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18"/>
  </p:notesMasterIdLst>
  <p:handoutMasterIdLst>
    <p:handoutMasterId r:id="rId19"/>
  </p:handoutMasterIdLst>
  <p:sldIdLst>
    <p:sldId id="258" r:id="rId5"/>
    <p:sldId id="259" r:id="rId6"/>
    <p:sldId id="592" r:id="rId7"/>
    <p:sldId id="593" r:id="rId8"/>
    <p:sldId id="594" r:id="rId9"/>
    <p:sldId id="598" r:id="rId10"/>
    <p:sldId id="599" r:id="rId11"/>
    <p:sldId id="601" r:id="rId12"/>
    <p:sldId id="606" r:id="rId13"/>
    <p:sldId id="602" r:id="rId14"/>
    <p:sldId id="603" r:id="rId15"/>
    <p:sldId id="604" r:id="rId16"/>
    <p:sldId id="605" r:id="rId17"/>
  </p:sldIdLst>
  <p:sldSz cx="9144000" cy="6858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9801"/>
    <a:srgbClr val="FFC000"/>
    <a:srgbClr val="CC3399"/>
    <a:srgbClr val="1555A6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FD4443E-F989-4FC4-A0C8-D5A2AF1F390B}" styleName="어두운 스타일 1 - 강조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926" autoAdjust="0"/>
    <p:restoredTop sz="9549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223"/>
        <p:guide pos="223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153" cy="511975"/>
          </a:xfrm>
          <a:prstGeom prst="rect">
            <a:avLst/>
          </a:prstGeom>
        </p:spPr>
        <p:txBody>
          <a:bodyPr vert="horz" lIns="94019" tIns="47009" rIns="94019" bIns="47009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4267" y="0"/>
            <a:ext cx="3078153" cy="511975"/>
          </a:xfrm>
          <a:prstGeom prst="rect">
            <a:avLst/>
          </a:prstGeom>
        </p:spPr>
        <p:txBody>
          <a:bodyPr vert="horz" lIns="94019" tIns="47009" rIns="94019" bIns="47009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721013"/>
            <a:ext cx="3078153" cy="511974"/>
          </a:xfrm>
          <a:prstGeom prst="rect">
            <a:avLst/>
          </a:prstGeom>
        </p:spPr>
        <p:txBody>
          <a:bodyPr vert="horz" lIns="94019" tIns="47009" rIns="94019" bIns="47009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4267" y="9721013"/>
            <a:ext cx="3078153" cy="511974"/>
          </a:xfrm>
          <a:prstGeom prst="rect">
            <a:avLst/>
          </a:prstGeom>
        </p:spPr>
        <p:txBody>
          <a:bodyPr vert="horz" lIns="94019" tIns="47009" rIns="94019" bIns="47009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2" y="1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9687" cy="3840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0" tIns="47395" rIns="94790" bIns="473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8" y="4861444"/>
            <a:ext cx="5683250" cy="4605575"/>
          </a:xfrm>
          <a:prstGeom prst="rect">
            <a:avLst/>
          </a:prstGeom>
        </p:spPr>
        <p:txBody>
          <a:bodyPr vert="horz" lIns="94790" tIns="47395" rIns="94790" bIns="473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8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2" y="9721108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80836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6680558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097548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563243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538132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707538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94939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833841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01247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951944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585534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341254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63914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902968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8818539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05164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631001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5845252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7065228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2022-04-07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11" Type="http://schemas.openxmlformats.org/officeDocument/2006/relationships/image" Target="../media/image20.png"/><Relationship Id="rId5" Type="http://schemas.openxmlformats.org/officeDocument/2006/relationships/image" Target="../media/image14.jpe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5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3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직사각형 10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1A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grpSp>
        <p:nvGrpSpPr>
          <p:cNvPr id="46" name="그룹 45"/>
          <p:cNvGrpSpPr/>
          <p:nvPr/>
        </p:nvGrpSpPr>
        <p:grpSpPr>
          <a:xfrm>
            <a:off x="4022040" y="1000108"/>
            <a:ext cx="4905250" cy="1553777"/>
            <a:chOff x="4022040" y="1000108"/>
            <a:chExt cx="4905250" cy="1553777"/>
          </a:xfrm>
        </p:grpSpPr>
        <p:sp>
          <p:nvSpPr>
            <p:cNvPr id="67" name="TextBox 66"/>
            <p:cNvSpPr txBox="1"/>
            <p:nvPr/>
          </p:nvSpPr>
          <p:spPr>
            <a:xfrm>
              <a:off x="4022040" y="1000108"/>
              <a:ext cx="4857786" cy="1553777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100" dirty="0" smtClean="0">
                  <a:solidFill>
                    <a:schemeClr val="bg1"/>
                  </a:solidFill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제이씨블록 기초코딩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069504" y="1000108"/>
              <a:ext cx="4857786" cy="1553777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0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제이씨블록</a:t>
              </a:r>
              <a:r>
                <a:rPr lang="en-US" altLang="ko-KR" sz="40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 </a:t>
              </a:r>
              <a:r>
                <a:rPr lang="ko-KR" altLang="en-US" sz="40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기초코딩</a:t>
              </a:r>
            </a:p>
          </p:txBody>
        </p:sp>
      </p:grpSp>
      <p:grpSp>
        <p:nvGrpSpPr>
          <p:cNvPr id="69" name="그룹 68"/>
          <p:cNvGrpSpPr/>
          <p:nvPr/>
        </p:nvGrpSpPr>
        <p:grpSpPr>
          <a:xfrm>
            <a:off x="4071934" y="2857496"/>
            <a:ext cx="4093766" cy="3293089"/>
            <a:chOff x="1835556" y="2912745"/>
            <a:chExt cx="4093766" cy="3293089"/>
          </a:xfrm>
        </p:grpSpPr>
        <p:grpSp>
          <p:nvGrpSpPr>
            <p:cNvPr id="72" name="그룹 1028"/>
            <p:cNvGrpSpPr/>
            <p:nvPr/>
          </p:nvGrpSpPr>
          <p:grpSpPr>
            <a:xfrm>
              <a:off x="1835556" y="2912745"/>
              <a:ext cx="4093766" cy="3267062"/>
              <a:chOff x="1068067" y="3875407"/>
              <a:chExt cx="4344758" cy="4356083"/>
            </a:xfrm>
          </p:grpSpPr>
          <p:grpSp>
            <p:nvGrpSpPr>
              <p:cNvPr id="83" name="그룹 1026"/>
              <p:cNvGrpSpPr/>
              <p:nvPr/>
            </p:nvGrpSpPr>
            <p:grpSpPr>
              <a:xfrm>
                <a:off x="1127015" y="3924419"/>
                <a:ext cx="4285810" cy="4307071"/>
                <a:chOff x="1127015" y="3924419"/>
                <a:chExt cx="4285810" cy="4307071"/>
              </a:xfrm>
            </p:grpSpPr>
            <p:sp>
              <p:nvSpPr>
                <p:cNvPr id="94" name="직사각형 93"/>
                <p:cNvSpPr/>
                <p:nvPr/>
              </p:nvSpPr>
              <p:spPr>
                <a:xfrm>
                  <a:off x="1127015" y="3924419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" name="직사각형 94"/>
                <p:cNvSpPr/>
                <p:nvPr/>
              </p:nvSpPr>
              <p:spPr>
                <a:xfrm>
                  <a:off x="2585844" y="3924419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6" name="직사각형 95"/>
                <p:cNvSpPr/>
                <p:nvPr/>
              </p:nvSpPr>
              <p:spPr>
                <a:xfrm>
                  <a:off x="4044673" y="3924419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" name="직사각형 96"/>
                <p:cNvSpPr/>
                <p:nvPr/>
              </p:nvSpPr>
              <p:spPr>
                <a:xfrm>
                  <a:off x="1127015" y="539387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8" name="직사각형 97"/>
                <p:cNvSpPr/>
                <p:nvPr/>
              </p:nvSpPr>
              <p:spPr>
                <a:xfrm>
                  <a:off x="2585844" y="539387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9" name="직사각형 98"/>
                <p:cNvSpPr/>
                <p:nvPr/>
              </p:nvSpPr>
              <p:spPr>
                <a:xfrm>
                  <a:off x="4044673" y="539387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0" name="직사각형 99"/>
                <p:cNvSpPr/>
                <p:nvPr/>
              </p:nvSpPr>
              <p:spPr>
                <a:xfrm>
                  <a:off x="1127015" y="686333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1" name="직사각형 100"/>
                <p:cNvSpPr/>
                <p:nvPr/>
              </p:nvSpPr>
              <p:spPr>
                <a:xfrm>
                  <a:off x="2585844" y="686333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" name="직사각형 101"/>
                <p:cNvSpPr/>
                <p:nvPr/>
              </p:nvSpPr>
              <p:spPr>
                <a:xfrm>
                  <a:off x="4044673" y="686333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4" name="그룹 52"/>
              <p:cNvGrpSpPr/>
              <p:nvPr/>
            </p:nvGrpSpPr>
            <p:grpSpPr>
              <a:xfrm>
                <a:off x="1068067" y="3875407"/>
                <a:ext cx="4285810" cy="4307071"/>
                <a:chOff x="1127015" y="3924419"/>
                <a:chExt cx="4285810" cy="4307071"/>
              </a:xfrm>
              <a:solidFill>
                <a:srgbClr val="60B9E8"/>
              </a:solidFill>
            </p:grpSpPr>
            <p:sp>
              <p:nvSpPr>
                <p:cNvPr id="85" name="직사각형 84"/>
                <p:cNvSpPr/>
                <p:nvPr/>
              </p:nvSpPr>
              <p:spPr>
                <a:xfrm>
                  <a:off x="1127015" y="3924419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6" name="직사각형 85"/>
                <p:cNvSpPr/>
                <p:nvPr/>
              </p:nvSpPr>
              <p:spPr>
                <a:xfrm>
                  <a:off x="2585844" y="3924419"/>
                  <a:ext cx="1368152" cy="1368152"/>
                </a:xfrm>
                <a:prstGeom prst="rect">
                  <a:avLst/>
                </a:prstGeom>
                <a:solidFill>
                  <a:srgbClr val="0379AF"/>
                </a:solidFill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ko-KR" altLang="en-US" sz="1200">
                    <a:latin typeface="나눔고딕" panose="020D0604000000000000" pitchFamily="50" charset="-127"/>
                    <a:ea typeface="나눔고딕" panose="020D0604000000000000" pitchFamily="50" charset="-127"/>
                  </a:endParaRPr>
                </a:p>
              </p:txBody>
            </p:sp>
            <p:sp>
              <p:nvSpPr>
                <p:cNvPr id="87" name="직사각형 86"/>
                <p:cNvSpPr/>
                <p:nvPr/>
              </p:nvSpPr>
              <p:spPr>
                <a:xfrm>
                  <a:off x="4044673" y="3924419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" name="직사각형 87"/>
                <p:cNvSpPr/>
                <p:nvPr/>
              </p:nvSpPr>
              <p:spPr>
                <a:xfrm>
                  <a:off x="1127015" y="5393878"/>
                  <a:ext cx="1368152" cy="1368152"/>
                </a:xfrm>
                <a:prstGeom prst="rect">
                  <a:avLst/>
                </a:prstGeom>
                <a:solidFill>
                  <a:srgbClr val="0379AF"/>
                </a:solidFill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9" name="직사각형 88"/>
                <p:cNvSpPr/>
                <p:nvPr/>
              </p:nvSpPr>
              <p:spPr>
                <a:xfrm>
                  <a:off x="2585844" y="5393878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0" name="직사각형 89"/>
                <p:cNvSpPr/>
                <p:nvPr/>
              </p:nvSpPr>
              <p:spPr>
                <a:xfrm>
                  <a:off x="4044673" y="5393878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1" name="직사각형 90"/>
                <p:cNvSpPr/>
                <p:nvPr/>
              </p:nvSpPr>
              <p:spPr>
                <a:xfrm>
                  <a:off x="1127015" y="6863338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2" name="직사각형 91"/>
                <p:cNvSpPr/>
                <p:nvPr/>
              </p:nvSpPr>
              <p:spPr>
                <a:xfrm>
                  <a:off x="2585844" y="6863338"/>
                  <a:ext cx="1368152" cy="1368152"/>
                </a:xfrm>
                <a:prstGeom prst="rect">
                  <a:avLst/>
                </a:prstGeom>
                <a:solidFill>
                  <a:srgbClr val="60B9E8"/>
                </a:solidFill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3" name="직사각형 92"/>
                <p:cNvSpPr/>
                <p:nvPr/>
              </p:nvSpPr>
              <p:spPr>
                <a:xfrm>
                  <a:off x="4044673" y="6863338"/>
                  <a:ext cx="1368152" cy="1368152"/>
                </a:xfrm>
                <a:prstGeom prst="rect">
                  <a:avLst/>
                </a:prstGeom>
                <a:solidFill>
                  <a:srgbClr val="0379AF"/>
                </a:solidFill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sp>
          <p:nvSpPr>
            <p:cNvPr id="73" name="TextBox 72"/>
            <p:cNvSpPr txBox="1"/>
            <p:nvPr/>
          </p:nvSpPr>
          <p:spPr>
            <a:xfrm>
              <a:off x="3359861" y="3262692"/>
              <a:ext cx="35026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01</a:t>
              </a:r>
            </a:p>
            <a:p>
              <a:endParaRPr lang="ko-KR" altLang="en-US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901931" y="4396341"/>
              <a:ext cx="35026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 smtClean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02</a:t>
              </a:r>
              <a:endParaRPr lang="en-US" altLang="ko-KR" sz="200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628769" y="5528726"/>
              <a:ext cx="35026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 smtClean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03</a:t>
              </a:r>
              <a:endParaRPr lang="en-US" altLang="ko-KR" sz="200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endParaRPr lang="ko-KR" altLang="en-US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pic>
          <p:nvPicPr>
            <p:cNvPr id="76" name="그림 7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06158" y="3066233"/>
              <a:ext cx="583370" cy="510134"/>
            </a:xfrm>
            <a:prstGeom prst="rect">
              <a:avLst/>
            </a:prstGeom>
          </p:spPr>
        </p:pic>
        <p:pic>
          <p:nvPicPr>
            <p:cNvPr id="77" name="그림 7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92335" y="4141275"/>
              <a:ext cx="583370" cy="510134"/>
            </a:xfrm>
            <a:prstGeom prst="rect">
              <a:avLst/>
            </a:prstGeom>
          </p:spPr>
        </p:pic>
        <p:pic>
          <p:nvPicPr>
            <p:cNvPr id="78" name="그림 7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6496" y="5341758"/>
              <a:ext cx="583370" cy="510134"/>
            </a:xfrm>
            <a:prstGeom prst="rect">
              <a:avLst/>
            </a:prstGeom>
          </p:spPr>
        </p:pic>
        <p:pic>
          <p:nvPicPr>
            <p:cNvPr id="79" name="그림 78"/>
            <p:cNvPicPr/>
            <p:nvPr/>
          </p:nvPicPr>
          <p:blipFill>
            <a:blip r:embed="rId5" cstate="print"/>
            <a:srcRect l="1265" t="2817"/>
            <a:stretch>
              <a:fillRect/>
            </a:stretch>
          </p:blipFill>
          <p:spPr bwMode="auto">
            <a:xfrm>
              <a:off x="3291385" y="2964352"/>
              <a:ext cx="1119370" cy="891000"/>
            </a:xfrm>
            <a:prstGeom prst="foldedCorner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0" name="그림 79"/>
            <p:cNvPicPr preferRelativeResize="0"/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930417" y="4081336"/>
              <a:ext cx="1119370" cy="891000"/>
            </a:xfrm>
            <a:prstGeom prst="foldedCorner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1" name="그림 80"/>
            <p:cNvPicPr/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690172" y="5190155"/>
              <a:ext cx="1119370" cy="891000"/>
            </a:xfrm>
            <a:prstGeom prst="foldedCorner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" name="그림 81"/>
            <p:cNvPicPr/>
            <p:nvPr/>
          </p:nvPicPr>
          <p:blipFill>
            <a:blip r:embed="rId8" cstate="print"/>
            <a:srcRect l="4129" r="3902"/>
            <a:stretch>
              <a:fillRect/>
            </a:stretch>
          </p:blipFill>
          <p:spPr bwMode="auto">
            <a:xfrm>
              <a:off x="4663889" y="4085927"/>
              <a:ext cx="1119370" cy="891000"/>
            </a:xfrm>
            <a:prstGeom prst="foldedCorner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4" name="그룹 43"/>
          <p:cNvGrpSpPr/>
          <p:nvPr/>
        </p:nvGrpSpPr>
        <p:grpSpPr>
          <a:xfrm>
            <a:off x="1285852" y="928670"/>
            <a:ext cx="2643206" cy="2624633"/>
            <a:chOff x="1285852" y="1071546"/>
            <a:chExt cx="3013615" cy="2992439"/>
          </a:xfrm>
        </p:grpSpPr>
        <p:grpSp>
          <p:nvGrpSpPr>
            <p:cNvPr id="42" name="그룹 41"/>
            <p:cNvGrpSpPr/>
            <p:nvPr/>
          </p:nvGrpSpPr>
          <p:grpSpPr>
            <a:xfrm>
              <a:off x="1285852" y="1071546"/>
              <a:ext cx="3013615" cy="2992439"/>
              <a:chOff x="2066650" y="1907704"/>
              <a:chExt cx="3166796" cy="3195336"/>
            </a:xfrm>
          </p:grpSpPr>
          <p:pic>
            <p:nvPicPr>
              <p:cNvPr id="63" name="그림 62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67203" y="1907704"/>
                <a:ext cx="2566243" cy="3195336"/>
              </a:xfrm>
              <a:prstGeom prst="rect">
                <a:avLst/>
              </a:prstGeom>
            </p:spPr>
          </p:pic>
          <p:sp>
            <p:nvSpPr>
              <p:cNvPr id="64" name="타원 63"/>
              <p:cNvSpPr/>
              <p:nvPr/>
            </p:nvSpPr>
            <p:spPr>
              <a:xfrm>
                <a:off x="2066650" y="2559968"/>
                <a:ext cx="2026098" cy="2026098"/>
              </a:xfrm>
              <a:prstGeom prst="ellipse">
                <a:avLst/>
              </a:prstGeom>
              <a:solidFill>
                <a:srgbClr val="31A4D8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타원 64"/>
              <p:cNvSpPr/>
              <p:nvPr/>
            </p:nvSpPr>
            <p:spPr>
              <a:xfrm>
                <a:off x="2226342" y="2719660"/>
                <a:ext cx="1706714" cy="1706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03" name="Picture 2" descr="C:\Users\이미선\Dropbox\창업지원자료\회사 설립 자료\CI_주니랩20140305\로고영문-대.png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453582" y="2457443"/>
              <a:ext cx="1618220" cy="357190"/>
            </a:xfrm>
            <a:prstGeom prst="rect">
              <a:avLst/>
            </a:prstGeom>
            <a:noFill/>
          </p:spPr>
        </p:pic>
      </p:grpSp>
      <p:pic>
        <p:nvPicPr>
          <p:cNvPr id="45" name="Picture 2" descr="D:\backup\191111_창업지원자료\기획\디자인\JCBlock\icon\주니랩아이콘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142976" y="3857628"/>
            <a:ext cx="2218172" cy="20717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857224" y="1643050"/>
            <a:ext cx="78581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/>
              <a:t>패드는 하드웨어 장치를 제어하기 위한 조이스틱 앱을 만들 수 있는 블록이다</a:t>
            </a:r>
            <a:r>
              <a:rPr lang="en-US" sz="1200" dirty="0" smtClean="0"/>
              <a:t>. </a:t>
            </a:r>
            <a:r>
              <a:rPr lang="ko-KR" altLang="en-US" sz="1200" dirty="0" smtClean="0"/>
              <a:t>원격 제어 장치</a:t>
            </a:r>
            <a:r>
              <a:rPr lang="en-US" sz="1200" dirty="0" smtClean="0"/>
              <a:t> RC </a:t>
            </a:r>
            <a:r>
              <a:rPr lang="ko-KR" altLang="en-US" sz="1200" dirty="0" smtClean="0"/>
              <a:t>자동차</a:t>
            </a:r>
            <a:r>
              <a:rPr lang="en-US" sz="1200" dirty="0" smtClean="0"/>
              <a:t>, RC </a:t>
            </a:r>
            <a:r>
              <a:rPr lang="ko-KR" altLang="en-US" sz="1200" dirty="0" smtClean="0"/>
              <a:t>드론</a:t>
            </a:r>
            <a:r>
              <a:rPr lang="en-US" sz="1200" dirty="0" smtClean="0"/>
              <a:t>, RC </a:t>
            </a:r>
            <a:r>
              <a:rPr lang="ko-KR" altLang="en-US" sz="1200" dirty="0" smtClean="0"/>
              <a:t>토이와 연동하여 손쉽게 조종기 앱을 구현한다</a:t>
            </a:r>
            <a:r>
              <a:rPr lang="en-US" sz="1200" dirty="0" smtClean="0"/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785786" y="2285991"/>
            <a:ext cx="2928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「패드」 선택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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패드 블록 확인하기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57224" y="1214422"/>
            <a:ext cx="1238259" cy="414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패드 디자인</a:t>
            </a:r>
            <a:endParaRPr lang="en-US" altLang="ko-KR" sz="1600" b="1" spc="-150" dirty="0" smtClean="0">
              <a:ln w="3175">
                <a:noFill/>
              </a:ln>
              <a:solidFill>
                <a:srgbClr val="CC3399"/>
              </a:solidFill>
            </a:endParaRPr>
          </a:p>
        </p:txBody>
      </p:sp>
      <p:sp>
        <p:nvSpPr>
          <p:cNvPr id="34" name="제목 8"/>
          <p:cNvSpPr txBox="1">
            <a:spLocks/>
          </p:cNvSpPr>
          <p:nvPr/>
        </p:nvSpPr>
        <p:spPr>
          <a:xfrm>
            <a:off x="1571604" y="606561"/>
            <a:ext cx="5715024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패드</a:t>
            </a:r>
            <a:endParaRPr lang="ko-KR" alt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42875" y="285728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4</a:t>
            </a:r>
            <a:endParaRPr lang="ko-KR" altLang="en-US" sz="4800" b="1" dirty="0">
              <a:solidFill>
                <a:schemeClr val="bg1"/>
              </a:solidFill>
            </a:endParaRPr>
          </a:p>
        </p:txBody>
      </p:sp>
      <p:graphicFrame>
        <p:nvGraphicFramePr>
          <p:cNvPr id="22" name="표 21"/>
          <p:cNvGraphicFramePr>
            <a:graphicFrameLocks noGrp="1"/>
          </p:cNvGraphicFramePr>
          <p:nvPr/>
        </p:nvGraphicFramePr>
        <p:xfrm>
          <a:off x="4000496" y="3071810"/>
          <a:ext cx="4143404" cy="2428892"/>
        </p:xfrm>
        <a:graphic>
          <a:graphicData uri="http://schemas.openxmlformats.org/drawingml/2006/table">
            <a:tbl>
              <a:tblPr/>
              <a:tblGrid>
                <a:gridCol w="4143404"/>
              </a:tblGrid>
              <a:tr h="2428892">
                <a:tc>
                  <a:txBody>
                    <a:bodyPr/>
                    <a:lstStyle/>
                    <a:p>
                      <a:pPr algn="just" latinLnBrk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400" kern="100" dirty="0" smtClean="0">
                          <a:latin typeface="맑은 고딕"/>
                          <a:ea typeface="맑은 고딕"/>
                          <a:cs typeface="Times New Roman"/>
                        </a:rPr>
                        <a:t>패드블록을 </a:t>
                      </a:r>
                      <a:r>
                        <a:rPr lang="ko-KR" sz="1400" kern="100" dirty="0">
                          <a:latin typeface="맑은 고딕"/>
                          <a:ea typeface="맑은 고딕"/>
                          <a:cs typeface="Times New Roman"/>
                        </a:rPr>
                        <a:t>이용하여 조이스틱</a:t>
                      </a:r>
                      <a:r>
                        <a:rPr lang="en-US" sz="1400" kern="100" dirty="0">
                          <a:latin typeface="맑은 고딕"/>
                          <a:ea typeface="맑은 고딕"/>
                          <a:cs typeface="Times New Roman"/>
                        </a:rPr>
                        <a:t>, </a:t>
                      </a:r>
                      <a:r>
                        <a:rPr lang="ko-KR" sz="1400" kern="100" dirty="0">
                          <a:latin typeface="맑은 고딕"/>
                          <a:ea typeface="맑은 고딕"/>
                          <a:cs typeface="Times New Roman"/>
                        </a:rPr>
                        <a:t>스크롤바</a:t>
                      </a:r>
                      <a:r>
                        <a:rPr lang="en-US" sz="1400" kern="100" dirty="0">
                          <a:latin typeface="맑은 고딕"/>
                          <a:ea typeface="맑은 고딕"/>
                          <a:cs typeface="Times New Roman"/>
                        </a:rPr>
                        <a:t>, </a:t>
                      </a:r>
                      <a:r>
                        <a:rPr lang="ko-KR" sz="1400" kern="100" dirty="0">
                          <a:latin typeface="맑은 고딕"/>
                          <a:ea typeface="맑은 고딕"/>
                          <a:cs typeface="Times New Roman"/>
                        </a:rPr>
                        <a:t>버튼</a:t>
                      </a:r>
                      <a:r>
                        <a:rPr lang="en-US" sz="1400" kern="100" dirty="0">
                          <a:latin typeface="맑은 고딕"/>
                          <a:ea typeface="맑은 고딕"/>
                          <a:cs typeface="Times New Roman"/>
                        </a:rPr>
                        <a:t>, LED</a:t>
                      </a:r>
                      <a:r>
                        <a:rPr lang="ko-KR" sz="1400" kern="100" dirty="0">
                          <a:latin typeface="맑은 고딕"/>
                          <a:ea typeface="맑은 고딕"/>
                          <a:cs typeface="Times New Roman"/>
                        </a:rPr>
                        <a:t>를 사용자가 디자인하여 나만의 패드를 </a:t>
                      </a:r>
                      <a:r>
                        <a:rPr lang="ko-KR" sz="1400" kern="100" dirty="0" smtClean="0">
                          <a:latin typeface="맑은 고딕"/>
                          <a:ea typeface="맑은 고딕"/>
                          <a:cs typeface="Times New Roman"/>
                        </a:rPr>
                        <a:t>만들어 </a:t>
                      </a:r>
                      <a:r>
                        <a:rPr lang="ko-KR" sz="1400" kern="100" dirty="0">
                          <a:latin typeface="맑은 고딕"/>
                          <a:ea typeface="맑은 고딕"/>
                          <a:cs typeface="Times New Roman"/>
                        </a:rPr>
                        <a:t>본다</a:t>
                      </a:r>
                      <a:r>
                        <a:rPr lang="en-US" sz="1000" kern="100" dirty="0">
                          <a:latin typeface="맑은 고딕"/>
                          <a:ea typeface="맑은 고딕"/>
                          <a:cs typeface="Times New Roman"/>
                        </a:rPr>
                        <a:t>.</a:t>
                      </a:r>
                      <a:endParaRPr lang="ko-KR" sz="1000" kern="100" dirty="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145" name="그림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3929066"/>
            <a:ext cx="2007234" cy="1285884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 b="18750"/>
          <a:stretch>
            <a:fillRect/>
          </a:stretch>
        </p:blipFill>
        <p:spPr bwMode="auto">
          <a:xfrm>
            <a:off x="1285852" y="2714620"/>
            <a:ext cx="2224088" cy="3714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그림 2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6909847" y="3948673"/>
            <a:ext cx="734311" cy="1552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그림 14"/>
          <p:cNvPicPr>
            <a:picLocks noChangeAspect="1" noChangeArrowheads="1"/>
          </p:cNvPicPr>
          <p:nvPr/>
        </p:nvPicPr>
        <p:blipFill>
          <a:blip r:embed="rId2"/>
          <a:srcRect b="54762"/>
          <a:stretch>
            <a:fillRect/>
          </a:stretch>
        </p:blipFill>
        <p:spPr bwMode="auto">
          <a:xfrm>
            <a:off x="1000100" y="1500174"/>
            <a:ext cx="2569904" cy="1357322"/>
          </a:xfrm>
          <a:prstGeom prst="rect">
            <a:avLst/>
          </a:prstGeom>
          <a:noFill/>
        </p:spPr>
      </p:pic>
      <p:pic>
        <p:nvPicPr>
          <p:cNvPr id="67586" name="그림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190540" y="3096212"/>
            <a:ext cx="1718341" cy="3526925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928662" y="714356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버튼을 이용한 </a:t>
            </a:r>
            <a:r>
              <a:rPr lang="en-US" altLang="ko-KR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LED </a:t>
            </a: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제어</a:t>
            </a:r>
            <a:endParaRPr lang="en-US" altLang="ko-KR" sz="1600" b="1" spc="-150" dirty="0" smtClean="0">
              <a:ln w="3175">
                <a:noFill/>
              </a:ln>
              <a:solidFill>
                <a:srgbClr val="CC3399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3786182" y="1500174"/>
            <a:ext cx="4572000" cy="23221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latinLnBrk="0">
              <a:lnSpc>
                <a:spcPct val="115000"/>
              </a:lnSpc>
              <a:spcAft>
                <a:spcPts val="0"/>
              </a:spcAft>
            </a:pPr>
            <a:r>
              <a:rPr lang="en-US" sz="1400" kern="100" dirty="0" smtClean="0">
                <a:ea typeface="맑은 고딕"/>
                <a:cs typeface="Times New Roman"/>
                <a:sym typeface="Wingdings 2"/>
              </a:rPr>
              <a:t></a:t>
            </a:r>
            <a:r>
              <a:rPr lang="ko-KR" altLang="en-US" sz="1400" kern="100" dirty="0" smtClean="0">
                <a:cs typeface="Times New Roman"/>
              </a:rPr>
              <a:t>버튼과</a:t>
            </a:r>
            <a:r>
              <a:rPr lang="en-US" sz="1400" kern="100" dirty="0" smtClean="0">
                <a:ea typeface="맑은 고딕"/>
                <a:cs typeface="Times New Roman"/>
              </a:rPr>
              <a:t> LED</a:t>
            </a:r>
            <a:r>
              <a:rPr lang="ko-KR" altLang="en-US" sz="1400" kern="100" dirty="0" smtClean="0">
                <a:cs typeface="Times New Roman"/>
              </a:rPr>
              <a:t>만을 이용하여 패드를 디자인</a:t>
            </a:r>
            <a:endParaRPr lang="en-US" altLang="ko-KR" sz="1400" kern="100" dirty="0" smtClean="0">
              <a:cs typeface="Times New Roman"/>
            </a:endParaRPr>
          </a:p>
          <a:p>
            <a:pPr algn="just" latinLnBrk="0">
              <a:lnSpc>
                <a:spcPct val="115000"/>
              </a:lnSpc>
              <a:spcAft>
                <a:spcPts val="0"/>
              </a:spcAft>
            </a:pPr>
            <a:endParaRPr lang="ko-KR" altLang="en-US" sz="1400" kern="100" dirty="0" smtClean="0">
              <a:cs typeface="Times New Roman"/>
            </a:endParaRPr>
          </a:p>
          <a:p>
            <a:pPr algn="just" latinLnBrk="0">
              <a:lnSpc>
                <a:spcPct val="115000"/>
              </a:lnSpc>
              <a:spcAft>
                <a:spcPts val="0"/>
              </a:spcAft>
            </a:pPr>
            <a:r>
              <a:rPr lang="en-US" sz="1400" kern="100" dirty="0" smtClean="0">
                <a:ea typeface="맑은 고딕"/>
                <a:cs typeface="Times New Roman"/>
                <a:sym typeface="Wingdings 2"/>
              </a:rPr>
              <a:t></a:t>
            </a:r>
            <a:r>
              <a:rPr lang="ko-KR" altLang="en-US" sz="1400" kern="100" dirty="0" smtClean="0">
                <a:cs typeface="Times New Roman"/>
              </a:rPr>
              <a:t>만약 버튼을 눌렀을 때 초록</a:t>
            </a:r>
            <a:r>
              <a:rPr lang="en-US" sz="1400" kern="100" dirty="0" smtClean="0">
                <a:ea typeface="맑은 고딕"/>
                <a:cs typeface="Times New Roman"/>
              </a:rPr>
              <a:t> LED </a:t>
            </a:r>
            <a:r>
              <a:rPr lang="ko-KR" altLang="en-US" sz="1400" kern="100" dirty="0" smtClean="0">
                <a:cs typeface="Times New Roman"/>
              </a:rPr>
              <a:t>켜기</a:t>
            </a:r>
            <a:endParaRPr lang="en-US" altLang="ko-KR" sz="1400" kern="100" dirty="0" smtClean="0">
              <a:cs typeface="Times New Roman"/>
            </a:endParaRPr>
          </a:p>
          <a:p>
            <a:pPr algn="just" latinLnBrk="0">
              <a:lnSpc>
                <a:spcPct val="115000"/>
              </a:lnSpc>
              <a:spcAft>
                <a:spcPts val="0"/>
              </a:spcAft>
            </a:pPr>
            <a:endParaRPr lang="ko-KR" altLang="en-US" sz="1400" kern="100" dirty="0" smtClean="0">
              <a:cs typeface="Times New Roman"/>
            </a:endParaRPr>
          </a:p>
          <a:p>
            <a:pPr algn="just" latinLnBrk="0">
              <a:lnSpc>
                <a:spcPct val="115000"/>
              </a:lnSpc>
              <a:spcAft>
                <a:spcPts val="0"/>
              </a:spcAft>
            </a:pPr>
            <a:r>
              <a:rPr lang="en-US" sz="1400" kern="100" dirty="0" smtClean="0">
                <a:ea typeface="맑은 고딕"/>
                <a:cs typeface="Times New Roman"/>
                <a:sym typeface="Wingdings 2"/>
              </a:rPr>
              <a:t></a:t>
            </a:r>
            <a:r>
              <a:rPr lang="ko-KR" altLang="en-US" sz="1400" kern="100" dirty="0" smtClean="0">
                <a:cs typeface="Times New Roman"/>
              </a:rPr>
              <a:t>아니라면</a:t>
            </a:r>
            <a:r>
              <a:rPr lang="en-US" sz="1400" kern="100" dirty="0" smtClean="0">
                <a:ea typeface="맑은 고딕"/>
                <a:cs typeface="Times New Roman"/>
              </a:rPr>
              <a:t>(</a:t>
            </a:r>
            <a:r>
              <a:rPr lang="ko-KR" altLang="en-US" sz="1400" kern="100" dirty="0" smtClean="0">
                <a:cs typeface="Times New Roman"/>
              </a:rPr>
              <a:t>버튼을 안눌렀을 때</a:t>
            </a:r>
            <a:r>
              <a:rPr lang="en-US" sz="1400" kern="100" dirty="0" smtClean="0">
                <a:ea typeface="맑은 고딕"/>
                <a:cs typeface="Times New Roman"/>
              </a:rPr>
              <a:t>) </a:t>
            </a:r>
            <a:r>
              <a:rPr lang="ko-KR" altLang="en-US" sz="1400" kern="100" dirty="0" smtClean="0">
                <a:cs typeface="Times New Roman"/>
              </a:rPr>
              <a:t>초록</a:t>
            </a:r>
            <a:r>
              <a:rPr lang="en-US" sz="1400" kern="100" dirty="0" smtClean="0">
                <a:ea typeface="맑은 고딕"/>
                <a:cs typeface="Times New Roman"/>
              </a:rPr>
              <a:t> LED </a:t>
            </a:r>
            <a:r>
              <a:rPr lang="ko-KR" altLang="en-US" sz="1400" kern="100" dirty="0" smtClean="0">
                <a:cs typeface="Times New Roman"/>
              </a:rPr>
              <a:t>끄기</a:t>
            </a:r>
            <a:endParaRPr lang="en-US" altLang="ko-KR" sz="1400" kern="100" dirty="0" smtClean="0">
              <a:cs typeface="Times New Roman"/>
            </a:endParaRPr>
          </a:p>
          <a:p>
            <a:pPr algn="just" latinLnBrk="0">
              <a:lnSpc>
                <a:spcPct val="115000"/>
              </a:lnSpc>
              <a:spcAft>
                <a:spcPts val="0"/>
              </a:spcAft>
            </a:pPr>
            <a:endParaRPr lang="ko-KR" altLang="en-US" sz="1400" kern="100" dirty="0" smtClean="0">
              <a:cs typeface="Times New Roman"/>
            </a:endParaRPr>
          </a:p>
          <a:p>
            <a:pPr algn="just" latinLnBrk="0">
              <a:lnSpc>
                <a:spcPct val="115000"/>
              </a:lnSpc>
              <a:spcAft>
                <a:spcPts val="0"/>
              </a:spcAft>
            </a:pPr>
            <a:r>
              <a:rPr lang="en-US" sz="1400" kern="100" dirty="0" smtClean="0">
                <a:ea typeface="맑은 고딕"/>
                <a:cs typeface="Times New Roman"/>
                <a:sym typeface="Wingdings 2"/>
              </a:rPr>
              <a:t></a:t>
            </a:r>
            <a:r>
              <a:rPr lang="en-US" sz="1400" kern="100" dirty="0" smtClean="0">
                <a:ea typeface="맑은 고딕"/>
                <a:cs typeface="Times New Roman"/>
              </a:rPr>
              <a:t> </a:t>
            </a:r>
            <a:r>
              <a:rPr lang="ko-KR" altLang="en-US" sz="1400" kern="100" dirty="0" smtClean="0">
                <a:cs typeface="Times New Roman"/>
              </a:rPr>
              <a:t>실행버튼 클릭</a:t>
            </a:r>
          </a:p>
          <a:p>
            <a:pPr algn="just" latinLnBrk="0">
              <a:lnSpc>
                <a:spcPct val="115000"/>
              </a:lnSpc>
              <a:spcAft>
                <a:spcPts val="0"/>
              </a:spcAft>
            </a:pPr>
            <a:r>
              <a:rPr lang="ko-KR" altLang="en-US" sz="1400" kern="100" dirty="0" smtClean="0">
                <a:cs typeface="Times New Roman"/>
              </a:rPr>
              <a:t>패드 화면에서 버튼을 누르면서</a:t>
            </a:r>
            <a:r>
              <a:rPr lang="en-US" sz="1400" kern="100" dirty="0" smtClean="0">
                <a:ea typeface="맑은 고딕"/>
                <a:cs typeface="Times New Roman"/>
              </a:rPr>
              <a:t> LED</a:t>
            </a:r>
            <a:r>
              <a:rPr lang="ko-KR" altLang="en-US" sz="1400" kern="100" dirty="0" smtClean="0">
                <a:cs typeface="Times New Roman"/>
              </a:rPr>
              <a:t>를 변화를 확인한다</a:t>
            </a:r>
            <a:r>
              <a:rPr lang="en-US" sz="1400" kern="100" dirty="0" smtClean="0">
                <a:ea typeface="맑은 고딕"/>
                <a:cs typeface="Times New Roman"/>
              </a:rPr>
              <a:t>.</a:t>
            </a:r>
            <a:endParaRPr lang="ko-KR" altLang="en-US" sz="1400" kern="100" dirty="0">
              <a:cs typeface="Times New Roman"/>
            </a:endParaRPr>
          </a:p>
        </p:txBody>
      </p:sp>
      <p:pic>
        <p:nvPicPr>
          <p:cNvPr id="6" name="그림 14"/>
          <p:cNvPicPr>
            <a:picLocks noChangeAspect="1" noChangeArrowheads="1"/>
          </p:cNvPicPr>
          <p:nvPr/>
        </p:nvPicPr>
        <p:blipFill>
          <a:blip r:embed="rId2"/>
          <a:srcRect t="49682" b="-2063"/>
          <a:stretch>
            <a:fillRect/>
          </a:stretch>
        </p:blipFill>
        <p:spPr bwMode="auto">
          <a:xfrm>
            <a:off x="1000100" y="2777432"/>
            <a:ext cx="2569904" cy="1571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09" name="그림 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373539"/>
            <a:ext cx="3376803" cy="4214842"/>
          </a:xfrm>
          <a:prstGeom prst="rect">
            <a:avLst/>
          </a:prstGeom>
          <a:noFill/>
        </p:spPr>
      </p:pic>
      <p:pic>
        <p:nvPicPr>
          <p:cNvPr id="68610" name="그림 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861837" y="3282170"/>
            <a:ext cx="1643074" cy="3365493"/>
          </a:xfrm>
          <a:prstGeom prst="rect">
            <a:avLst/>
          </a:prstGeom>
          <a:noFill/>
        </p:spPr>
      </p:pic>
      <p:sp>
        <p:nvSpPr>
          <p:cNvPr id="12" name="직사각형 11"/>
          <p:cNvSpPr/>
          <p:nvPr/>
        </p:nvSpPr>
        <p:spPr>
          <a:xfrm>
            <a:off x="4286248" y="1398135"/>
            <a:ext cx="4572000" cy="254717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latinLnBrk="0">
              <a:lnSpc>
                <a:spcPct val="115000"/>
              </a:lnSpc>
              <a:spcAft>
                <a:spcPts val="0"/>
              </a:spcAft>
            </a:pPr>
            <a:r>
              <a:rPr lang="en-US" sz="1400" kern="100" dirty="0" smtClean="0">
                <a:ea typeface="맑은 고딕"/>
                <a:cs typeface="Times New Roman"/>
                <a:sym typeface="Wingdings 2"/>
              </a:rPr>
              <a:t></a:t>
            </a:r>
            <a:r>
              <a:rPr lang="ko-KR" altLang="en-US" sz="1400" kern="100" dirty="0" smtClean="0">
                <a:cs typeface="Times New Roman"/>
              </a:rPr>
              <a:t>스크롤바와 버튼으로 패드 디자인</a:t>
            </a:r>
            <a:endParaRPr lang="en-US" altLang="ko-KR" sz="1400" kern="100" dirty="0" smtClean="0">
              <a:cs typeface="Times New Roman"/>
            </a:endParaRPr>
          </a:p>
          <a:p>
            <a:pPr algn="just" latinLnBrk="0">
              <a:lnSpc>
                <a:spcPct val="115000"/>
              </a:lnSpc>
              <a:spcAft>
                <a:spcPts val="0"/>
              </a:spcAft>
            </a:pPr>
            <a:endParaRPr lang="ko-KR" altLang="en-US" sz="1400" kern="100" dirty="0" smtClean="0">
              <a:cs typeface="Times New Roman"/>
            </a:endParaRPr>
          </a:p>
          <a:p>
            <a:pPr algn="just" latinLnBrk="0">
              <a:lnSpc>
                <a:spcPct val="115000"/>
              </a:lnSpc>
              <a:spcAft>
                <a:spcPts val="0"/>
              </a:spcAft>
            </a:pPr>
            <a:r>
              <a:rPr lang="en-US" sz="1400" kern="100" dirty="0" smtClean="0">
                <a:ea typeface="맑은 고딕"/>
                <a:cs typeface="Times New Roman"/>
                <a:sym typeface="Wingdings 2"/>
              </a:rPr>
              <a:t></a:t>
            </a:r>
            <a:r>
              <a:rPr lang="ko-KR" altLang="en-US" sz="1400" kern="100" dirty="0" smtClean="0">
                <a:cs typeface="Times New Roman"/>
              </a:rPr>
              <a:t>스크롤바 값 구간별 </a:t>
            </a:r>
            <a:r>
              <a:rPr lang="en-US" sz="1400" kern="100" dirty="0" smtClean="0">
                <a:ea typeface="맑은 고딕"/>
                <a:cs typeface="Times New Roman"/>
              </a:rPr>
              <a:t>LED </a:t>
            </a:r>
            <a:r>
              <a:rPr lang="ko-KR" altLang="en-US" sz="1400" kern="100" dirty="0" smtClean="0">
                <a:cs typeface="Times New Roman"/>
              </a:rPr>
              <a:t>제어</a:t>
            </a:r>
          </a:p>
          <a:p>
            <a:pPr indent="57150" algn="just" latinLnBrk="0">
              <a:lnSpc>
                <a:spcPct val="115000"/>
              </a:lnSpc>
              <a:spcAft>
                <a:spcPts val="0"/>
              </a:spcAft>
            </a:pPr>
            <a:r>
              <a:rPr lang="en-US" sz="1400" i="1" kern="100" dirty="0" smtClean="0">
                <a:solidFill>
                  <a:schemeClr val="accent5">
                    <a:lumMod val="75000"/>
                  </a:schemeClr>
                </a:solidFill>
                <a:ea typeface="맑은 고딕"/>
                <a:cs typeface="Times New Roman"/>
              </a:rPr>
              <a:t>-0&lt;</a:t>
            </a:r>
            <a:r>
              <a:rPr lang="ko-KR" altLang="en-US" sz="1400" i="1" kern="100" dirty="0" smtClean="0">
                <a:solidFill>
                  <a:schemeClr val="accent5">
                    <a:lumMod val="75000"/>
                  </a:schemeClr>
                </a:solidFill>
                <a:cs typeface="Times New Roman"/>
              </a:rPr>
              <a:t>스크롤바</a:t>
            </a:r>
            <a:r>
              <a:rPr lang="en-US" sz="1400" i="1" kern="100" dirty="0" smtClean="0">
                <a:solidFill>
                  <a:schemeClr val="accent5">
                    <a:lumMod val="75000"/>
                  </a:schemeClr>
                </a:solidFill>
                <a:ea typeface="맑은 고딕"/>
                <a:cs typeface="Times New Roman"/>
              </a:rPr>
              <a:t>&lt;70</a:t>
            </a:r>
            <a:r>
              <a:rPr lang="en-US" sz="1400" i="1" kern="100" dirty="0" smtClean="0">
                <a:solidFill>
                  <a:schemeClr val="accent5">
                    <a:lumMod val="75000"/>
                  </a:schemeClr>
                </a:solidFill>
                <a:ea typeface="맑은 고딕"/>
                <a:cs typeface="Times New Roman"/>
                <a:sym typeface="Wingdings"/>
              </a:rPr>
              <a:t></a:t>
            </a:r>
            <a:r>
              <a:rPr lang="en-US" sz="1400" i="1" kern="100" dirty="0" smtClean="0">
                <a:solidFill>
                  <a:schemeClr val="accent5">
                    <a:lumMod val="75000"/>
                  </a:schemeClr>
                </a:solidFill>
                <a:ea typeface="맑은 고딕"/>
                <a:cs typeface="Times New Roman"/>
              </a:rPr>
              <a:t> </a:t>
            </a:r>
            <a:r>
              <a:rPr lang="ko-KR" altLang="en-US" sz="1400" i="1" kern="100" dirty="0" smtClean="0">
                <a:solidFill>
                  <a:schemeClr val="accent5">
                    <a:lumMod val="75000"/>
                  </a:schemeClr>
                </a:solidFill>
                <a:cs typeface="Times New Roman"/>
              </a:rPr>
              <a:t>초록</a:t>
            </a:r>
            <a:r>
              <a:rPr lang="en-US" sz="1400" i="1" kern="100" dirty="0" smtClean="0">
                <a:solidFill>
                  <a:schemeClr val="accent5">
                    <a:lumMod val="75000"/>
                  </a:schemeClr>
                </a:solidFill>
                <a:ea typeface="맑은 고딕"/>
                <a:cs typeface="Times New Roman"/>
              </a:rPr>
              <a:t>LED</a:t>
            </a:r>
            <a:r>
              <a:rPr lang="ko-KR" altLang="en-US" sz="1400" i="1" kern="100" dirty="0" smtClean="0">
                <a:solidFill>
                  <a:schemeClr val="accent5">
                    <a:lumMod val="75000"/>
                  </a:schemeClr>
                </a:solidFill>
                <a:cs typeface="Times New Roman"/>
              </a:rPr>
              <a:t>켜기</a:t>
            </a:r>
            <a:endParaRPr lang="ko-KR" altLang="en-US" sz="1400" kern="100" dirty="0" smtClean="0">
              <a:solidFill>
                <a:schemeClr val="accent5">
                  <a:lumMod val="75000"/>
                </a:schemeClr>
              </a:solidFill>
              <a:cs typeface="Times New Roman"/>
            </a:endParaRPr>
          </a:p>
          <a:p>
            <a:pPr indent="57150" algn="just" latinLnBrk="0">
              <a:lnSpc>
                <a:spcPct val="115000"/>
              </a:lnSpc>
              <a:spcAft>
                <a:spcPts val="0"/>
              </a:spcAft>
            </a:pPr>
            <a:r>
              <a:rPr lang="en-US" sz="1400" i="1" kern="100" dirty="0" smtClean="0">
                <a:solidFill>
                  <a:schemeClr val="accent5">
                    <a:lumMod val="75000"/>
                  </a:schemeClr>
                </a:solidFill>
                <a:ea typeface="맑은 고딕"/>
                <a:cs typeface="Times New Roman"/>
              </a:rPr>
              <a:t>-71&lt;</a:t>
            </a:r>
            <a:r>
              <a:rPr lang="ko-KR" altLang="en-US" sz="1400" i="1" kern="100" dirty="0" smtClean="0">
                <a:solidFill>
                  <a:schemeClr val="accent5">
                    <a:lumMod val="75000"/>
                  </a:schemeClr>
                </a:solidFill>
                <a:cs typeface="Times New Roman"/>
              </a:rPr>
              <a:t>스크롤바</a:t>
            </a:r>
            <a:r>
              <a:rPr lang="en-US" sz="1400" i="1" kern="100" dirty="0" smtClean="0">
                <a:solidFill>
                  <a:schemeClr val="accent5">
                    <a:lumMod val="75000"/>
                  </a:schemeClr>
                </a:solidFill>
                <a:ea typeface="맑은 고딕"/>
                <a:cs typeface="Times New Roman"/>
              </a:rPr>
              <a:t>&lt;140</a:t>
            </a:r>
            <a:r>
              <a:rPr lang="en-US" sz="1400" i="1" kern="100" dirty="0" smtClean="0">
                <a:solidFill>
                  <a:schemeClr val="accent5">
                    <a:lumMod val="75000"/>
                  </a:schemeClr>
                </a:solidFill>
                <a:ea typeface="맑은 고딕"/>
                <a:cs typeface="Times New Roman"/>
                <a:sym typeface="Wingdings"/>
              </a:rPr>
              <a:t></a:t>
            </a:r>
            <a:r>
              <a:rPr lang="en-US" sz="1400" i="1" kern="100" dirty="0" smtClean="0">
                <a:solidFill>
                  <a:schemeClr val="accent5">
                    <a:lumMod val="75000"/>
                  </a:schemeClr>
                </a:solidFill>
                <a:ea typeface="맑은 고딕"/>
                <a:cs typeface="Times New Roman"/>
              </a:rPr>
              <a:t> </a:t>
            </a:r>
            <a:r>
              <a:rPr lang="ko-KR" altLang="en-US" sz="1400" i="1" kern="100" dirty="0" smtClean="0">
                <a:solidFill>
                  <a:schemeClr val="accent5">
                    <a:lumMod val="75000"/>
                  </a:schemeClr>
                </a:solidFill>
                <a:cs typeface="Times New Roman"/>
              </a:rPr>
              <a:t>빨강</a:t>
            </a:r>
            <a:r>
              <a:rPr lang="en-US" sz="1400" i="1" kern="100" dirty="0" smtClean="0">
                <a:solidFill>
                  <a:schemeClr val="accent5">
                    <a:lumMod val="75000"/>
                  </a:schemeClr>
                </a:solidFill>
                <a:ea typeface="맑은 고딕"/>
                <a:cs typeface="Times New Roman"/>
              </a:rPr>
              <a:t> LED</a:t>
            </a:r>
            <a:r>
              <a:rPr lang="ko-KR" altLang="en-US" sz="1400" i="1" kern="100" dirty="0" smtClean="0">
                <a:solidFill>
                  <a:schemeClr val="accent5">
                    <a:lumMod val="75000"/>
                  </a:schemeClr>
                </a:solidFill>
                <a:cs typeface="Times New Roman"/>
              </a:rPr>
              <a:t>켜기</a:t>
            </a:r>
            <a:endParaRPr lang="ko-KR" altLang="en-US" sz="1400" kern="100" dirty="0" smtClean="0">
              <a:solidFill>
                <a:schemeClr val="accent5">
                  <a:lumMod val="75000"/>
                </a:schemeClr>
              </a:solidFill>
              <a:cs typeface="Times New Roman"/>
            </a:endParaRPr>
          </a:p>
          <a:p>
            <a:pPr indent="57150" algn="just" latinLnBrk="0">
              <a:lnSpc>
                <a:spcPct val="115000"/>
              </a:lnSpc>
              <a:spcAft>
                <a:spcPts val="0"/>
              </a:spcAft>
            </a:pPr>
            <a:r>
              <a:rPr lang="en-US" sz="1400" i="1" kern="100" dirty="0" smtClean="0">
                <a:solidFill>
                  <a:schemeClr val="accent5">
                    <a:lumMod val="75000"/>
                  </a:schemeClr>
                </a:solidFill>
                <a:ea typeface="맑은 고딕"/>
                <a:cs typeface="Times New Roman"/>
              </a:rPr>
              <a:t>-141&lt;</a:t>
            </a:r>
            <a:r>
              <a:rPr lang="ko-KR" altLang="en-US" sz="1400" i="1" kern="100" dirty="0" smtClean="0">
                <a:solidFill>
                  <a:schemeClr val="accent5">
                    <a:lumMod val="75000"/>
                  </a:schemeClr>
                </a:solidFill>
                <a:cs typeface="Times New Roman"/>
              </a:rPr>
              <a:t>스크롤바</a:t>
            </a:r>
            <a:r>
              <a:rPr lang="en-US" sz="1400" i="1" kern="100" dirty="0" smtClean="0">
                <a:solidFill>
                  <a:schemeClr val="accent5">
                    <a:lumMod val="75000"/>
                  </a:schemeClr>
                </a:solidFill>
                <a:ea typeface="맑은 고딕"/>
                <a:cs typeface="Times New Roman"/>
              </a:rPr>
              <a:t>&lt;201</a:t>
            </a:r>
            <a:r>
              <a:rPr lang="en-US" sz="1400" i="1" kern="100" dirty="0" smtClean="0">
                <a:solidFill>
                  <a:schemeClr val="accent5">
                    <a:lumMod val="75000"/>
                  </a:schemeClr>
                </a:solidFill>
                <a:ea typeface="맑은 고딕"/>
                <a:cs typeface="Times New Roman"/>
                <a:sym typeface="Wingdings"/>
              </a:rPr>
              <a:t></a:t>
            </a:r>
            <a:r>
              <a:rPr lang="ko-KR" altLang="en-US" sz="1400" i="1" kern="100" dirty="0" smtClean="0">
                <a:solidFill>
                  <a:schemeClr val="accent5">
                    <a:lumMod val="75000"/>
                  </a:schemeClr>
                </a:solidFill>
                <a:cs typeface="Times New Roman"/>
              </a:rPr>
              <a:t>파란</a:t>
            </a:r>
            <a:r>
              <a:rPr lang="en-US" sz="1400" i="1" kern="100" dirty="0" smtClean="0">
                <a:solidFill>
                  <a:schemeClr val="accent5">
                    <a:lumMod val="75000"/>
                  </a:schemeClr>
                </a:solidFill>
                <a:ea typeface="맑은 고딕"/>
                <a:cs typeface="Times New Roman"/>
              </a:rPr>
              <a:t> LED</a:t>
            </a:r>
            <a:r>
              <a:rPr lang="ko-KR" altLang="en-US" sz="1400" i="1" kern="100" dirty="0" smtClean="0">
                <a:solidFill>
                  <a:schemeClr val="accent5">
                    <a:lumMod val="75000"/>
                  </a:schemeClr>
                </a:solidFill>
                <a:cs typeface="Times New Roman"/>
              </a:rPr>
              <a:t>켜기</a:t>
            </a:r>
            <a:endParaRPr lang="en-US" altLang="ko-KR" sz="1400" i="1" kern="100" dirty="0" smtClean="0">
              <a:solidFill>
                <a:schemeClr val="accent5">
                  <a:lumMod val="75000"/>
                </a:schemeClr>
              </a:solidFill>
              <a:cs typeface="Times New Roman"/>
            </a:endParaRPr>
          </a:p>
          <a:p>
            <a:pPr indent="57150" algn="just" latinLnBrk="0">
              <a:lnSpc>
                <a:spcPct val="115000"/>
              </a:lnSpc>
              <a:spcAft>
                <a:spcPts val="0"/>
              </a:spcAft>
            </a:pPr>
            <a:endParaRPr lang="ko-KR" altLang="en-US" sz="1400" kern="100" dirty="0" smtClean="0">
              <a:cs typeface="Times New Roman"/>
            </a:endParaRPr>
          </a:p>
          <a:p>
            <a:pPr algn="just" latinLnBrk="0">
              <a:lnSpc>
                <a:spcPct val="115000"/>
              </a:lnSpc>
              <a:spcAft>
                <a:spcPts val="0"/>
              </a:spcAft>
            </a:pPr>
            <a:r>
              <a:rPr lang="en-US" sz="1400" kern="100" dirty="0" smtClean="0">
                <a:ea typeface="맑은 고딕"/>
                <a:cs typeface="Times New Roman"/>
                <a:sym typeface="Wingdings 2"/>
              </a:rPr>
              <a:t></a:t>
            </a:r>
            <a:r>
              <a:rPr lang="ko-KR" altLang="en-US" sz="1400" kern="100" dirty="0" smtClean="0">
                <a:cs typeface="Times New Roman"/>
              </a:rPr>
              <a:t>실행버튼 클릭</a:t>
            </a:r>
          </a:p>
          <a:p>
            <a:pPr algn="just" latinLnBrk="0">
              <a:lnSpc>
                <a:spcPct val="115000"/>
              </a:lnSpc>
              <a:spcAft>
                <a:spcPts val="0"/>
              </a:spcAft>
            </a:pPr>
            <a:r>
              <a:rPr lang="ko-KR" altLang="en-US" sz="1400" kern="100" dirty="0" smtClean="0">
                <a:cs typeface="Times New Roman"/>
              </a:rPr>
              <a:t>패드 화면에서 스크롤바를 움직이면 스크롤바 값의 변화에 따라</a:t>
            </a:r>
            <a:r>
              <a:rPr lang="en-US" sz="1400" kern="100" dirty="0" smtClean="0">
                <a:ea typeface="맑은 고딕"/>
                <a:cs typeface="Times New Roman"/>
              </a:rPr>
              <a:t> LED </a:t>
            </a:r>
            <a:r>
              <a:rPr lang="ko-KR" altLang="en-US" sz="1400" kern="100" dirty="0" smtClean="0">
                <a:cs typeface="Times New Roman"/>
              </a:rPr>
              <a:t>변화를 확인한다</a:t>
            </a:r>
            <a:r>
              <a:rPr lang="en-US" sz="1400" kern="100" dirty="0" smtClean="0">
                <a:ea typeface="맑은 고딕"/>
                <a:cs typeface="Times New Roman"/>
              </a:rPr>
              <a:t>.</a:t>
            </a:r>
            <a:endParaRPr lang="ko-KR" altLang="en-US" sz="1400" kern="100" dirty="0">
              <a:cs typeface="Times New Roman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0100" y="642918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스크롤바를 이용한 </a:t>
            </a:r>
            <a:r>
              <a:rPr lang="en-US" altLang="ko-KR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LED </a:t>
            </a: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제어</a:t>
            </a:r>
            <a:endParaRPr lang="en-US" altLang="ko-KR" sz="1600" b="1" spc="-150" dirty="0" smtClean="0">
              <a:ln w="3175">
                <a:noFill/>
              </a:ln>
              <a:solidFill>
                <a:srgbClr val="CC3399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000100" y="785794"/>
            <a:ext cx="4643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조이스틱으로 스크롤바</a:t>
            </a:r>
            <a:r>
              <a:rPr lang="en-US" altLang="ko-KR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/LED</a:t>
            </a: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 제어</a:t>
            </a:r>
            <a:endParaRPr lang="en-US" altLang="ko-KR" sz="1600" b="1" spc="-150" dirty="0" smtClean="0">
              <a:ln w="3175">
                <a:noFill/>
              </a:ln>
              <a:solidFill>
                <a:srgbClr val="CC3399"/>
              </a:solidFill>
            </a:endParaRPr>
          </a:p>
        </p:txBody>
      </p:sp>
      <p:pic>
        <p:nvPicPr>
          <p:cNvPr id="8" name="그림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28736"/>
            <a:ext cx="250033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3714744" y="1357298"/>
            <a:ext cx="4929222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715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  <a:sym typeface="Wingdings 2" pitchFamily="18" charset="2"/>
              </a:rPr>
              <a:t></a:t>
            </a:r>
            <a:r>
              <a:rPr kumimoji="1" lang="ko-KR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스크롤바</a:t>
            </a:r>
            <a:r>
              <a:rPr kumimoji="1" lang="en-US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  <a:sym typeface="Wingdings 2" pitchFamily="18" charset="2"/>
              </a:rPr>
              <a:t>,</a:t>
            </a:r>
            <a:r>
              <a:rPr kumimoji="1" lang="ko-KR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  <a:sym typeface="Wingdings 2" pitchFamily="18" charset="2"/>
              </a:rPr>
              <a:t>버튼</a:t>
            </a:r>
            <a:r>
              <a:rPr kumimoji="1" lang="en-US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  <a:sym typeface="Wingdings 2" pitchFamily="18" charset="2"/>
              </a:rPr>
              <a:t>, LED</a:t>
            </a:r>
            <a:r>
              <a:rPr kumimoji="1" lang="ko-KR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  <a:sym typeface="Wingdings 2" pitchFamily="18" charset="2"/>
              </a:rPr>
              <a:t>로 패드 디자인</a:t>
            </a:r>
            <a:endParaRPr kumimoji="1" lang="en-US" altLang="ko-K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맑은 고딕" pitchFamily="50" charset="-127"/>
              <a:ea typeface="맑은 고딕" pitchFamily="50" charset="-127"/>
              <a:cs typeface="Times New Roman" pitchFamily="18" charset="0"/>
              <a:sym typeface="Wingdings 2" pitchFamily="18" charset="2"/>
            </a:endParaRPr>
          </a:p>
          <a:p>
            <a:pPr marL="0" marR="0" lvl="0" indent="5715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  <a:sym typeface="Wingdings 2" pitchFamily="18" charset="2"/>
            </a:endParaRPr>
          </a:p>
          <a:p>
            <a:pPr marL="0" marR="0" lvl="0" indent="571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  <a:sym typeface="Wingdings 2" pitchFamily="18" charset="2"/>
              </a:rPr>
              <a:t></a:t>
            </a:r>
            <a:r>
              <a:rPr kumimoji="1" lang="ko-KR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조이스틱 값으로 조건별 스크롤바 와 </a:t>
            </a:r>
            <a:r>
              <a:rPr kumimoji="1" lang="en-US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  <a:sym typeface="Wingdings 2" pitchFamily="18" charset="2"/>
              </a:rPr>
              <a:t>LED </a:t>
            </a:r>
            <a:r>
              <a:rPr kumimoji="1" lang="ko-KR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  <a:sym typeface="Wingdings 2" pitchFamily="18" charset="2"/>
              </a:rPr>
              <a:t>제어</a:t>
            </a:r>
            <a:endParaRPr kumimoji="1" lang="en-US" altLang="ko-K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맑은 고딕" pitchFamily="50" charset="-127"/>
              <a:ea typeface="맑은 고딕" pitchFamily="50" charset="-127"/>
              <a:cs typeface="Times New Roman" pitchFamily="18" charset="0"/>
              <a:sym typeface="Wingdings 2" pitchFamily="18" charset="2"/>
            </a:endParaRPr>
          </a:p>
          <a:p>
            <a:pPr marL="0" marR="0" lvl="0" indent="571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  <a:sym typeface="Wingdings 2" pitchFamily="18" charset="2"/>
            </a:endParaRPr>
          </a:p>
          <a:p>
            <a:pPr marL="0" marR="0" lvl="0" indent="571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400" dirty="0" smtClean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Times New Roman" pitchFamily="18" charset="0"/>
                <a:sym typeface="Wingdings" pitchFamily="2" charset="2"/>
              </a:rPr>
              <a:t>만약 </a:t>
            </a:r>
            <a:r>
              <a:rPr kumimoji="1" lang="en-US" altLang="ko-KR" sz="1400" dirty="0" smtClean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Times New Roman" pitchFamily="18" charset="0"/>
                <a:sym typeface="Wingdings" pitchFamily="2" charset="2"/>
              </a:rPr>
              <a:t>“0</a:t>
            </a:r>
            <a:r>
              <a:rPr kumimoji="1" lang="ko-KR" altLang="en-US" sz="1400" dirty="0" smtClean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Times New Roman" pitchFamily="18" charset="0"/>
                <a:sym typeface="Wingdings" pitchFamily="2" charset="2"/>
              </a:rPr>
              <a:t>번 조이스틱 값</a:t>
            </a:r>
            <a:r>
              <a:rPr kumimoji="1" lang="en-US" altLang="ko-KR" sz="1400" dirty="0" smtClean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Times New Roman" pitchFamily="18" charset="0"/>
                <a:sym typeface="Wingdings" pitchFamily="2" charset="2"/>
              </a:rPr>
              <a:t>”&gt;1</a:t>
            </a:r>
            <a:r>
              <a:rPr kumimoji="1" lang="ko-KR" altLang="en-US" sz="1400" dirty="0" smtClean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Times New Roman" pitchFamily="18" charset="0"/>
                <a:sym typeface="Wingdings" pitchFamily="2" charset="2"/>
              </a:rPr>
              <a:t>보다 크다면</a:t>
            </a:r>
            <a:endParaRPr kumimoji="1" lang="ko-KR" altLang="en-US" sz="1400" dirty="0" smtClean="0">
              <a:solidFill>
                <a:schemeClr val="accent5">
                  <a:lumMod val="75000"/>
                </a:schemeClr>
              </a:solidFill>
              <a:latin typeface="맑은 고딕" pitchFamily="50" charset="-127"/>
              <a:ea typeface="맑은 고딕" pitchFamily="50" charset="-127"/>
              <a:cs typeface="Times New Roman" pitchFamily="18" charset="0"/>
              <a:sym typeface="Wingdings 2" pitchFamily="18" charset="2"/>
            </a:endParaRPr>
          </a:p>
          <a:p>
            <a:pPr marL="0" marR="0" lvl="0" indent="571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  <a:sym typeface="Wingdings" pitchFamily="2" charset="2"/>
              </a:rPr>
              <a:t></a:t>
            </a:r>
            <a:r>
              <a:rPr kumimoji="1" lang="ko-KR" altLang="en-US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  <a:sym typeface="Wingdings" pitchFamily="2" charset="2"/>
              </a:rPr>
              <a:t>초록</a:t>
            </a:r>
            <a:r>
              <a:rPr kumimoji="1" lang="en-US" altLang="ko-KR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  <a:sym typeface="Wingdings" pitchFamily="2" charset="2"/>
              </a:rPr>
              <a:t>LED</a:t>
            </a:r>
            <a:r>
              <a:rPr kumimoji="1" lang="ko-KR" altLang="en-US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  <a:sym typeface="Wingdings" pitchFamily="2" charset="2"/>
              </a:rPr>
              <a:t>켜기</a:t>
            </a:r>
            <a:r>
              <a:rPr kumimoji="1" lang="en-US" altLang="ko-KR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  <a:sym typeface="Wingdings" pitchFamily="2" charset="2"/>
              </a:rPr>
              <a:t>, </a:t>
            </a:r>
          </a:p>
          <a:p>
            <a:pPr marL="0" marR="0" lvl="0" indent="571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  <a:sym typeface="Wingdings" pitchFamily="2" charset="2"/>
              </a:rPr>
              <a:t></a:t>
            </a:r>
            <a:r>
              <a:rPr kumimoji="1" lang="ko-KR" altLang="en-US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  <a:sym typeface="Wingdings" pitchFamily="2" charset="2"/>
              </a:rPr>
              <a:t>스크롤바값을 조이스틱 값으로 입력 받기</a:t>
            </a:r>
            <a:endParaRPr kumimoji="1" lang="en-US" altLang="ko-KR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맑은 고딕" pitchFamily="50" charset="-127"/>
              <a:ea typeface="맑은 고딕" pitchFamily="50" charset="-127"/>
              <a:cs typeface="Times New Roman" pitchFamily="18" charset="0"/>
              <a:sym typeface="Wingdings" pitchFamily="2" charset="2"/>
            </a:endParaRPr>
          </a:p>
          <a:p>
            <a:pPr marL="0" marR="0" lvl="0" indent="571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400" b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  <a:sym typeface="Wingdings" pitchFamily="2" charset="2"/>
              </a:rPr>
              <a:t>아니면</a:t>
            </a:r>
            <a:endParaRPr kumimoji="1" lang="en-US" altLang="ko-KR" sz="1400" b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맑은 고딕" pitchFamily="50" charset="-127"/>
              <a:ea typeface="맑은 고딕" pitchFamily="50" charset="-127"/>
              <a:cs typeface="Times New Roman" pitchFamily="18" charset="0"/>
              <a:sym typeface="Wingdings" pitchFamily="2" charset="2"/>
            </a:endParaRPr>
          </a:p>
          <a:p>
            <a:pPr marL="0" marR="0" lvl="0" indent="571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  <a:sym typeface="Wingdings" pitchFamily="2" charset="2"/>
              </a:rPr>
              <a:t></a:t>
            </a:r>
            <a:r>
              <a:rPr kumimoji="1" lang="ko-KR" altLang="en-US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  <a:sym typeface="Wingdings" pitchFamily="2" charset="2"/>
              </a:rPr>
              <a:t>초록색 </a:t>
            </a:r>
            <a:r>
              <a:rPr kumimoji="1" lang="en-US" altLang="ko-KR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  <a:sym typeface="Wingdings" pitchFamily="2" charset="2"/>
              </a:rPr>
              <a:t>LED </a:t>
            </a:r>
            <a:r>
              <a:rPr kumimoji="1" lang="ko-KR" altLang="en-US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  <a:cs typeface="Times New Roman" pitchFamily="18" charset="0"/>
                <a:sym typeface="Wingdings" pitchFamily="2" charset="2"/>
              </a:rPr>
              <a:t>끄기</a:t>
            </a:r>
            <a:endParaRPr kumimoji="1" lang="en-US" altLang="ko-KR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맑은 고딕" pitchFamily="50" charset="-127"/>
              <a:ea typeface="맑은 고딕" pitchFamily="50" charset="-127"/>
              <a:cs typeface="Times New Roman" pitchFamily="18" charset="0"/>
              <a:sym typeface="Wingdings" pitchFamily="2" charset="2"/>
            </a:endParaRPr>
          </a:p>
          <a:p>
            <a:pPr marL="0" marR="0" lvl="0" indent="571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맑은 고딕" pitchFamily="50" charset="-127"/>
              <a:ea typeface="맑은 고딕" pitchFamily="50" charset="-127"/>
              <a:cs typeface="Times New Roman" pitchFamily="18" charset="0"/>
              <a:sym typeface="Wingdings" pitchFamily="2" charset="2"/>
            </a:endParaRPr>
          </a:p>
          <a:p>
            <a:pPr marL="0" marR="0" lvl="0" indent="571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  <a:sym typeface="Wingdings" pitchFamily="2" charset="2"/>
            </a:endParaRPr>
          </a:p>
        </p:txBody>
      </p:sp>
      <p:pic>
        <p:nvPicPr>
          <p:cNvPr id="10" name="그림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3143248"/>
            <a:ext cx="171451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직사각형 8"/>
          <p:cNvSpPr/>
          <p:nvPr/>
        </p:nvSpPr>
        <p:spPr>
          <a:xfrm>
            <a:off x="3714744" y="3616771"/>
            <a:ext cx="285752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7150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400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  <a:sym typeface="Wingdings 2" pitchFamily="18" charset="2"/>
              </a:rPr>
              <a:t></a:t>
            </a:r>
            <a:r>
              <a:rPr kumimoji="1" lang="ko-KR" altLang="en-US" sz="1400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실행버튼 클릭</a:t>
            </a:r>
            <a:endParaRPr kumimoji="1" lang="ko-KR" altLang="en-US" sz="1400" dirty="0" smtClean="0">
              <a:latin typeface="맑은 고딕" pitchFamily="50" charset="-127"/>
              <a:ea typeface="맑은 고딕" pitchFamily="50" charset="-127"/>
              <a:cs typeface="Times New Roman" pitchFamily="18" charset="0"/>
              <a:sym typeface="Wingdings 2" pitchFamily="18" charset="2"/>
            </a:endParaRPr>
          </a:p>
          <a:p>
            <a:pPr lvl="0" indent="57150"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kumimoji="1" lang="en-US" altLang="ko-KR" sz="1400" dirty="0" smtClean="0">
              <a:latin typeface="맑은 고딕" pitchFamily="50" charset="-127"/>
              <a:ea typeface="맑은 고딕" pitchFamily="50" charset="-127"/>
              <a:cs typeface="Times New Roman" pitchFamily="18" charset="0"/>
              <a:sym typeface="Wingdings 2" pitchFamily="18" charset="2"/>
            </a:endParaRPr>
          </a:p>
          <a:p>
            <a:pPr lvl="0" indent="57150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400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  <a:sym typeface="Wingdings 2" pitchFamily="18" charset="2"/>
              </a:rPr>
              <a:t>조이스틱을 움직이면 초록</a:t>
            </a:r>
            <a:r>
              <a:rPr kumimoji="1" lang="en-US" altLang="ko-KR" sz="1400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  <a:sym typeface="Wingdings 2" pitchFamily="18" charset="2"/>
              </a:rPr>
              <a:t>LED</a:t>
            </a:r>
            <a:r>
              <a:rPr kumimoji="1" lang="ko-KR" altLang="en-US" sz="1400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  <a:sym typeface="Wingdings 2" pitchFamily="18" charset="2"/>
              </a:rPr>
              <a:t>가 켜지고 스크롤바가 조이스틱 값에 의해 위아래로 움직인다</a:t>
            </a:r>
            <a:r>
              <a:rPr kumimoji="1" lang="en-US" altLang="ko-KR" sz="1400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  <a:sym typeface="Wingdings 2" pitchFamily="18" charset="2"/>
              </a:rPr>
              <a:t>.</a:t>
            </a:r>
            <a:endParaRPr kumimoji="1" lang="ko-KR" altLang="en-US" sz="1400" dirty="0" smtClean="0">
              <a:latin typeface="맑은 고딕" pitchFamily="50" charset="-127"/>
              <a:ea typeface="맑은 고딕" pitchFamily="50" charset="-127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0" y="-7975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2000232" y="1607331"/>
            <a:ext cx="2000264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0" name="그룹 9"/>
          <p:cNvGrpSpPr/>
          <p:nvPr/>
        </p:nvGrpSpPr>
        <p:grpSpPr>
          <a:xfrm>
            <a:off x="887358" y="620688"/>
            <a:ext cx="8256641" cy="5724636"/>
            <a:chOff x="548680" y="719572"/>
            <a:chExt cx="6309320" cy="7776864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548680" y="719572"/>
              <a:ext cx="5580620" cy="5580620"/>
            </a:xfrm>
            <a:prstGeom prst="roundRect">
              <a:avLst>
                <a:gd name="adj" fmla="val 742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모서리가 둥근 직사각형 14"/>
            <p:cNvSpPr/>
            <p:nvPr/>
          </p:nvSpPr>
          <p:spPr>
            <a:xfrm>
              <a:off x="548680" y="2915816"/>
              <a:ext cx="5580620" cy="5580620"/>
            </a:xfrm>
            <a:prstGeom prst="roundRect">
              <a:avLst>
                <a:gd name="adj" fmla="val 742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1500174" y="719572"/>
              <a:ext cx="5357826" cy="77768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787691" y="413809"/>
            <a:ext cx="2859653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4000" b="1" smtClean="0">
                <a:ln w="139700">
                  <a:solidFill>
                    <a:schemeClr val="bg1"/>
                  </a:solidFill>
                </a:ln>
                <a:solidFill>
                  <a:srgbClr val="78C0D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INDEX</a:t>
            </a:r>
            <a:endParaRPr lang="ko-KR" altLang="en-US" sz="4000" b="1">
              <a:ln w="139700">
                <a:solidFill>
                  <a:schemeClr val="bg1"/>
                </a:solidFill>
              </a:ln>
              <a:solidFill>
                <a:srgbClr val="78C0D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99926" y="413809"/>
            <a:ext cx="2859653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4000" b="1" dirty="0" smtClean="0">
                <a:ln w="76200">
                  <a:noFill/>
                </a:ln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INDEX</a:t>
            </a:r>
            <a:endParaRPr lang="ko-KR" altLang="en-US" sz="4000" b="1" dirty="0">
              <a:ln w="76200">
                <a:noFill/>
              </a:ln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직선 연결선 21"/>
          <p:cNvCxnSpPr/>
          <p:nvPr/>
        </p:nvCxnSpPr>
        <p:spPr>
          <a:xfrm rot="5400000">
            <a:off x="1179489" y="2964653"/>
            <a:ext cx="4071172" cy="794"/>
          </a:xfrm>
          <a:prstGeom prst="line">
            <a:avLst/>
          </a:prstGeom>
          <a:ln w="38100" cap="rnd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417825" y="1142984"/>
            <a:ext cx="244005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데이터</a:t>
            </a:r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(</a:t>
            </a: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변수</a:t>
            </a:r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)</a:t>
            </a:r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변수 만들기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변수 활용하기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연산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4</a:t>
            </a: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칙연산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조건 연산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제어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패드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2" y="634292"/>
            <a:ext cx="7817009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데이터 </a:t>
            </a:r>
            <a:r>
              <a:rPr lang="en-US" altLang="ko-KR" dirty="0" smtClean="0"/>
              <a:t>- </a:t>
            </a:r>
            <a:r>
              <a:rPr lang="ko-KR" altLang="en-US" dirty="0" smtClean="0"/>
              <a:t>변수 만들기</a:t>
            </a:r>
            <a:endParaRPr lang="ko-KR" alt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714348" y="1443340"/>
            <a:ext cx="2625983" cy="414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FF9801"/>
                </a:solidFill>
                <a:effectLst/>
                <a:sym typeface="Wingdings 2"/>
              </a:rPr>
              <a:t> </a:t>
            </a:r>
            <a:r>
              <a:rPr lang="ko-KR" altLang="en-US" sz="1600" b="1" spc="-150" dirty="0" smtClean="0">
                <a:ln w="3175">
                  <a:noFill/>
                </a:ln>
                <a:solidFill>
                  <a:srgbClr val="FF9801"/>
                </a:solidFill>
                <a:effectLst/>
              </a:rPr>
              <a:t>블루투스 연결하기</a:t>
            </a:r>
            <a:endParaRPr lang="en-US" altLang="ko-KR" sz="1600" b="1" spc="-150" dirty="0" smtClean="0">
              <a:ln w="3175">
                <a:noFill/>
              </a:ln>
              <a:solidFill>
                <a:srgbClr val="FF9801"/>
              </a:solidFill>
              <a:effectLst/>
            </a:endParaRPr>
          </a:p>
        </p:txBody>
      </p:sp>
      <p:grpSp>
        <p:nvGrpSpPr>
          <p:cNvPr id="56" name="그룹 55"/>
          <p:cNvGrpSpPr/>
          <p:nvPr/>
        </p:nvGrpSpPr>
        <p:grpSpPr>
          <a:xfrm>
            <a:off x="4500562" y="1928802"/>
            <a:ext cx="3966317" cy="4000528"/>
            <a:chOff x="3743329" y="1214422"/>
            <a:chExt cx="2944813" cy="2970213"/>
          </a:xfrm>
        </p:grpSpPr>
        <p:pic>
          <p:nvPicPr>
            <p:cNvPr id="12306" name="그림 6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743329" y="1214422"/>
              <a:ext cx="1400175" cy="2943225"/>
            </a:xfrm>
            <a:prstGeom prst="rect">
              <a:avLst/>
            </a:prstGeom>
            <a:noFill/>
          </p:spPr>
        </p:pic>
        <p:pic>
          <p:nvPicPr>
            <p:cNvPr id="12307" name="그림 61" descr="finger touch icon png에 대한 이미지 검색결과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316417" y="2419335"/>
              <a:ext cx="444500" cy="285750"/>
            </a:xfrm>
            <a:prstGeom prst="rect">
              <a:avLst/>
            </a:prstGeom>
            <a:noFill/>
          </p:spPr>
        </p:pic>
        <p:pic>
          <p:nvPicPr>
            <p:cNvPr id="12316" name="그림 5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286380" y="1214422"/>
              <a:ext cx="1401762" cy="2933700"/>
            </a:xfrm>
            <a:prstGeom prst="rect">
              <a:avLst/>
            </a:prstGeom>
            <a:noFill/>
            <a:ln w="1270">
              <a:solidFill>
                <a:srgbClr val="7F7F7F"/>
              </a:solidFill>
              <a:miter lim="800000"/>
              <a:headEnd/>
              <a:tailEnd/>
            </a:ln>
          </p:spPr>
        </p:pic>
        <p:pic>
          <p:nvPicPr>
            <p:cNvPr id="12308" name="그림 62" descr="finger touch icon png에 대한 이미지 검색결과"/>
            <p:cNvPicPr>
              <a:picLocks noChangeAspect="1" noChangeArrowheads="1"/>
            </p:cNvPicPr>
            <p:nvPr/>
          </p:nvPicPr>
          <p:blipFill>
            <a:blip r:embed="rId5"/>
            <a:srcRect t="22223"/>
            <a:stretch>
              <a:fillRect/>
            </a:stretch>
          </p:blipFill>
          <p:spPr bwMode="auto">
            <a:xfrm>
              <a:off x="3781429" y="2227247"/>
              <a:ext cx="436563" cy="341313"/>
            </a:xfrm>
            <a:prstGeom prst="rect">
              <a:avLst/>
            </a:prstGeom>
            <a:noFill/>
          </p:spPr>
        </p:pic>
        <p:pic>
          <p:nvPicPr>
            <p:cNvPr id="12309" name="그림 63" descr="finger touch icon png에 대한 이미지 검색결과"/>
            <p:cNvPicPr>
              <a:picLocks noChangeAspect="1" noChangeArrowheads="1"/>
            </p:cNvPicPr>
            <p:nvPr/>
          </p:nvPicPr>
          <p:blipFill>
            <a:blip r:embed="rId5"/>
            <a:srcRect t="22223"/>
            <a:stretch>
              <a:fillRect/>
            </a:stretch>
          </p:blipFill>
          <p:spPr bwMode="auto">
            <a:xfrm>
              <a:off x="4467229" y="3843322"/>
              <a:ext cx="436563" cy="341313"/>
            </a:xfrm>
            <a:prstGeom prst="rect">
              <a:avLst/>
            </a:prstGeom>
            <a:noFill/>
          </p:spPr>
        </p:pic>
        <p:pic>
          <p:nvPicPr>
            <p:cNvPr id="12310" name="그림 64" descr="finger touch icon png에 대한 이미지 검색결과"/>
            <p:cNvPicPr>
              <a:picLocks noChangeAspect="1" noChangeArrowheads="1"/>
            </p:cNvPicPr>
            <p:nvPr/>
          </p:nvPicPr>
          <p:blipFill>
            <a:blip r:embed="rId6"/>
            <a:srcRect l="77499" t="45624" b="26250"/>
            <a:stretch>
              <a:fillRect/>
            </a:stretch>
          </p:blipFill>
          <p:spPr bwMode="auto">
            <a:xfrm>
              <a:off x="4373567" y="3741722"/>
              <a:ext cx="146050" cy="177800"/>
            </a:xfrm>
            <a:prstGeom prst="rect">
              <a:avLst/>
            </a:prstGeom>
            <a:noFill/>
          </p:spPr>
        </p:pic>
        <p:pic>
          <p:nvPicPr>
            <p:cNvPr id="12311" name="그림 65" descr="finger touch icon png에 대한 이미지 검색결과"/>
            <p:cNvPicPr>
              <a:picLocks noChangeAspect="1" noChangeArrowheads="1"/>
            </p:cNvPicPr>
            <p:nvPr/>
          </p:nvPicPr>
          <p:blipFill>
            <a:blip r:embed="rId7"/>
            <a:srcRect l="45624" r="26250" b="77499"/>
            <a:stretch>
              <a:fillRect/>
            </a:stretch>
          </p:blipFill>
          <p:spPr bwMode="auto">
            <a:xfrm>
              <a:off x="3848104" y="2081197"/>
              <a:ext cx="180975" cy="149225"/>
            </a:xfrm>
            <a:prstGeom prst="rect">
              <a:avLst/>
            </a:prstGeom>
            <a:noFill/>
          </p:spPr>
        </p:pic>
        <p:pic>
          <p:nvPicPr>
            <p:cNvPr id="12312" name="그림 66" descr="finger touch icon png에 대한 이미지 검색결과"/>
            <p:cNvPicPr>
              <a:picLocks noChangeAspect="1" noChangeArrowheads="1"/>
            </p:cNvPicPr>
            <p:nvPr/>
          </p:nvPicPr>
          <p:blipFill>
            <a:blip r:embed="rId5"/>
            <a:srcRect t="22223"/>
            <a:stretch>
              <a:fillRect/>
            </a:stretch>
          </p:blipFill>
          <p:spPr bwMode="auto">
            <a:xfrm rot="5125032">
              <a:off x="4502155" y="3509947"/>
              <a:ext cx="436562" cy="331787"/>
            </a:xfrm>
            <a:prstGeom prst="rect">
              <a:avLst/>
            </a:prstGeom>
            <a:noFill/>
          </p:spPr>
        </p:pic>
        <p:pic>
          <p:nvPicPr>
            <p:cNvPr id="12313" name="그림 67" descr="arrow icon png에 대한 이미지 검색결과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-6919555">
              <a:off x="4744248" y="3415491"/>
              <a:ext cx="231775" cy="246063"/>
            </a:xfrm>
            <a:prstGeom prst="rect">
              <a:avLst/>
            </a:prstGeom>
            <a:noFill/>
          </p:spPr>
        </p:pic>
        <p:pic>
          <p:nvPicPr>
            <p:cNvPr id="12314" name="그림 69" descr="finger touch icon png에 대한 이미지 검색결과"/>
            <p:cNvPicPr>
              <a:picLocks noChangeAspect="1" noChangeArrowheads="1"/>
            </p:cNvPicPr>
            <p:nvPr/>
          </p:nvPicPr>
          <p:blipFill>
            <a:blip r:embed="rId5"/>
            <a:srcRect t="22223"/>
            <a:stretch>
              <a:fillRect/>
            </a:stretch>
          </p:blipFill>
          <p:spPr bwMode="auto">
            <a:xfrm rot="2062663">
              <a:off x="5930905" y="2489184"/>
              <a:ext cx="436562" cy="330200"/>
            </a:xfrm>
            <a:prstGeom prst="rect">
              <a:avLst/>
            </a:prstGeom>
            <a:noFill/>
          </p:spPr>
        </p:pic>
        <p:sp>
          <p:nvSpPr>
            <p:cNvPr id="12315" name="AutoShape 27"/>
            <p:cNvSpPr>
              <a:spLocks noChangeArrowheads="1"/>
            </p:cNvSpPr>
            <p:nvPr/>
          </p:nvSpPr>
          <p:spPr bwMode="auto">
            <a:xfrm>
              <a:off x="6008692" y="2382822"/>
              <a:ext cx="190500" cy="184150"/>
            </a:xfrm>
            <a:custGeom>
              <a:avLst/>
              <a:gdLst>
                <a:gd name="G0" fmla="+- 10800 0 0"/>
                <a:gd name="G1" fmla="+- 10928729 0 0"/>
                <a:gd name="G2" fmla="+- 0 0 10928729"/>
                <a:gd name="T0" fmla="*/ 0 256 1"/>
                <a:gd name="T1" fmla="*/ 180 256 1"/>
                <a:gd name="G3" fmla="+- 10928729 T0 T1"/>
                <a:gd name="T2" fmla="*/ 0 256 1"/>
                <a:gd name="T3" fmla="*/ 90 256 1"/>
                <a:gd name="G4" fmla="+- 10928729 T2 T3"/>
                <a:gd name="G5" fmla="*/ G4 2 1"/>
                <a:gd name="T4" fmla="*/ 90 256 1"/>
                <a:gd name="T5" fmla="*/ 0 256 1"/>
                <a:gd name="G6" fmla="+- 10928729 T4 T5"/>
                <a:gd name="G7" fmla="*/ G6 2 1"/>
                <a:gd name="G8" fmla="abs 1092872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800"/>
                <a:gd name="G18" fmla="*/ 10800 1 2"/>
                <a:gd name="G19" fmla="+- G18 5400 0"/>
                <a:gd name="G20" fmla="cos G19 10928729"/>
                <a:gd name="G21" fmla="sin G19 10928729"/>
                <a:gd name="G22" fmla="+- G20 10800 0"/>
                <a:gd name="G23" fmla="+- G21 10800 0"/>
                <a:gd name="G24" fmla="+- 10800 0 G20"/>
                <a:gd name="G25" fmla="+- 10800 10800 0"/>
                <a:gd name="G26" fmla="?: G9 G17 G25"/>
                <a:gd name="G27" fmla="?: G9 0 21600"/>
                <a:gd name="G28" fmla="cos 10800 10928729"/>
                <a:gd name="G29" fmla="sin 10800 10928729"/>
                <a:gd name="G30" fmla="sin 10800 10928729"/>
                <a:gd name="G31" fmla="+- G28 10800 0"/>
                <a:gd name="G32" fmla="+- G29 10800 0"/>
                <a:gd name="G33" fmla="+- G30 10800 0"/>
                <a:gd name="G34" fmla="?: G4 0 G31"/>
                <a:gd name="G35" fmla="?: 10928729 G34 0"/>
                <a:gd name="G36" fmla="?: G6 G35 G31"/>
                <a:gd name="G37" fmla="+- 21600 0 G36"/>
                <a:gd name="G38" fmla="?: G4 0 G33"/>
                <a:gd name="G39" fmla="?: 1092872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87 w 21600"/>
                <a:gd name="T15" fmla="*/ 13273 h 21600"/>
                <a:gd name="T16" fmla="*/ 10800 w 21600"/>
                <a:gd name="T17" fmla="*/ 0 h 21600"/>
                <a:gd name="T18" fmla="*/ 21313 w 21600"/>
                <a:gd name="T19" fmla="*/ 1327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87" y="13273"/>
                  </a:moveTo>
                  <a:cubicBezTo>
                    <a:pt x="96" y="12462"/>
                    <a:pt x="0" y="11632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1632"/>
                    <a:pt x="21503" y="12462"/>
                    <a:pt x="21312" y="13273"/>
                  </a:cubicBezTo>
                  <a:cubicBezTo>
                    <a:pt x="21503" y="12462"/>
                    <a:pt x="21600" y="11632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632"/>
                    <a:pt x="96" y="12462"/>
                    <a:pt x="287" y="13273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69" name="그림 68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05666" y="3214686"/>
            <a:ext cx="326626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그림 69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5665" y="1928802"/>
            <a:ext cx="3260735" cy="706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" name="TextBox 70"/>
          <p:cNvSpPr txBox="1"/>
          <p:nvPr/>
        </p:nvSpPr>
        <p:spPr>
          <a:xfrm>
            <a:off x="4429124" y="1357298"/>
            <a:ext cx="2625983" cy="414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FF9801"/>
                </a:solidFill>
                <a:effectLst/>
                <a:sym typeface="Wingdings 2"/>
              </a:rPr>
              <a:t> </a:t>
            </a:r>
            <a:r>
              <a:rPr lang="ko-KR" altLang="en-US" sz="1600" b="1" spc="-150" dirty="0" smtClean="0">
                <a:ln w="3175">
                  <a:noFill/>
                </a:ln>
                <a:solidFill>
                  <a:srgbClr val="FF9801"/>
                </a:solidFill>
                <a:effectLst/>
              </a:rPr>
              <a:t>기본 사용법</a:t>
            </a:r>
            <a:endParaRPr lang="en-US" altLang="ko-KR" sz="1600" b="1" spc="-150" dirty="0" smtClean="0">
              <a:ln w="3175">
                <a:noFill/>
              </a:ln>
              <a:solidFill>
                <a:srgbClr val="FF9801"/>
              </a:solidFill>
              <a:effectLst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000240"/>
            <a:ext cx="2121896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000240"/>
            <a:ext cx="1500198" cy="857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2780293"/>
            <a:ext cx="2214578" cy="1867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8" name="표 27"/>
          <p:cNvGraphicFramePr>
            <a:graphicFrameLocks noGrp="1"/>
          </p:cNvGraphicFramePr>
          <p:nvPr/>
        </p:nvGraphicFramePr>
        <p:xfrm>
          <a:off x="1000100" y="4857760"/>
          <a:ext cx="7286676" cy="10138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725"/>
                <a:gridCol w="4771951"/>
              </a:tblGrid>
              <a:tr h="371788">
                <a:tc>
                  <a:txBody>
                    <a:bodyPr/>
                    <a:lstStyle/>
                    <a:p>
                      <a:pPr latinLnBrk="1"/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정의한 변수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제이씨블록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이다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체크 시 무대에 변수가 표시된다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7516">
                <a:tc>
                  <a:txBody>
                    <a:bodyPr/>
                    <a:lstStyle/>
                    <a:p>
                      <a:pPr latinLnBrk="1"/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</a:rPr>
                        <a:t>변수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</a:rPr>
                        <a:t>제이씨블록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</a:rPr>
                        <a:t>에 특정 값을 넣는다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4590">
                <a:tc>
                  <a:txBody>
                    <a:bodyPr/>
                    <a:lstStyle/>
                    <a:p>
                      <a:pPr latinLnBrk="1"/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</a:rPr>
                        <a:t>변수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</a:rPr>
                        <a:t>제이씨블록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</a:rPr>
                        <a:t>에 특정 값만큼 증가시킨다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887625" y="946530"/>
            <a:ext cx="78105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제이씨블록 프로젝트에서 사용할 값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(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데이터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)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를 저장하는 공간을 말한다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데이터를 저장하는 방법에는 하나의 값을 저장하는 변수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,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여러 개의 값을 관리 저장할 수 있는 리스트가 있다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  </a:t>
            </a:r>
          </a:p>
        </p:txBody>
      </p:sp>
      <p:sp>
        <p:nvSpPr>
          <p:cNvPr id="41" name="직사각형 40"/>
          <p:cNvSpPr/>
          <p:nvPr/>
        </p:nvSpPr>
        <p:spPr>
          <a:xfrm>
            <a:off x="887625" y="1714488"/>
            <a:ext cx="80010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「변수」선택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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변수추가 선택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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이름만들기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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변수 블록 확인하기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3663386" y="2285992"/>
            <a:ext cx="980052" cy="184325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  <a:sym typeface="Wingdings 2"/>
              </a:rPr>
              <a:t></a:t>
            </a:r>
            <a:endParaRPr lang="ko-KR" altLang="en-US" smtClean="0">
              <a:solidFill>
                <a:schemeClr val="tx1"/>
              </a:solidFill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6357950" y="3357562"/>
            <a:ext cx="1500198" cy="642942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mtClean="0">
                <a:solidFill>
                  <a:schemeClr val="tx1"/>
                </a:solidFill>
                <a:sym typeface="Wingdings 2"/>
              </a:rPr>
              <a:t>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1731662" y="2242376"/>
            <a:ext cx="885634" cy="25793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mtClean="0">
                <a:solidFill>
                  <a:schemeClr val="tx1"/>
                </a:solidFill>
                <a:sym typeface="Wingdings 2"/>
              </a:rPr>
              <a:t>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120864" y="3279442"/>
            <a:ext cx="885634" cy="25793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mtClean="0">
                <a:solidFill>
                  <a:schemeClr val="tx1"/>
                </a:solidFill>
                <a:sym typeface="Wingdings 2"/>
              </a:rPr>
              <a:t>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4944448" y="3208243"/>
            <a:ext cx="696192" cy="1843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cxnSp>
        <p:nvCxnSpPr>
          <p:cNvPr id="24" name="꺾인 연결선 61"/>
          <p:cNvCxnSpPr>
            <a:stCxn id="21" idx="1"/>
          </p:cNvCxnSpPr>
          <p:nvPr/>
        </p:nvCxnSpPr>
        <p:spPr>
          <a:xfrm rot="10800000" flipV="1">
            <a:off x="4374836" y="3300404"/>
            <a:ext cx="569612" cy="522252"/>
          </a:xfrm>
          <a:prstGeom prst="bentConnector3">
            <a:avLst>
              <a:gd name="adj1" fmla="val 50000"/>
            </a:avLst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직사각형 30"/>
          <p:cNvSpPr/>
          <p:nvPr/>
        </p:nvSpPr>
        <p:spPr>
          <a:xfrm>
            <a:off x="3300021" y="3687184"/>
            <a:ext cx="114752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변수 표시</a:t>
            </a:r>
            <a:endParaRPr lang="en-US" altLang="ko-KR" sz="9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57224" y="428604"/>
            <a:ext cx="7936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FF9801"/>
                </a:solidFill>
                <a:effectLst/>
              </a:rPr>
              <a:t>변수 만들기</a:t>
            </a:r>
            <a:endParaRPr lang="en-US" altLang="ko-KR" sz="1600" b="1" spc="-150" dirty="0" smtClean="0">
              <a:ln w="3175">
                <a:noFill/>
              </a:ln>
              <a:solidFill>
                <a:srgbClr val="FF9801"/>
              </a:solidFill>
              <a:effectLst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9" y="4929199"/>
            <a:ext cx="714379" cy="27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1538" y="5260510"/>
            <a:ext cx="2000264" cy="278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1538" y="5580766"/>
            <a:ext cx="2000264" cy="272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모서리가 둥근 직사각형 49"/>
          <p:cNvSpPr/>
          <p:nvPr/>
        </p:nvSpPr>
        <p:spPr>
          <a:xfrm>
            <a:off x="1047725" y="4435197"/>
            <a:ext cx="7596241" cy="2089562"/>
          </a:xfrm>
          <a:prstGeom prst="roundRect">
            <a:avLst>
              <a:gd name="adj" fmla="val 3909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3214678" y="1571612"/>
            <a:ext cx="610003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 [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변수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]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메뉴를 클릭하여 변수를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2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개 만든다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3214678" y="1928802"/>
            <a:ext cx="49292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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하기와 같이 코딩 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1809731" y="4542354"/>
            <a:ext cx="383383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명령어 실행 횟수에 따라 변수 값이 변하는 모습을 확인할 수 있다</a:t>
            </a:r>
            <a:r>
              <a:rPr lang="en-US" altLang="ko-KR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54" name="타원형 설명선 53"/>
          <p:cNvSpPr/>
          <p:nvPr/>
        </p:nvSpPr>
        <p:spPr>
          <a:xfrm>
            <a:off x="642910" y="4214818"/>
            <a:ext cx="952507" cy="714380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55" name="직사각형 54"/>
          <p:cNvSpPr/>
          <p:nvPr/>
        </p:nvSpPr>
        <p:spPr>
          <a:xfrm>
            <a:off x="855159" y="4303507"/>
            <a:ext cx="7620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6" name="직사각형 55"/>
          <p:cNvSpPr/>
          <p:nvPr/>
        </p:nvSpPr>
        <p:spPr>
          <a:xfrm>
            <a:off x="3214678" y="3571876"/>
            <a:ext cx="3143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실행버튼을 클릭하여 실행한다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</a:p>
          <a:p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Wingdings 2"/>
            </a:endParaRPr>
          </a:p>
          <a:p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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상태 정보에서 변수 값을 확인한다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</a:p>
        </p:txBody>
      </p:sp>
      <p:sp>
        <p:nvSpPr>
          <p:cNvPr id="92" name="직사각형 91"/>
          <p:cNvSpPr/>
          <p:nvPr/>
        </p:nvSpPr>
        <p:spPr>
          <a:xfrm>
            <a:off x="1071539" y="5857892"/>
            <a:ext cx="45005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 </a:t>
            </a:r>
            <a:r>
              <a:rPr lang="en-US" altLang="ko-KR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[</a:t>
            </a:r>
            <a:r>
              <a:rPr lang="ko-KR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주니랩</a:t>
            </a:r>
            <a:r>
              <a:rPr lang="en-US" altLang="ko-KR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]</a:t>
            </a:r>
            <a:r>
              <a:rPr lang="ko-KR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변수 </a:t>
            </a:r>
            <a:r>
              <a:rPr lang="en-US" altLang="ko-KR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: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“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주니랩 변수를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만큼 바꾸기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”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로 블록설정하여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만큼 변수 값이 더해진다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(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증가한다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).</a:t>
            </a:r>
          </a:p>
        </p:txBody>
      </p:sp>
      <p:sp>
        <p:nvSpPr>
          <p:cNvPr id="91" name="직사각형 90"/>
          <p:cNvSpPr/>
          <p:nvPr/>
        </p:nvSpPr>
        <p:spPr>
          <a:xfrm>
            <a:off x="1142977" y="5143512"/>
            <a:ext cx="450059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 </a:t>
            </a:r>
            <a:r>
              <a:rPr lang="en-US" altLang="ko-KR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[</a:t>
            </a:r>
            <a:r>
              <a:rPr lang="ko-KR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제이씨블록</a:t>
            </a:r>
            <a:r>
              <a:rPr lang="en-US" altLang="ko-KR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]</a:t>
            </a:r>
            <a:r>
              <a:rPr lang="ko-KR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변수 </a:t>
            </a:r>
            <a:r>
              <a:rPr lang="en-US" altLang="ko-KR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:</a:t>
            </a:r>
          </a:p>
          <a:p>
            <a:r>
              <a:rPr lang="en-US" altLang="ko-KR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“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제이씨보드를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로 정하기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”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로 데이터 값을 정하였으므로 반복 실행해도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로만 정의한다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52" name="제목 8"/>
          <p:cNvSpPr txBox="1">
            <a:spLocks/>
          </p:cNvSpPr>
          <p:nvPr/>
        </p:nvSpPr>
        <p:spPr>
          <a:xfrm>
            <a:off x="1571604" y="606561"/>
            <a:ext cx="7817009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데이터 </a:t>
            </a:r>
            <a:r>
              <a:rPr lang="en-US" altLang="ko-KR" dirty="0" smtClean="0"/>
              <a:t>- </a:t>
            </a:r>
            <a:r>
              <a:rPr lang="ko-KR" altLang="en-US" dirty="0" smtClean="0"/>
              <a:t>변수 활용하기</a:t>
            </a:r>
            <a:endParaRPr lang="ko-KR" alt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1207824" y="1071546"/>
            <a:ext cx="3864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FF9801"/>
                </a:solidFill>
                <a:effectLst/>
              </a:rPr>
              <a:t>변수 예제 보기</a:t>
            </a:r>
            <a:r>
              <a:rPr lang="en-US" altLang="ko-KR" sz="1600" b="1" spc="-150" dirty="0" smtClean="0">
                <a:ln w="3175">
                  <a:noFill/>
                </a:ln>
                <a:solidFill>
                  <a:srgbClr val="FF9801"/>
                </a:solidFill>
              </a:rPr>
              <a:t>[Ⅰ]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31600" y="285728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1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2357430"/>
            <a:ext cx="1815716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643050"/>
            <a:ext cx="2043112" cy="177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2214554"/>
            <a:ext cx="2050346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7" name="타원 46"/>
          <p:cNvSpPr/>
          <p:nvPr/>
        </p:nvSpPr>
        <p:spPr>
          <a:xfrm>
            <a:off x="6000760" y="5286388"/>
            <a:ext cx="2143140" cy="357190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 b="50284"/>
          <a:stretch>
            <a:fillRect/>
          </a:stretch>
        </p:blipFill>
        <p:spPr bwMode="auto">
          <a:xfrm>
            <a:off x="3184602" y="3143248"/>
            <a:ext cx="279600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직사각형 6"/>
          <p:cNvSpPr/>
          <p:nvPr/>
        </p:nvSpPr>
        <p:spPr>
          <a:xfrm>
            <a:off x="857224" y="1568223"/>
            <a:ext cx="7929617" cy="610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연산은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4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칙 연산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(+, -, </a:t>
            </a:r>
            <a:r>
              <a:rPr lang="en-US" altLang="ko-KR" sz="1200" dirty="0" smtClean="0"/>
              <a:t>×,÷), </a:t>
            </a:r>
            <a:r>
              <a:rPr lang="ko-KR" altLang="en-US" sz="1200" dirty="0" smtClean="0"/>
              <a:t>비교연산 </a:t>
            </a:r>
            <a:r>
              <a:rPr lang="en-US" altLang="ko-KR" sz="1200" dirty="0" smtClean="0"/>
              <a:t>(&lt;, &gt;, =)</a:t>
            </a:r>
            <a:r>
              <a:rPr lang="ko-KR" altLang="en-US" sz="1200" dirty="0" smtClean="0"/>
              <a:t>을 기본으로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문자열 조합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난수발생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수학 함수 사용까지 가능하다</a:t>
            </a:r>
            <a:r>
              <a:rPr lang="en-US" altLang="ko-KR" sz="12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200" dirty="0" smtClean="0"/>
              <a:t>본 교재는 기본적인 연산과 비교문을 통해 논리제어한다</a:t>
            </a:r>
            <a:r>
              <a:rPr lang="en-US" altLang="ko-KR" sz="1200" dirty="0" smtClean="0"/>
              <a:t>.</a:t>
            </a:r>
          </a:p>
        </p:txBody>
      </p:sp>
      <p:sp>
        <p:nvSpPr>
          <p:cNvPr id="41" name="직사각형 40"/>
          <p:cNvSpPr/>
          <p:nvPr/>
        </p:nvSpPr>
        <p:spPr>
          <a:xfrm>
            <a:off x="857224" y="2714620"/>
            <a:ext cx="3333773" cy="377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</a:t>
            </a:r>
            <a:r>
              <a:rPr lang="ko-KR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「연산」</a:t>
            </a:r>
            <a:r>
              <a:rPr lang="en-US" altLang="ko-KR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en-US" altLang="ko-KR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</a:t>
            </a:r>
            <a:r>
              <a:rPr lang="ko-KR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연산 블록 확인하기</a:t>
            </a:r>
            <a:endParaRPr lang="en-US" altLang="ko-KR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5970684" y="4000504"/>
            <a:ext cx="2816158" cy="220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900" b="1" dirty="0" smtClean="0"/>
              <a:t>두 값을 </a:t>
            </a:r>
            <a:r>
              <a:rPr lang="ko-KR" altLang="en-US" sz="900" b="1" dirty="0" smtClean="0">
                <a:solidFill>
                  <a:srgbClr val="FF0000"/>
                </a:solidFill>
              </a:rPr>
              <a:t>덧셈</a:t>
            </a:r>
            <a:r>
              <a:rPr lang="en-US" altLang="ko-KR" sz="900" b="1" dirty="0" smtClean="0">
                <a:solidFill>
                  <a:srgbClr val="FF0000"/>
                </a:solidFill>
              </a:rPr>
              <a:t>/</a:t>
            </a:r>
            <a:r>
              <a:rPr lang="ko-KR" altLang="en-US" sz="900" b="1" dirty="0" smtClean="0">
                <a:solidFill>
                  <a:srgbClr val="FF0000"/>
                </a:solidFill>
              </a:rPr>
              <a:t>뺄셈</a:t>
            </a:r>
            <a:r>
              <a:rPr lang="en-US" altLang="ko-KR" sz="900" b="1" dirty="0" smtClean="0">
                <a:solidFill>
                  <a:srgbClr val="FF0000"/>
                </a:solidFill>
              </a:rPr>
              <a:t>/</a:t>
            </a:r>
            <a:r>
              <a:rPr lang="ko-KR" altLang="en-US" sz="900" b="1" dirty="0" smtClean="0">
                <a:solidFill>
                  <a:srgbClr val="FF0000"/>
                </a:solidFill>
              </a:rPr>
              <a:t>곱셈</a:t>
            </a:r>
            <a:r>
              <a:rPr lang="en-US" altLang="ko-KR" sz="900" b="1" dirty="0" smtClean="0">
                <a:solidFill>
                  <a:srgbClr val="FF0000"/>
                </a:solidFill>
              </a:rPr>
              <a:t>/</a:t>
            </a:r>
            <a:r>
              <a:rPr lang="ko-KR" altLang="en-US" sz="900" b="1" dirty="0" smtClean="0">
                <a:solidFill>
                  <a:srgbClr val="FF0000"/>
                </a:solidFill>
              </a:rPr>
              <a:t>나눗셈</a:t>
            </a:r>
            <a:r>
              <a:rPr lang="ko-KR" altLang="en-US" sz="900" b="1" dirty="0" smtClean="0"/>
              <a:t> </a:t>
            </a:r>
            <a:r>
              <a:rPr lang="en-US" altLang="ko-KR" sz="900" b="1" dirty="0" smtClean="0"/>
              <a:t> </a:t>
            </a:r>
            <a:r>
              <a:rPr lang="ko-KR" altLang="en-US" sz="900" b="1" dirty="0" smtClean="0"/>
              <a:t>한다</a:t>
            </a:r>
            <a:r>
              <a:rPr lang="en-US" altLang="ko-KR" sz="900" b="1" dirty="0" smtClean="0"/>
              <a:t>.</a:t>
            </a:r>
            <a:endParaRPr lang="ko-KR" altLang="en-US" sz="900" b="1" dirty="0"/>
          </a:p>
        </p:txBody>
      </p:sp>
      <p:sp>
        <p:nvSpPr>
          <p:cNvPr id="63" name="직사각형 62"/>
          <p:cNvSpPr/>
          <p:nvPr/>
        </p:nvSpPr>
        <p:spPr>
          <a:xfrm>
            <a:off x="5976739" y="4850164"/>
            <a:ext cx="276231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900" b="1" dirty="0" smtClean="0"/>
              <a:t>앞뒤 두 값을 </a:t>
            </a:r>
            <a:r>
              <a:rPr lang="ko-KR" altLang="en-US" sz="900" b="1" dirty="0" smtClean="0">
                <a:solidFill>
                  <a:srgbClr val="FF0000"/>
                </a:solidFill>
              </a:rPr>
              <a:t>비교연산</a:t>
            </a:r>
            <a:r>
              <a:rPr lang="ko-KR" altLang="en-US" sz="900" b="1" dirty="0" smtClean="0"/>
              <a:t>하여 참이면 실행한다</a:t>
            </a:r>
            <a:r>
              <a:rPr lang="en-US" altLang="ko-KR" sz="900" b="1" dirty="0" smtClean="0"/>
              <a:t>.</a:t>
            </a:r>
            <a:endParaRPr lang="ko-KR" altLang="en-US" sz="900" b="1" dirty="0"/>
          </a:p>
        </p:txBody>
      </p:sp>
      <p:sp>
        <p:nvSpPr>
          <p:cNvPr id="65" name="직사각형 64"/>
          <p:cNvSpPr/>
          <p:nvPr/>
        </p:nvSpPr>
        <p:spPr>
          <a:xfrm>
            <a:off x="5664678" y="5394050"/>
            <a:ext cx="2339228" cy="220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900" b="1" dirty="0" smtClean="0"/>
              <a:t>두 조건 모두 만족해야 참이다</a:t>
            </a:r>
            <a:r>
              <a:rPr lang="en-US" altLang="ko-KR" sz="900" b="1" dirty="0" smtClean="0"/>
              <a:t>.</a:t>
            </a:r>
            <a:endParaRPr lang="ko-KR" altLang="en-US" sz="900" b="1" dirty="0"/>
          </a:p>
        </p:txBody>
      </p:sp>
      <p:sp>
        <p:nvSpPr>
          <p:cNvPr id="84" name="직사각형 83"/>
          <p:cNvSpPr/>
          <p:nvPr/>
        </p:nvSpPr>
        <p:spPr>
          <a:xfrm>
            <a:off x="5664678" y="5637740"/>
            <a:ext cx="2407361" cy="220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900" b="1" dirty="0" smtClean="0"/>
              <a:t>두 조건중 하나라도 만족하면 참이다</a:t>
            </a:r>
            <a:r>
              <a:rPr lang="en-US" altLang="ko-KR" sz="900" b="1" dirty="0" smtClean="0"/>
              <a:t>.</a:t>
            </a:r>
            <a:endParaRPr lang="ko-KR" altLang="en-US" sz="900" b="1" dirty="0"/>
          </a:p>
        </p:txBody>
      </p:sp>
      <p:cxnSp>
        <p:nvCxnSpPr>
          <p:cNvPr id="71" name="직선 화살표 연결선 70"/>
          <p:cNvCxnSpPr/>
          <p:nvPr/>
        </p:nvCxnSpPr>
        <p:spPr>
          <a:xfrm>
            <a:off x="4608025" y="4178011"/>
            <a:ext cx="1327598" cy="1365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직선 화살표 연결선 73"/>
          <p:cNvCxnSpPr/>
          <p:nvPr/>
        </p:nvCxnSpPr>
        <p:spPr>
          <a:xfrm>
            <a:off x="4694079" y="5027671"/>
            <a:ext cx="1281819" cy="1365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직선 화살표 연결선 75"/>
          <p:cNvCxnSpPr/>
          <p:nvPr/>
        </p:nvCxnSpPr>
        <p:spPr>
          <a:xfrm>
            <a:off x="4840650" y="5495016"/>
            <a:ext cx="824026" cy="1365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오른쪽 대괄호 81"/>
          <p:cNvSpPr/>
          <p:nvPr/>
        </p:nvSpPr>
        <p:spPr>
          <a:xfrm>
            <a:off x="4517181" y="3893061"/>
            <a:ext cx="90844" cy="572629"/>
          </a:xfrm>
          <a:prstGeom prst="rightBracket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3" name="오른쪽 대괄호 82"/>
          <p:cNvSpPr/>
          <p:nvPr/>
        </p:nvSpPr>
        <p:spPr>
          <a:xfrm>
            <a:off x="4608025" y="4785337"/>
            <a:ext cx="90844" cy="501051"/>
          </a:xfrm>
          <a:prstGeom prst="rightBracket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5" name="직선 화살표 연결선 84"/>
          <p:cNvCxnSpPr/>
          <p:nvPr/>
        </p:nvCxnSpPr>
        <p:spPr>
          <a:xfrm>
            <a:off x="4756238" y="5773998"/>
            <a:ext cx="915585" cy="1365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제목 8"/>
          <p:cNvSpPr txBox="1">
            <a:spLocks/>
          </p:cNvSpPr>
          <p:nvPr/>
        </p:nvSpPr>
        <p:spPr>
          <a:xfrm>
            <a:off x="1457036" y="608414"/>
            <a:ext cx="7817009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연산 </a:t>
            </a:r>
            <a:r>
              <a:rPr lang="en-US" altLang="ko-KR" dirty="0" smtClean="0"/>
              <a:t>- 4</a:t>
            </a:r>
            <a:r>
              <a:rPr lang="ko-KR" altLang="en-US" dirty="0" smtClean="0"/>
              <a:t>칙 연산</a:t>
            </a:r>
            <a:endParaRPr lang="ko-KR" alt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714348" y="285728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2</a:t>
            </a:r>
            <a:endParaRPr lang="ko-KR" altLang="en-US" sz="4800" b="1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57224" y="1181385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연산</a:t>
            </a:r>
            <a:endParaRPr lang="en-US" altLang="ko-KR" sz="1600" b="1" spc="-150" dirty="0">
              <a:ln w="3175">
                <a:noFill/>
              </a:ln>
              <a:solidFill>
                <a:srgbClr val="CC3399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/>
          <a:srcRect b="5882"/>
          <a:stretch>
            <a:fillRect/>
          </a:stretch>
        </p:blipFill>
        <p:spPr bwMode="auto">
          <a:xfrm>
            <a:off x="5286380" y="571480"/>
            <a:ext cx="177233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9" y="4000504"/>
            <a:ext cx="4357717" cy="4286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9" y="857232"/>
            <a:ext cx="4357718" cy="4286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" name="직사각형 5"/>
          <p:cNvSpPr/>
          <p:nvPr/>
        </p:nvSpPr>
        <p:spPr>
          <a:xfrm>
            <a:off x="642910" y="428604"/>
            <a:ext cx="7429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연산 예제 보기</a:t>
            </a:r>
            <a:r>
              <a:rPr lang="en-US" altLang="ko-KR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[Ⅰ]- 4</a:t>
            </a: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칙 연산</a:t>
            </a:r>
            <a:endParaRPr lang="en-US" altLang="ko-KR" sz="1600" b="1" spc="-150" dirty="0" smtClean="0">
              <a:ln w="3175">
                <a:noFill/>
              </a:ln>
              <a:solidFill>
                <a:srgbClr val="CC3399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963175"/>
            <a:ext cx="487749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96371" y="963175"/>
            <a:ext cx="487749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64013" y="963175"/>
            <a:ext cx="50456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31656" y="963176"/>
            <a:ext cx="479339" cy="207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6" name="직사각형 115"/>
          <p:cNvSpPr/>
          <p:nvPr/>
        </p:nvSpPr>
        <p:spPr>
          <a:xfrm>
            <a:off x="1285852" y="1500174"/>
            <a:ext cx="40719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하기와 같이 변수를 정의하고 연산을 삽입한다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121" name="직사각형 120"/>
          <p:cNvSpPr/>
          <p:nvPr/>
        </p:nvSpPr>
        <p:spPr>
          <a:xfrm>
            <a:off x="571472" y="3643314"/>
            <a:ext cx="74295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연산 예제 보기</a:t>
            </a:r>
            <a:r>
              <a:rPr lang="en-US" altLang="ko-KR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[Ⅱ]-</a:t>
            </a: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비교연산</a:t>
            </a:r>
            <a:endParaRPr lang="en-US" altLang="ko-KR" sz="1600" b="1" spc="-150" dirty="0" smtClean="0">
              <a:ln w="3175">
                <a:noFill/>
              </a:ln>
              <a:solidFill>
                <a:srgbClr val="CC3399"/>
              </a:solidFill>
            </a:endParaRPr>
          </a:p>
        </p:txBody>
      </p:sp>
      <p:pic>
        <p:nvPicPr>
          <p:cNvPr id="5137" name="Picture 1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99485" y="4097820"/>
            <a:ext cx="487279" cy="207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39" name="Picture 19"/>
          <p:cNvPicPr>
            <a:picLocks noChangeAspect="1" noChangeArrowheads="1"/>
          </p:cNvPicPr>
          <p:nvPr/>
        </p:nvPicPr>
        <p:blipFill>
          <a:blip r:embed="rId9"/>
          <a:srcRect b="14010"/>
          <a:stretch>
            <a:fillRect/>
          </a:stretch>
        </p:blipFill>
        <p:spPr bwMode="auto">
          <a:xfrm>
            <a:off x="2810786" y="4098056"/>
            <a:ext cx="473743" cy="19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41" name="Picture 2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785918" y="4097820"/>
            <a:ext cx="480511" cy="207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8" name="직사각형 137"/>
          <p:cNvSpPr/>
          <p:nvPr/>
        </p:nvSpPr>
        <p:spPr>
          <a:xfrm>
            <a:off x="1357290" y="4643446"/>
            <a:ext cx="32861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하기와 같이 비교 연산을 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145" name="사각형 설명선 144"/>
          <p:cNvSpPr/>
          <p:nvPr/>
        </p:nvSpPr>
        <p:spPr>
          <a:xfrm rot="10800000" flipH="1" flipV="1">
            <a:off x="4500563" y="5072074"/>
            <a:ext cx="2786082" cy="856125"/>
          </a:xfrm>
          <a:prstGeom prst="wedgeRectCallout">
            <a:avLst>
              <a:gd name="adj1" fmla="val -55694"/>
              <a:gd name="adj2" fmla="val -23634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7" name="직사각형 146"/>
          <p:cNvSpPr/>
          <p:nvPr/>
        </p:nvSpPr>
        <p:spPr>
          <a:xfrm>
            <a:off x="4500563" y="5214951"/>
            <a:ext cx="26432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“3&lt;7“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조건이 참이므로</a:t>
            </a: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 </a:t>
            </a:r>
          </a:p>
          <a:p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제이씨보드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번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LED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가 켜지고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, </a:t>
            </a:r>
          </a:p>
          <a:p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“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도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”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부저음이 울린다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  <a:p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643042" y="2000240"/>
            <a:ext cx="1809751" cy="896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" name="직사각형 38"/>
          <p:cNvSpPr/>
          <p:nvPr/>
        </p:nvSpPr>
        <p:spPr>
          <a:xfrm>
            <a:off x="1357290" y="3143248"/>
            <a:ext cx="292895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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변수 상태 정보에서 값을 확인한다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0" name="타원 39"/>
          <p:cNvSpPr/>
          <p:nvPr/>
        </p:nvSpPr>
        <p:spPr>
          <a:xfrm>
            <a:off x="5286380" y="3214686"/>
            <a:ext cx="1714512" cy="357190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643042" y="4929198"/>
            <a:ext cx="2071702" cy="1119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" name="직사각형 43"/>
          <p:cNvSpPr/>
          <p:nvPr/>
        </p:nvSpPr>
        <p:spPr>
          <a:xfrm>
            <a:off x="1357290" y="6143644"/>
            <a:ext cx="292895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LED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와 부저음을 확인한다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 b="42187"/>
          <a:stretch>
            <a:fillRect/>
          </a:stretch>
        </p:blipFill>
        <p:spPr bwMode="auto">
          <a:xfrm>
            <a:off x="1863555" y="2714620"/>
            <a:ext cx="3065635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직사각형 6"/>
          <p:cNvSpPr/>
          <p:nvPr/>
        </p:nvSpPr>
        <p:spPr>
          <a:xfrm>
            <a:off x="857224" y="1643050"/>
            <a:ext cx="78581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제어는 프로그램 동작 흐름을 제어하는 것으로 코딩에서 가장 중요한 반복과 조건에 따른 선택 기능을 포함한다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 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785786" y="2143116"/>
            <a:ext cx="2928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「제어」 선택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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제어 블록 확인하기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892501" y="3136421"/>
            <a:ext cx="3220883" cy="315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/>
              <a:t>주어진 시간 만큼 실행이 일시정지된다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30" name="직사각형 29"/>
          <p:cNvSpPr/>
          <p:nvPr/>
        </p:nvSpPr>
        <p:spPr>
          <a:xfrm>
            <a:off x="4892501" y="4042269"/>
            <a:ext cx="38797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/>
            <a:r>
              <a:rPr lang="ko-KR" altLang="en-US" sz="1000" dirty="0" smtClean="0"/>
              <a:t>입력한 횟수만큼 포함된 블록을 반복 실행한다</a:t>
            </a:r>
            <a:r>
              <a:rPr lang="en-US" sz="1000" dirty="0" smtClean="0"/>
              <a:t>.</a:t>
            </a:r>
            <a:endParaRPr lang="ko-KR" altLang="en-US" sz="1000" dirty="0"/>
          </a:p>
        </p:txBody>
      </p:sp>
      <p:sp>
        <p:nvSpPr>
          <p:cNvPr id="37" name="직사각형 36"/>
          <p:cNvSpPr/>
          <p:nvPr/>
        </p:nvSpPr>
        <p:spPr>
          <a:xfrm>
            <a:off x="4897382" y="4440534"/>
            <a:ext cx="38797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/>
              <a:t>조건이 참일 때까지 포함된 블록을 반복 실행한다</a:t>
            </a:r>
            <a:r>
              <a:rPr lang="en-US" sz="1000" dirty="0" smtClean="0"/>
              <a:t>.</a:t>
            </a:r>
            <a:endParaRPr lang="ko-KR" altLang="en-US" sz="1000" dirty="0"/>
          </a:p>
        </p:txBody>
      </p:sp>
      <p:sp>
        <p:nvSpPr>
          <p:cNvPr id="42" name="직사각형 41"/>
          <p:cNvSpPr/>
          <p:nvPr/>
        </p:nvSpPr>
        <p:spPr>
          <a:xfrm>
            <a:off x="4892501" y="5325611"/>
            <a:ext cx="3879700" cy="532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smtClean="0"/>
              <a:t>만약</a:t>
            </a:r>
            <a:r>
              <a:rPr lang="en-US" altLang="ko-KR" sz="1000" smtClean="0"/>
              <a:t>…</a:t>
            </a:r>
            <a:r>
              <a:rPr lang="ko-KR" altLang="en-US" sz="1000" smtClean="0"/>
              <a:t>라면 주어진 조건에 맞으면</a:t>
            </a:r>
            <a:r>
              <a:rPr lang="en-US" altLang="ko-KR" sz="1000" smtClean="0"/>
              <a:t>(</a:t>
            </a:r>
            <a:r>
              <a:rPr lang="ko-KR" altLang="en-US" sz="1000" smtClean="0"/>
              <a:t>참</a:t>
            </a:r>
            <a:r>
              <a:rPr lang="en-US" altLang="ko-KR" sz="1000" smtClean="0"/>
              <a:t>)</a:t>
            </a:r>
            <a:r>
              <a:rPr lang="ko-KR" altLang="en-US" sz="1000" smtClean="0"/>
              <a:t> 첫번째 블록의 안쪽에 위치하는 블록들을 실행하고</a:t>
            </a:r>
            <a:r>
              <a:rPr lang="en-US" altLang="ko-KR" sz="1000" smtClean="0"/>
              <a:t>, </a:t>
            </a:r>
            <a:r>
              <a:rPr lang="ko-KR" altLang="en-US" sz="1000" smtClean="0"/>
              <a:t>조건에 맞지 않으면</a:t>
            </a:r>
            <a:r>
              <a:rPr lang="en-US" altLang="ko-KR" sz="1000" smtClean="0"/>
              <a:t>(</a:t>
            </a:r>
            <a:r>
              <a:rPr lang="ko-KR" altLang="en-US" sz="1000" smtClean="0"/>
              <a:t>거짓</a:t>
            </a:r>
            <a:r>
              <a:rPr lang="en-US" altLang="ko-KR" sz="1000" smtClean="0"/>
              <a:t>)</a:t>
            </a:r>
            <a:r>
              <a:rPr lang="ko-KR" altLang="en-US" sz="1000" smtClean="0"/>
              <a:t> 두번째 홈의 블록들을 실행한다</a:t>
            </a:r>
            <a:r>
              <a:rPr lang="en-US" altLang="ko-KR" sz="1000" smtClean="0"/>
              <a:t>.</a:t>
            </a:r>
            <a:endParaRPr lang="ko-KR" altLang="en-US" sz="1000"/>
          </a:p>
        </p:txBody>
      </p:sp>
      <p:sp>
        <p:nvSpPr>
          <p:cNvPr id="43" name="직사각형 42"/>
          <p:cNvSpPr/>
          <p:nvPr/>
        </p:nvSpPr>
        <p:spPr>
          <a:xfrm>
            <a:off x="4907142" y="6000768"/>
            <a:ext cx="3879700" cy="315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/>
              <a:t>주어진 조건이 참이 될때까지 기다린다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cxnSp>
        <p:nvCxnSpPr>
          <p:cNvPr id="49" name="직선 화살표 연결선 48"/>
          <p:cNvCxnSpPr/>
          <p:nvPr/>
        </p:nvCxnSpPr>
        <p:spPr>
          <a:xfrm>
            <a:off x="4014078" y="3269944"/>
            <a:ext cx="885333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화살표 연결선 50"/>
          <p:cNvCxnSpPr/>
          <p:nvPr/>
        </p:nvCxnSpPr>
        <p:spPr>
          <a:xfrm>
            <a:off x="4014078" y="4140254"/>
            <a:ext cx="885333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화살표 연결선 52"/>
          <p:cNvCxnSpPr/>
          <p:nvPr/>
        </p:nvCxnSpPr>
        <p:spPr>
          <a:xfrm>
            <a:off x="4014078" y="4572927"/>
            <a:ext cx="885333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직선 화살표 연결선 53"/>
          <p:cNvCxnSpPr/>
          <p:nvPr/>
        </p:nvCxnSpPr>
        <p:spPr>
          <a:xfrm>
            <a:off x="4014078" y="5598853"/>
            <a:ext cx="885333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화살표 연결선 54"/>
          <p:cNvCxnSpPr/>
          <p:nvPr/>
        </p:nvCxnSpPr>
        <p:spPr>
          <a:xfrm>
            <a:off x="4026489" y="6178448"/>
            <a:ext cx="737778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857224" y="1214422"/>
            <a:ext cx="1238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  <a:sym typeface="Wingdings"/>
              </a:rPr>
              <a:t>제어</a:t>
            </a:r>
            <a:endParaRPr lang="en-US" altLang="ko-KR" sz="1600" b="1" spc="-150" dirty="0" smtClean="0">
              <a:ln w="3175">
                <a:noFill/>
              </a:ln>
              <a:solidFill>
                <a:srgbClr val="CC3399"/>
              </a:solidFill>
            </a:endParaRPr>
          </a:p>
        </p:txBody>
      </p:sp>
      <p:sp>
        <p:nvSpPr>
          <p:cNvPr id="34" name="제목 8"/>
          <p:cNvSpPr txBox="1">
            <a:spLocks/>
          </p:cNvSpPr>
          <p:nvPr/>
        </p:nvSpPr>
        <p:spPr>
          <a:xfrm>
            <a:off x="1571604" y="606561"/>
            <a:ext cx="5715024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smtClean="0"/>
              <a:t>제어 </a:t>
            </a:r>
            <a:r>
              <a:rPr lang="en-US" altLang="ko-KR" smtClean="0"/>
              <a:t>- </a:t>
            </a:r>
            <a:r>
              <a:rPr lang="ko-KR" altLang="en-US" smtClean="0"/>
              <a:t>반복하기</a:t>
            </a:r>
            <a:endParaRPr lang="ko-KR" alt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42875" y="285728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3</a:t>
            </a:r>
            <a:endParaRPr lang="ko-KR" altLang="en-US" sz="4800" b="1" dirty="0">
              <a:solidFill>
                <a:schemeClr val="bg1"/>
              </a:solidFill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4907142" y="3643314"/>
            <a:ext cx="3879700" cy="315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/>
              <a:t>블록의 안쪽에 위치하는 블록들을 무한반복해서 실행한다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cxnSp>
        <p:nvCxnSpPr>
          <p:cNvPr id="28" name="직선 화살표 연결선 27"/>
          <p:cNvCxnSpPr/>
          <p:nvPr/>
        </p:nvCxnSpPr>
        <p:spPr>
          <a:xfrm>
            <a:off x="4014078" y="3742608"/>
            <a:ext cx="885333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직사각형 35"/>
          <p:cNvSpPr/>
          <p:nvPr/>
        </p:nvSpPr>
        <p:spPr>
          <a:xfrm>
            <a:off x="4879744" y="4970963"/>
            <a:ext cx="3879700" cy="315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/>
              <a:t>조건에 맞으면 블록의 안쪽에 위치하는 블록들을 실행한다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cxnSp>
        <p:nvCxnSpPr>
          <p:cNvPr id="38" name="직선 화살표 연결선 37"/>
          <p:cNvCxnSpPr/>
          <p:nvPr/>
        </p:nvCxnSpPr>
        <p:spPr>
          <a:xfrm>
            <a:off x="3996440" y="5103356"/>
            <a:ext cx="885333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/>
          <a:srcRect b="6250"/>
          <a:stretch>
            <a:fillRect/>
          </a:stretch>
        </p:blipFill>
        <p:spPr bwMode="auto">
          <a:xfrm>
            <a:off x="3143240" y="2357462"/>
            <a:ext cx="2224088" cy="4286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928670"/>
            <a:ext cx="222408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직사각형 5"/>
          <p:cNvSpPr/>
          <p:nvPr/>
        </p:nvSpPr>
        <p:spPr>
          <a:xfrm>
            <a:off x="571472" y="500042"/>
            <a:ext cx="7429552" cy="414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  <a:sym typeface="Wingdings"/>
              </a:rPr>
              <a:t>예제 보기</a:t>
            </a:r>
            <a:endParaRPr lang="en-US" altLang="ko-KR" sz="1600" b="1" spc="-150" dirty="0" smtClean="0">
              <a:ln w="3175">
                <a:noFill/>
              </a:ln>
              <a:solidFill>
                <a:srgbClr val="CC3399"/>
              </a:solidFill>
              <a:sym typeface="Wingdings"/>
            </a:endParaRPr>
          </a:p>
        </p:txBody>
      </p:sp>
      <p:sp>
        <p:nvSpPr>
          <p:cNvPr id="64" name="사각형 설명선 63"/>
          <p:cNvSpPr/>
          <p:nvPr/>
        </p:nvSpPr>
        <p:spPr>
          <a:xfrm>
            <a:off x="5429224" y="3000372"/>
            <a:ext cx="3571932" cy="1428760"/>
          </a:xfrm>
          <a:prstGeom prst="wedgeRectCallout">
            <a:avLst>
              <a:gd name="adj1" fmla="val -51475"/>
              <a:gd name="adj2" fmla="val -62783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직사각형 68"/>
          <p:cNvSpPr/>
          <p:nvPr/>
        </p:nvSpPr>
        <p:spPr>
          <a:xfrm>
            <a:off x="5429288" y="3071810"/>
            <a:ext cx="364330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>
                <a:sym typeface="Wingdings 2"/>
              </a:rPr>
              <a:t></a:t>
            </a:r>
            <a:r>
              <a:rPr lang="en-US" altLang="ko-KR" sz="1000" dirty="0" smtClean="0">
                <a:sym typeface="Wingdings 2"/>
              </a:rPr>
              <a:t>~</a:t>
            </a:r>
            <a:r>
              <a:rPr lang="ko-KR" altLang="en-US" sz="1000" dirty="0" smtClean="0"/>
              <a:t> 명령어를 순서대로 </a:t>
            </a:r>
            <a:r>
              <a:rPr lang="en-US" altLang="ko-KR" sz="1000" dirty="0" smtClean="0">
                <a:sym typeface="Wingdings 2"/>
              </a:rPr>
              <a:t> </a:t>
            </a:r>
            <a:r>
              <a:rPr lang="ko-KR" altLang="en-US" sz="1000" dirty="0" smtClean="0">
                <a:sym typeface="Wingdings 2"/>
              </a:rPr>
              <a:t>번 명령어 </a:t>
            </a:r>
            <a:r>
              <a:rPr lang="ko-KR" altLang="en-US" sz="1000" dirty="0" smtClean="0">
                <a:solidFill>
                  <a:srgbClr val="FF0000"/>
                </a:solidFill>
                <a:sym typeface="Wingdings 2"/>
              </a:rPr>
              <a:t>횟수만큼 반복</a:t>
            </a:r>
            <a:r>
              <a:rPr lang="ko-KR" altLang="en-US" sz="1000" dirty="0" smtClean="0">
                <a:sym typeface="Wingdings 2"/>
              </a:rPr>
              <a:t>한다</a:t>
            </a:r>
            <a:r>
              <a:rPr lang="en-US" altLang="ko-KR" sz="1000" dirty="0" smtClean="0">
                <a:sym typeface="Wingdings 2"/>
              </a:rPr>
              <a:t>.</a:t>
            </a:r>
            <a:endParaRPr lang="ko-KR" altLang="en-US" sz="1000" dirty="0"/>
          </a:p>
        </p:txBody>
      </p:sp>
      <p:sp>
        <p:nvSpPr>
          <p:cNvPr id="40" name="직사각형 39"/>
          <p:cNvSpPr/>
          <p:nvPr/>
        </p:nvSpPr>
        <p:spPr>
          <a:xfrm>
            <a:off x="5385584" y="4071942"/>
            <a:ext cx="4723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b="1" dirty="0" smtClean="0">
                <a:solidFill>
                  <a:srgbClr val="C00000"/>
                </a:solidFill>
                <a:latin typeface="+mn-ea"/>
              </a:rPr>
              <a:t>시작</a:t>
            </a:r>
            <a:endParaRPr lang="en-US" altLang="ko-KR" sz="1000" b="1" dirty="0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79" name="직사각형 78"/>
          <p:cNvSpPr/>
          <p:nvPr/>
        </p:nvSpPr>
        <p:spPr>
          <a:xfrm>
            <a:off x="3071803" y="1255082"/>
            <a:ext cx="42862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ym typeface="Wingdings 2"/>
              </a:rPr>
              <a:t> 제어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(1)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초 기다리기 블록을 드래그 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80" name="직사각형 79"/>
          <p:cNvSpPr/>
          <p:nvPr/>
        </p:nvSpPr>
        <p:spPr>
          <a:xfrm>
            <a:off x="3071802" y="1612272"/>
            <a:ext cx="55721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ym typeface="Wingdings 2"/>
              </a:rPr>
              <a:t>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변수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“5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번반복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변수 만들기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,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“(10)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을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(0+0)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로 정하기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블록 드래그 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81" name="직사각형 80"/>
          <p:cNvSpPr/>
          <p:nvPr/>
        </p:nvSpPr>
        <p:spPr>
          <a:xfrm>
            <a:off x="3071802" y="897892"/>
            <a:ext cx="471680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제어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“(5)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번 반복하기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블록을 드래그 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84" name="직사각형 83"/>
          <p:cNvSpPr/>
          <p:nvPr/>
        </p:nvSpPr>
        <p:spPr>
          <a:xfrm>
            <a:off x="3071802" y="1937555"/>
            <a:ext cx="24109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sym typeface="Wingdings 2"/>
              </a:rPr>
              <a:t></a:t>
            </a:r>
            <a:r>
              <a:rPr lang="ko-KR" altLang="en-US" sz="1200" dirty="0" smtClean="0">
                <a:sym typeface="Wingdings 2"/>
              </a:rPr>
              <a:t> 상태 정보 확인하기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85" name="타원 84"/>
          <p:cNvSpPr/>
          <p:nvPr/>
        </p:nvSpPr>
        <p:spPr>
          <a:xfrm>
            <a:off x="642910" y="4286256"/>
            <a:ext cx="1071570" cy="357190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타원 85"/>
          <p:cNvSpPr/>
          <p:nvPr/>
        </p:nvSpPr>
        <p:spPr>
          <a:xfrm>
            <a:off x="3143240" y="5715016"/>
            <a:ext cx="1143008" cy="357190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원호 18"/>
          <p:cNvSpPr/>
          <p:nvPr/>
        </p:nvSpPr>
        <p:spPr>
          <a:xfrm rot="5183252">
            <a:off x="5685079" y="3467554"/>
            <a:ext cx="287242" cy="495886"/>
          </a:xfrm>
          <a:prstGeom prst="arc">
            <a:avLst>
              <a:gd name="adj1" fmla="val 16200000"/>
              <a:gd name="adj2" fmla="val 5685819"/>
            </a:avLst>
          </a:prstGeom>
          <a:ln w="15875">
            <a:solidFill>
              <a:srgbClr val="C00000"/>
            </a:solidFill>
            <a:head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원호 19"/>
          <p:cNvSpPr/>
          <p:nvPr/>
        </p:nvSpPr>
        <p:spPr>
          <a:xfrm rot="5183252">
            <a:off x="6228860" y="3467556"/>
            <a:ext cx="287242" cy="495886"/>
          </a:xfrm>
          <a:prstGeom prst="arc">
            <a:avLst>
              <a:gd name="adj1" fmla="val 16200000"/>
              <a:gd name="adj2" fmla="val 5685819"/>
            </a:avLst>
          </a:prstGeom>
          <a:ln w="15875">
            <a:solidFill>
              <a:srgbClr val="C00000"/>
            </a:solidFill>
            <a:head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원호 20"/>
          <p:cNvSpPr/>
          <p:nvPr/>
        </p:nvSpPr>
        <p:spPr>
          <a:xfrm rot="5183252">
            <a:off x="6724746" y="3467556"/>
            <a:ext cx="287242" cy="495886"/>
          </a:xfrm>
          <a:prstGeom prst="arc">
            <a:avLst>
              <a:gd name="adj1" fmla="val 16200000"/>
              <a:gd name="adj2" fmla="val 5685819"/>
            </a:avLst>
          </a:prstGeom>
          <a:ln w="15875">
            <a:solidFill>
              <a:srgbClr val="C00000"/>
            </a:solidFill>
            <a:head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원호 21"/>
          <p:cNvSpPr/>
          <p:nvPr/>
        </p:nvSpPr>
        <p:spPr>
          <a:xfrm rot="5183252">
            <a:off x="7220633" y="3467556"/>
            <a:ext cx="287242" cy="495886"/>
          </a:xfrm>
          <a:prstGeom prst="arc">
            <a:avLst>
              <a:gd name="adj1" fmla="val 16200000"/>
              <a:gd name="adj2" fmla="val 5685819"/>
            </a:avLst>
          </a:prstGeom>
          <a:ln w="15875">
            <a:solidFill>
              <a:srgbClr val="C00000"/>
            </a:solidFill>
            <a:head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5643092" y="3697152"/>
            <a:ext cx="42504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dirty="0" smtClean="0">
                <a:solidFill>
                  <a:srgbClr val="C00000"/>
                </a:solidFill>
                <a:latin typeface="+mn-ea"/>
              </a:rPr>
              <a:t>1</a:t>
            </a:r>
          </a:p>
        </p:txBody>
      </p:sp>
      <p:sp>
        <p:nvSpPr>
          <p:cNvPr id="24" name="직사각형 23"/>
          <p:cNvSpPr/>
          <p:nvPr/>
        </p:nvSpPr>
        <p:spPr>
          <a:xfrm>
            <a:off x="6134390" y="3628720"/>
            <a:ext cx="56225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dirty="0" smtClean="0">
                <a:solidFill>
                  <a:srgbClr val="C00000"/>
                </a:solidFill>
                <a:latin typeface="+mn-ea"/>
              </a:rPr>
              <a:t>1+2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6640827" y="3628720"/>
            <a:ext cx="4877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dirty="0" smtClean="0">
                <a:solidFill>
                  <a:srgbClr val="C00000"/>
                </a:solidFill>
                <a:latin typeface="+mn-ea"/>
              </a:rPr>
              <a:t>3+2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7121978" y="3628720"/>
            <a:ext cx="52907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dirty="0" smtClean="0">
                <a:solidFill>
                  <a:srgbClr val="C00000"/>
                </a:solidFill>
                <a:latin typeface="+mn-ea"/>
              </a:rPr>
              <a:t>5+2</a:t>
            </a:r>
          </a:p>
        </p:txBody>
      </p:sp>
      <p:cxnSp>
        <p:nvCxnSpPr>
          <p:cNvPr id="29" name="직선 화살표 연결선 28"/>
          <p:cNvCxnSpPr/>
          <p:nvPr/>
        </p:nvCxnSpPr>
        <p:spPr>
          <a:xfrm rot="5400000">
            <a:off x="6478101" y="3855407"/>
            <a:ext cx="270000" cy="135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화살표 연결선 29"/>
          <p:cNvCxnSpPr/>
          <p:nvPr/>
        </p:nvCxnSpPr>
        <p:spPr>
          <a:xfrm rot="5400000">
            <a:off x="6963442" y="3863382"/>
            <a:ext cx="270000" cy="135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화살표 연결선 30"/>
          <p:cNvCxnSpPr/>
          <p:nvPr/>
        </p:nvCxnSpPr>
        <p:spPr>
          <a:xfrm rot="5400000">
            <a:off x="7492313" y="3871357"/>
            <a:ext cx="270000" cy="135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원호 32"/>
          <p:cNvSpPr/>
          <p:nvPr/>
        </p:nvSpPr>
        <p:spPr>
          <a:xfrm rot="5183252">
            <a:off x="7756367" y="3467556"/>
            <a:ext cx="287242" cy="495886"/>
          </a:xfrm>
          <a:prstGeom prst="arc">
            <a:avLst>
              <a:gd name="adj1" fmla="val 16200000"/>
              <a:gd name="adj2" fmla="val 5685819"/>
            </a:avLst>
          </a:prstGeom>
          <a:ln w="15875">
            <a:solidFill>
              <a:srgbClr val="C00000"/>
            </a:solidFill>
            <a:head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직사각형 33"/>
          <p:cNvSpPr/>
          <p:nvPr/>
        </p:nvSpPr>
        <p:spPr>
          <a:xfrm>
            <a:off x="7669169" y="3642373"/>
            <a:ext cx="53813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dirty="0" smtClean="0">
                <a:solidFill>
                  <a:srgbClr val="C00000"/>
                </a:solidFill>
                <a:latin typeface="+mn-ea"/>
              </a:rPr>
              <a:t>7+2</a:t>
            </a:r>
          </a:p>
        </p:txBody>
      </p:sp>
      <p:cxnSp>
        <p:nvCxnSpPr>
          <p:cNvPr id="35" name="직선 화살표 연결선 34"/>
          <p:cNvCxnSpPr/>
          <p:nvPr/>
        </p:nvCxnSpPr>
        <p:spPr>
          <a:xfrm rot="5400000">
            <a:off x="8070769" y="3879332"/>
            <a:ext cx="270000" cy="135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직사각형 35"/>
          <p:cNvSpPr/>
          <p:nvPr/>
        </p:nvSpPr>
        <p:spPr>
          <a:xfrm>
            <a:off x="6451007" y="3988975"/>
            <a:ext cx="42504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초</a:t>
            </a:r>
            <a:endParaRPr lang="en-US" altLang="ko-KR" sz="1000" b="1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6946892" y="3988975"/>
            <a:ext cx="42504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초</a:t>
            </a:r>
            <a:endParaRPr lang="en-US" altLang="ko-KR" sz="1000" b="1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7460899" y="3988975"/>
            <a:ext cx="42504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초</a:t>
            </a:r>
            <a:endParaRPr lang="en-US" altLang="ko-KR" sz="1000" b="1" smtClean="0">
              <a:solidFill>
                <a:srgbClr val="C00000"/>
              </a:solidFill>
              <a:latin typeface="+mn-ea"/>
            </a:endParaRPr>
          </a:p>
        </p:txBody>
      </p:sp>
      <p:cxnSp>
        <p:nvCxnSpPr>
          <p:cNvPr id="41" name="직선 화살표 연결선 40"/>
          <p:cNvCxnSpPr/>
          <p:nvPr/>
        </p:nvCxnSpPr>
        <p:spPr>
          <a:xfrm rot="5400000">
            <a:off x="5445504" y="3905921"/>
            <a:ext cx="270000" cy="135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직사각형 86"/>
          <p:cNvSpPr/>
          <p:nvPr/>
        </p:nvSpPr>
        <p:spPr>
          <a:xfrm>
            <a:off x="7976066" y="3985910"/>
            <a:ext cx="42504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초</a:t>
            </a:r>
            <a:endParaRPr lang="en-US" altLang="ko-KR" sz="1000" b="1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89" name="원호 88"/>
          <p:cNvSpPr/>
          <p:nvPr/>
        </p:nvSpPr>
        <p:spPr>
          <a:xfrm rot="5183252">
            <a:off x="8328217" y="3467554"/>
            <a:ext cx="287242" cy="495886"/>
          </a:xfrm>
          <a:prstGeom prst="arc">
            <a:avLst>
              <a:gd name="adj1" fmla="val 16200000"/>
              <a:gd name="adj2" fmla="val 5685819"/>
            </a:avLst>
          </a:prstGeom>
          <a:ln w="15875">
            <a:solidFill>
              <a:srgbClr val="C00000"/>
            </a:solidFill>
            <a:head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직사각형 89"/>
          <p:cNvSpPr/>
          <p:nvPr/>
        </p:nvSpPr>
        <p:spPr>
          <a:xfrm>
            <a:off x="8241020" y="3642371"/>
            <a:ext cx="53813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dirty="0" smtClean="0">
                <a:solidFill>
                  <a:srgbClr val="C00000"/>
                </a:solidFill>
                <a:latin typeface="+mn-ea"/>
              </a:rPr>
              <a:t>9+2</a:t>
            </a:r>
          </a:p>
        </p:txBody>
      </p:sp>
      <p:cxnSp>
        <p:nvCxnSpPr>
          <p:cNvPr id="91" name="직선 화살표 연결선 90"/>
          <p:cNvCxnSpPr/>
          <p:nvPr/>
        </p:nvCxnSpPr>
        <p:spPr>
          <a:xfrm rot="5400000">
            <a:off x="8642620" y="3879330"/>
            <a:ext cx="270000" cy="135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직사각형 91"/>
          <p:cNvSpPr/>
          <p:nvPr/>
        </p:nvSpPr>
        <p:spPr>
          <a:xfrm>
            <a:off x="8547917" y="3985908"/>
            <a:ext cx="42504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초</a:t>
            </a:r>
            <a:endParaRPr lang="en-US" altLang="ko-KR" sz="1000" b="1" smtClean="0">
              <a:solidFill>
                <a:srgbClr val="C00000"/>
              </a:solidFill>
              <a:latin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23022</TotalTime>
  <Words>772</Words>
  <Application>Microsoft Office PowerPoint</Application>
  <PresentationFormat>화면 슬라이드 쇼(4:3)</PresentationFormat>
  <Paragraphs>135</Paragraphs>
  <Slides>13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13</vt:i4>
      </vt:variant>
    </vt:vector>
  </HeadingPairs>
  <TitlesOfParts>
    <vt:vector size="17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3969</cp:revision>
  <cp:lastPrinted>2016-04-11T08:38:53Z</cp:lastPrinted>
  <dcterms:created xsi:type="dcterms:W3CDTF">2016-03-30T04:54:04Z</dcterms:created>
  <dcterms:modified xsi:type="dcterms:W3CDTF">2022-04-07T01:22:40Z</dcterms:modified>
</cp:coreProperties>
</file>