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4"/>
  </p:notesMasterIdLst>
  <p:handoutMasterIdLst>
    <p:handoutMasterId r:id="rId15"/>
  </p:handoutMasterIdLst>
  <p:sldIdLst>
    <p:sldId id="258" r:id="rId5"/>
    <p:sldId id="259" r:id="rId6"/>
    <p:sldId id="604" r:id="rId7"/>
    <p:sldId id="605" r:id="rId8"/>
    <p:sldId id="598" r:id="rId9"/>
    <p:sldId id="600" r:id="rId10"/>
    <p:sldId id="601" r:id="rId11"/>
    <p:sldId id="603" r:id="rId12"/>
    <p:sldId id="606" r:id="rId13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jXw9jJ0frRAhXGF5QKHXVNAmMQjRwIBw&amp;url=http://www.russian-learning.com/russian-test/&amp;bvm=bv.146094739,d.dGo&amp;psig=AFQjCNFMLmguud1_YEyTCXyw87Pvpckg8A&amp;ust=1486441684300152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iconexperience.com/g_collection/icons/?icon=keyboard&amp;psig=AOvVaw30wRkOeZPs4cPbRqNOHzV6&amp;ust=1596008907986000&amp;source=images&amp;cd=vfe&amp;ved=0CAIQjRxqFwoTCOD879K67-oCFQAAAAAdAAAAABAI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142976" y="571480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3571868" y="1297276"/>
            <a:ext cx="4918533" cy="1560220"/>
            <a:chOff x="4061845" y="1738292"/>
            <a:chExt cx="3688902" cy="2080293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1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제이씨보드 기본코딩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07408" y="1746883"/>
              <a:ext cx="3643339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제이씨보드</a:t>
              </a:r>
              <a:r>
                <a:rPr lang="en-US" altLang="ko-KR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기본코딩</a:t>
              </a:r>
              <a:endParaRPr lang="en-US" altLang="ko-KR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6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9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10706" y="1957377"/>
            <a:ext cx="1618220" cy="357190"/>
          </a:xfrm>
          <a:prstGeom prst="rect">
            <a:avLst/>
          </a:prstGeom>
          <a:noFill/>
        </p:spPr>
      </p:pic>
      <p:pic>
        <p:nvPicPr>
          <p:cNvPr id="1026" name="Picture 2" descr="D:\backup\191111_창업지원자료\기획\디자인\JCBlock\icon\주니랩아이콘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42976" y="3857628"/>
            <a:ext cx="2218172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2358216" y="1785926"/>
            <a:ext cx="1713718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부저 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4786314" y="3000372"/>
            <a:ext cx="3786214" cy="330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직사각형 25"/>
          <p:cNvSpPr/>
          <p:nvPr/>
        </p:nvSpPr>
        <p:spPr>
          <a:xfrm>
            <a:off x="6500826" y="4429132"/>
            <a:ext cx="285752" cy="5715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929322" y="5000636"/>
            <a:ext cx="857256" cy="5000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86512" y="3714752"/>
            <a:ext cx="714380" cy="71438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stCxn id="20" idx="3"/>
            <a:endCxn id="28" idx="1"/>
          </p:cNvCxnSpPr>
          <p:nvPr/>
        </p:nvCxnSpPr>
        <p:spPr>
          <a:xfrm>
            <a:off x="4500562" y="3685105"/>
            <a:ext cx="1785950" cy="386837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24" idx="3"/>
            <a:endCxn id="26" idx="1"/>
          </p:cNvCxnSpPr>
          <p:nvPr/>
        </p:nvCxnSpPr>
        <p:spPr>
          <a:xfrm>
            <a:off x="4500562" y="4428060"/>
            <a:ext cx="2000264" cy="286824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stCxn id="21" idx="3"/>
            <a:endCxn id="27" idx="1"/>
          </p:cNvCxnSpPr>
          <p:nvPr/>
        </p:nvCxnSpPr>
        <p:spPr>
          <a:xfrm>
            <a:off x="4500562" y="5042426"/>
            <a:ext cx="1428760" cy="208243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그룹 24"/>
          <p:cNvGrpSpPr/>
          <p:nvPr/>
        </p:nvGrpSpPr>
        <p:grpSpPr>
          <a:xfrm>
            <a:off x="3500430" y="3500438"/>
            <a:ext cx="1000132" cy="1726655"/>
            <a:chOff x="2928926" y="4071942"/>
            <a:chExt cx="500066" cy="1328196"/>
          </a:xfrm>
        </p:grpSpPr>
        <p:sp>
          <p:nvSpPr>
            <p:cNvPr id="20" name="직사각형 19"/>
            <p:cNvSpPr/>
            <p:nvPr/>
          </p:nvSpPr>
          <p:spPr>
            <a:xfrm>
              <a:off x="2928926" y="4071942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  <a:sym typeface="Wingdings 2"/>
                </a:rPr>
                <a:t>부저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928926" y="511603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</a:rPr>
                <a:t>버튼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928926" y="464344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LED </a:t>
            </a:r>
            <a:r>
              <a:rPr lang="ko-KR" altLang="en-US" dirty="0" smtClean="0"/>
              <a:t>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켜기</a:t>
            </a:r>
            <a:r>
              <a:rPr lang="en-US" altLang="ko-KR" dirty="0" smtClean="0"/>
              <a:t>/</a:t>
            </a:r>
            <a:r>
              <a:rPr lang="ko-KR" altLang="en-US" dirty="0" smtClean="0"/>
              <a:t>끄기</a:t>
            </a:r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3014025" y="2214554"/>
            <a:ext cx="51298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ym typeface="Wingdings 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LED (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000364" y="1500174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000363" y="1857364"/>
            <a:ext cx="42374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ym typeface="Wingdings 2"/>
              </a:rPr>
              <a:t>제어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014025" y="2571744"/>
            <a:ext cx="54156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</a:t>
            </a:r>
            <a:r>
              <a:rPr lang="en-US" altLang="ko-KR" sz="1500" dirty="0" smtClean="0">
                <a:sym typeface="Wingdings 2"/>
              </a:rPr>
              <a:t>LED </a:t>
            </a:r>
            <a:r>
              <a:rPr lang="ko-KR" altLang="en-US" sz="1500" dirty="0" smtClean="0">
                <a:sym typeface="Wingdings 2"/>
              </a:rPr>
              <a:t>색상을 선택하고 켜기 또는 끄기를 선택한다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014025" y="2937687"/>
            <a:ext cx="45583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 </a:t>
            </a:r>
            <a:r>
              <a:rPr lang="ko-KR" altLang="en-US" sz="1500" dirty="0" smtClean="0">
                <a:sym typeface="Wingdings 2"/>
              </a:rPr>
              <a:t>실행 버튼을 </a:t>
            </a:r>
            <a:r>
              <a:rPr lang="ko-KR" altLang="en-US" sz="1500" dirty="0" smtClean="0">
                <a:sym typeface="Wingdings 2"/>
              </a:rPr>
              <a:t>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643702" y="3571876"/>
            <a:ext cx="1571636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LED</a:t>
            </a:r>
            <a:endParaRPr lang="ko-KR" altLang="en-US" sz="1200" b="1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1071538" y="385762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643042" y="4143380"/>
            <a:ext cx="2500330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색상과 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명령어를 클릭 후 무선조정기의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변화를  확인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7" name="타원형 설명선 16"/>
          <p:cNvSpPr/>
          <p:nvPr/>
        </p:nvSpPr>
        <p:spPr>
          <a:xfrm>
            <a:off x="928662" y="364331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8" name="직사각형 17"/>
          <p:cNvSpPr/>
          <p:nvPr/>
        </p:nvSpPr>
        <p:spPr>
          <a:xfrm>
            <a:off x="1000100" y="372538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357554" y="5500702"/>
            <a:ext cx="21431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latin typeface="+mn-ea"/>
              </a:rPr>
              <a:t>LED1 </a:t>
            </a:r>
            <a:r>
              <a:rPr lang="ko-KR" altLang="en-US" b="1" dirty="0" smtClean="0">
                <a:latin typeface="+mn-ea"/>
              </a:rPr>
              <a:t>오렌지 </a:t>
            </a:r>
            <a:r>
              <a:rPr lang="en-US" altLang="ko-KR" b="1" dirty="0" smtClean="0">
                <a:latin typeface="+mn-ea"/>
              </a:rPr>
              <a:t>ON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612743" y="3960025"/>
            <a:ext cx="15859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타원 28"/>
          <p:cNvSpPr/>
          <p:nvPr/>
        </p:nvSpPr>
        <p:spPr>
          <a:xfrm>
            <a:off x="7215206" y="5000636"/>
            <a:ext cx="285752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/>
          <p:nvPr/>
        </p:nvCxnSpPr>
        <p:spPr>
          <a:xfrm rot="10800000" flipV="1">
            <a:off x="5500694" y="5143512"/>
            <a:ext cx="1714512" cy="500066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214818"/>
            <a:ext cx="14875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571612"/>
            <a:ext cx="1785950" cy="106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3175139" y="2322926"/>
            <a:ext cx="450059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ym typeface="Wingdings 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LED (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169117" y="1928802"/>
            <a:ext cx="394866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ym typeface="Wingdings 2"/>
              </a:rPr>
              <a:t>제어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175139" y="2705387"/>
            <a:ext cx="47863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</a:t>
            </a:r>
            <a:r>
              <a:rPr lang="ko-KR" altLang="en-US" sz="1500" dirty="0" smtClean="0">
                <a:sym typeface="Wingdings 2"/>
              </a:rPr>
              <a:t>제어 </a:t>
            </a:r>
            <a:r>
              <a:rPr lang="en-US" altLang="ko-KR" sz="1500" dirty="0" smtClean="0">
                <a:sym typeface="Wingdings" pitchFamily="2" charset="2"/>
              </a:rPr>
              <a:t> “</a:t>
            </a:r>
            <a:r>
              <a:rPr lang="en-US" altLang="ko-KR" sz="1500" dirty="0" smtClean="0">
                <a:sym typeface="Wingdings 2"/>
              </a:rPr>
              <a:t>1</a:t>
            </a:r>
            <a:r>
              <a:rPr lang="ko-KR" altLang="en-US" sz="1500" dirty="0" smtClean="0">
                <a:sym typeface="Wingdings 2"/>
              </a:rPr>
              <a:t>초 기다리기</a:t>
            </a:r>
            <a:r>
              <a:rPr lang="en-US" altLang="ko-KR" sz="1500" dirty="0" smtClean="0">
                <a:sym typeface="Wingdings 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175139" y="3105835"/>
            <a:ext cx="35719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 명령어를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제목 8"/>
          <p:cNvSpPr txBox="1">
            <a:spLocks/>
          </p:cNvSpPr>
          <p:nvPr/>
        </p:nvSpPr>
        <p:spPr>
          <a:xfrm>
            <a:off x="1643043" y="634292"/>
            <a:ext cx="428628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LED </a:t>
            </a:r>
            <a:r>
              <a:rPr lang="ko-KR" altLang="en-US" dirty="0" smtClean="0"/>
              <a:t>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깜박이기</a:t>
            </a:r>
            <a:endParaRPr lang="ko-KR" altLang="en-US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071538" y="4214818"/>
            <a:ext cx="7429552" cy="228601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214414" y="4786322"/>
            <a:ext cx="1857388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두개가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초를 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주기로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깜박거린다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5" name="타원형 설명선 24"/>
          <p:cNvSpPr/>
          <p:nvPr/>
        </p:nvSpPr>
        <p:spPr>
          <a:xfrm>
            <a:off x="928662" y="3929066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6" name="직사각형 25"/>
          <p:cNvSpPr/>
          <p:nvPr/>
        </p:nvSpPr>
        <p:spPr>
          <a:xfrm>
            <a:off x="1000100" y="4011137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타원형 설명선 31"/>
          <p:cNvSpPr/>
          <p:nvPr/>
        </p:nvSpPr>
        <p:spPr>
          <a:xfrm>
            <a:off x="4714876" y="5286388"/>
            <a:ext cx="714381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dirty="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초멈춤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1" name="타원형 설명선 40"/>
          <p:cNvSpPr/>
          <p:nvPr/>
        </p:nvSpPr>
        <p:spPr>
          <a:xfrm>
            <a:off x="7286644" y="5286388"/>
            <a:ext cx="714380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smtClean="0">
                <a:solidFill>
                  <a:srgbClr val="C00000"/>
                </a:solidFill>
              </a:rPr>
              <a:t>초멈춤</a:t>
            </a:r>
            <a:endParaRPr lang="ko-KR" altLang="en-US" sz="1400" spc="-30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3000364" y="4429132"/>
            <a:ext cx="5214974" cy="1857388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6429388" y="42862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3857620" y="61434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5929322" y="43020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071934" y="61592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500562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535008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072330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6500826" y="3929066"/>
            <a:ext cx="1571636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LED</a:t>
            </a:r>
            <a:endParaRPr lang="ko-KR" altLang="en-US" sz="1200" b="1" dirty="0"/>
          </a:p>
        </p:txBody>
      </p:sp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2" cstate="print"/>
          <a:srcRect l="12500" t="19588" r="12500"/>
          <a:stretch>
            <a:fillRect/>
          </a:stretch>
        </p:blipFill>
        <p:spPr bwMode="auto">
          <a:xfrm rot="5400000">
            <a:off x="3464711" y="4964917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6964" t="15048"/>
          <a:stretch>
            <a:fillRect/>
          </a:stretch>
        </p:blipFill>
        <p:spPr bwMode="auto">
          <a:xfrm rot="5400000">
            <a:off x="6029335" y="4972062"/>
            <a:ext cx="857257" cy="120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643446"/>
            <a:ext cx="1071570" cy="35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714884"/>
            <a:ext cx="108557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572008"/>
            <a:ext cx="1285884" cy="51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5" y="4643446"/>
            <a:ext cx="1143008" cy="4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1357298"/>
            <a:ext cx="178401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직사각형 35"/>
          <p:cNvSpPr/>
          <p:nvPr/>
        </p:nvSpPr>
        <p:spPr>
          <a:xfrm>
            <a:off x="3172146" y="1552472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제목 8"/>
          <p:cNvSpPr txBox="1">
            <a:spLocks/>
          </p:cNvSpPr>
          <p:nvPr/>
        </p:nvSpPr>
        <p:spPr>
          <a:xfrm>
            <a:off x="1457037" y="608414"/>
            <a:ext cx="5686732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버튼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변수를 이용한 버튼 값 확인하기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500429" y="2108612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ym typeface="Wingdings 2"/>
              </a:rPr>
              <a:t>변수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만들기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526307" y="1714488"/>
            <a:ext cx="47841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ym typeface="Wingdings 2"/>
              </a:rPr>
              <a:t>제</a:t>
            </a:r>
            <a:r>
              <a:rPr lang="ko-KR" altLang="en-US" sz="1500" dirty="0" smtClean="0">
                <a:sym typeface="Wingdings 2"/>
              </a:rPr>
              <a:t>어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와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아니면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500429" y="2491073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</a:t>
            </a:r>
            <a:r>
              <a:rPr lang="ko-KR" altLang="en-US" sz="1500" dirty="0" smtClean="0">
                <a:sym typeface="Wingdings" pitchFamily="2" charset="2"/>
              </a:rPr>
              <a:t>연산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비교</a:t>
            </a:r>
            <a:r>
              <a:rPr lang="en-US" altLang="ko-KR" sz="1500" dirty="0" smtClean="0">
                <a:sym typeface="Wingdings" pitchFamily="2" charset="2"/>
              </a:rPr>
              <a:t>(=)</a:t>
            </a:r>
            <a:r>
              <a:rPr lang="ko-KR" altLang="en-US" sz="1500" dirty="0" smtClean="0">
                <a:sym typeface="Wingdings" pitchFamily="2" charset="2"/>
              </a:rPr>
              <a:t> 연산 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500429" y="2891521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 </a:t>
            </a:r>
            <a:r>
              <a:rPr lang="ko-KR" altLang="en-US" sz="1500" dirty="0" smtClean="0">
                <a:sym typeface="Wingdings 2"/>
              </a:rPr>
              <a:t>동</a:t>
            </a:r>
            <a:r>
              <a:rPr lang="ko-KR" altLang="en-US" sz="1500" dirty="0" smtClean="0">
                <a:sym typeface="Wingdings 2"/>
              </a:rPr>
              <a:t>작</a:t>
            </a:r>
            <a:r>
              <a:rPr lang="ko-KR" altLang="en-US" sz="1500" dirty="0" smtClean="0">
                <a:sym typeface="Wingdings" pitchFamily="2" charset="2"/>
              </a:rPr>
              <a:t>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en-US" altLang="ko-KR" sz="1500" dirty="0" smtClean="0">
                <a:sym typeface="Wingdings" pitchFamily="2" charset="2"/>
              </a:rPr>
              <a:t>LED </a:t>
            </a:r>
            <a:r>
              <a:rPr lang="ko-KR" altLang="en-US" sz="1500" dirty="0" smtClean="0">
                <a:sym typeface="Wingdings" pitchFamily="2" charset="2"/>
              </a:rPr>
              <a:t>켜기와</a:t>
            </a:r>
            <a:r>
              <a:rPr lang="en-US" altLang="ko-KR" sz="1500" dirty="0" smtClean="0">
                <a:sym typeface="Wingdings" pitchFamily="2" charset="2"/>
              </a:rPr>
              <a:t>, </a:t>
            </a:r>
            <a:r>
              <a:rPr lang="ko-KR" altLang="en-US" sz="1500" dirty="0" smtClean="0">
                <a:sym typeface="Wingdings" pitchFamily="2" charset="2"/>
              </a:rPr>
              <a:t>버튼 값 가져오기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1071538" y="385762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1928794" y="4143380"/>
            <a:ext cx="378621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제이씨보드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버튼 변수 값을 확인한다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1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안눌렀을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0</a:t>
            </a:r>
          </a:p>
        </p:txBody>
      </p:sp>
      <p:sp>
        <p:nvSpPr>
          <p:cNvPr id="33" name="타원형 설명선 32"/>
          <p:cNvSpPr/>
          <p:nvPr/>
        </p:nvSpPr>
        <p:spPr>
          <a:xfrm>
            <a:off x="928662" y="364331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5" name="직사각형 34"/>
          <p:cNvSpPr/>
          <p:nvPr/>
        </p:nvSpPr>
        <p:spPr>
          <a:xfrm>
            <a:off x="1000100" y="372538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357422" y="5500702"/>
            <a:ext cx="314327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조건이 참</a:t>
            </a:r>
            <a:r>
              <a:rPr lang="en-US" altLang="ko-KR" b="1" dirty="0" smtClean="0">
                <a:latin typeface="+mn-ea"/>
              </a:rPr>
              <a:t>(1)</a:t>
            </a:r>
            <a:r>
              <a:rPr lang="ko-KR" altLang="en-US" b="1" dirty="0" smtClean="0">
                <a:latin typeface="+mn-ea"/>
              </a:rPr>
              <a:t>일때 출력된다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3500430" y="3248711"/>
            <a:ext cx="350046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ym typeface="Wingdings 2"/>
              </a:rPr>
              <a:t> </a:t>
            </a:r>
            <a:r>
              <a:rPr lang="ko-KR" altLang="en-US" sz="1500" dirty="0" smtClean="0">
                <a:sym typeface="Wingdings 2"/>
              </a:rPr>
              <a:t>실행버튼을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272423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3511063" y="1357298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612743" y="3960025"/>
            <a:ext cx="15859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타원 21"/>
          <p:cNvSpPr/>
          <p:nvPr/>
        </p:nvSpPr>
        <p:spPr>
          <a:xfrm>
            <a:off x="7215206" y="5000636"/>
            <a:ext cx="285752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" name="꺾인 연결선 43"/>
          <p:cNvCxnSpPr/>
          <p:nvPr/>
        </p:nvCxnSpPr>
        <p:spPr>
          <a:xfrm rot="10800000" flipV="1">
            <a:off x="5500694" y="5143512"/>
            <a:ext cx="1714512" cy="500066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8"/>
          <p:cNvSpPr txBox="1">
            <a:spLocks/>
          </p:cNvSpPr>
          <p:nvPr/>
        </p:nvSpPr>
        <p:spPr>
          <a:xfrm>
            <a:off x="1571604" y="606561"/>
            <a:ext cx="6500858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버튼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버튼을 이용한 </a:t>
            </a:r>
            <a:r>
              <a:rPr lang="en-US" altLang="ko-KR" dirty="0" smtClean="0"/>
              <a:t>LED </a:t>
            </a:r>
            <a:r>
              <a:rPr lang="ko-KR" altLang="en-US" dirty="0" smtClean="0"/>
              <a:t>제어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40226" y="268476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500461" y="2294746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ym typeface="Wingdings 2"/>
              </a:rPr>
              <a:t>동작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LED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/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끄기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3526340" y="1543432"/>
            <a:ext cx="34031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3526339" y="1900622"/>
            <a:ext cx="56176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ym typeface="Wingdings 2"/>
              </a:rPr>
              <a:t>제어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와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아니면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3500462" y="2677207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</a:t>
            </a:r>
            <a:r>
              <a:rPr lang="en-US" altLang="ko-KR" sz="1500" dirty="0" smtClean="0">
                <a:sym typeface="Wingdings 2"/>
              </a:rPr>
              <a:t> ~</a:t>
            </a:r>
            <a:r>
              <a:rPr lang="ko-KR" altLang="en-US" sz="1500" dirty="0" smtClean="0">
                <a:sym typeface="Wingdings 2"/>
              </a:rPr>
              <a:t>번을 반복한다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3500460" y="3034397"/>
            <a:ext cx="321467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ym typeface="Wingdings 2"/>
              </a:rPr>
              <a:t> </a:t>
            </a:r>
            <a:r>
              <a:rPr lang="ko-KR" altLang="en-US" sz="1500" dirty="0" smtClean="0">
                <a:sym typeface="Wingdings 2"/>
              </a:rPr>
              <a:t>실행버튼을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071538" y="4071942"/>
            <a:ext cx="7500990" cy="2357454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형 설명선 65"/>
          <p:cNvSpPr/>
          <p:nvPr/>
        </p:nvSpPr>
        <p:spPr>
          <a:xfrm>
            <a:off x="714348" y="385762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67" name="직사각형 66"/>
          <p:cNvSpPr/>
          <p:nvPr/>
        </p:nvSpPr>
        <p:spPr>
          <a:xfrm>
            <a:off x="785786" y="3939699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214414" y="4523440"/>
            <a:ext cx="16430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버튼을 누르면서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LED1, LED2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번을 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85" name="순서도: 대체 처리 84"/>
          <p:cNvSpPr/>
          <p:nvPr/>
        </p:nvSpPr>
        <p:spPr>
          <a:xfrm>
            <a:off x="2928926" y="4303294"/>
            <a:ext cx="5500726" cy="1911788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오른쪽 화살표 85"/>
          <p:cNvSpPr/>
          <p:nvPr/>
        </p:nvSpPr>
        <p:spPr>
          <a:xfrm>
            <a:off x="6271232" y="4143380"/>
            <a:ext cx="642942" cy="3350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5771166" y="418502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6715140" y="3786190"/>
            <a:ext cx="1571636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</a:t>
            </a:r>
            <a:r>
              <a:rPr lang="ko-KR" altLang="en-US" sz="1200" b="1" dirty="0" smtClean="0"/>
              <a:t>버튼</a:t>
            </a:r>
            <a:endParaRPr lang="ko-KR" altLang="en-US" sz="1200" b="1" dirty="0"/>
          </a:p>
        </p:txBody>
      </p:sp>
      <p:pic>
        <p:nvPicPr>
          <p:cNvPr id="9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12694" y="4316934"/>
            <a:ext cx="1143007" cy="151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자유형 72"/>
          <p:cNvSpPr/>
          <p:nvPr/>
        </p:nvSpPr>
        <p:spPr>
          <a:xfrm>
            <a:off x="3324229" y="5429263"/>
            <a:ext cx="1104895" cy="367823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2643174" y="4968349"/>
            <a:ext cx="1357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버튼</a:t>
            </a:r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 눌렀을 때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5" name="자유형 74"/>
          <p:cNvSpPr/>
          <p:nvPr/>
        </p:nvSpPr>
        <p:spPr>
          <a:xfrm flipH="1" flipV="1">
            <a:off x="3428990" y="5214950"/>
            <a:ext cx="1214448" cy="582137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3643306" y="5786455"/>
            <a:ext cx="1214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LED1 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켜짐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7" name="오른쪽 화살표 86"/>
          <p:cNvSpPr/>
          <p:nvPr/>
        </p:nvSpPr>
        <p:spPr>
          <a:xfrm flipH="1">
            <a:off x="3714744" y="6072206"/>
            <a:ext cx="642942" cy="3350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4000496" y="6113853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3" cstate="print"/>
          <a:srcRect l="-3795" t="-1134"/>
          <a:stretch>
            <a:fillRect/>
          </a:stretch>
        </p:blipFill>
        <p:spPr bwMode="auto">
          <a:xfrm rot="5400000">
            <a:off x="6774672" y="4226724"/>
            <a:ext cx="1214448" cy="16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" name="직사각형 78"/>
          <p:cNvSpPr/>
          <p:nvPr/>
        </p:nvSpPr>
        <p:spPr>
          <a:xfrm>
            <a:off x="5500694" y="4929198"/>
            <a:ext cx="11430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버튼</a:t>
            </a:r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2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 눌렀을 때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0" name="자유형 79"/>
          <p:cNvSpPr/>
          <p:nvPr/>
        </p:nvSpPr>
        <p:spPr>
          <a:xfrm>
            <a:off x="6000760" y="5500701"/>
            <a:ext cx="1214446" cy="296385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6215074" y="5783453"/>
            <a:ext cx="1357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LED2 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켜짐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3" name="자유형 82"/>
          <p:cNvSpPr/>
          <p:nvPr/>
        </p:nvSpPr>
        <p:spPr>
          <a:xfrm flipH="1" flipV="1">
            <a:off x="6134110" y="5368459"/>
            <a:ext cx="1152533" cy="428628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214422"/>
            <a:ext cx="2143140" cy="257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소리내기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3857628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모서리가 둥근 직사각형 39"/>
          <p:cNvSpPr/>
          <p:nvPr/>
        </p:nvSpPr>
        <p:spPr>
          <a:xfrm>
            <a:off x="1071538" y="3714752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형 설명선 45"/>
          <p:cNvSpPr/>
          <p:nvPr/>
        </p:nvSpPr>
        <p:spPr>
          <a:xfrm>
            <a:off x="928662" y="35004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47" name="직사각형 46"/>
          <p:cNvSpPr/>
          <p:nvPr/>
        </p:nvSpPr>
        <p:spPr>
          <a:xfrm>
            <a:off x="1000100" y="3582509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1571604" y="4286256"/>
            <a:ext cx="43736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간격으로 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부저에서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무한 반복한다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62" name="Picture 2" descr="Test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797234"/>
            <a:ext cx="571504" cy="573455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1912834" y="4643446"/>
            <a:ext cx="4016488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latin typeface="+mn-ea"/>
              </a:rPr>
              <a:t>“</a:t>
            </a:r>
            <a:r>
              <a:rPr lang="ko-KR" altLang="en-US" sz="1500" b="1" dirty="0" smtClean="0">
                <a:latin typeface="+mn-ea"/>
              </a:rPr>
              <a:t>도</a:t>
            </a:r>
            <a:r>
              <a:rPr lang="en-US" altLang="ko-KR" sz="1500" b="1" dirty="0" smtClean="0">
                <a:latin typeface="+mn-ea"/>
              </a:rPr>
              <a:t>~</a:t>
            </a:r>
            <a:r>
              <a:rPr lang="ko-KR" altLang="en-US" sz="1500" b="1" dirty="0" smtClean="0">
                <a:latin typeface="+mn-ea"/>
              </a:rPr>
              <a:t>시</a:t>
            </a:r>
            <a:r>
              <a:rPr lang="en-US" altLang="ko-KR" sz="1500" b="1" dirty="0" smtClean="0">
                <a:latin typeface="+mn-ea"/>
              </a:rPr>
              <a:t>”</a:t>
            </a:r>
            <a:r>
              <a:rPr lang="ko-KR" altLang="en-US" sz="1500" b="1" dirty="0" smtClean="0">
                <a:latin typeface="+mn-ea"/>
              </a:rPr>
              <a:t>까지 음을 다양하게 선택하고 간격시간을 조정하여 </a:t>
            </a:r>
            <a:r>
              <a:rPr lang="ko-KR" altLang="en-US" sz="1500" b="1" dirty="0" err="1" smtClean="0">
                <a:latin typeface="+mn-ea"/>
              </a:rPr>
              <a:t>부저</a:t>
            </a:r>
            <a:r>
              <a:rPr lang="ko-KR" altLang="en-US" sz="1500" b="1" dirty="0" smtClean="0">
                <a:latin typeface="+mn-ea"/>
              </a:rPr>
              <a:t> 소리를 다양하게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확인 해 보도록 한다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3857651" y="2294746"/>
            <a:ext cx="51435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동작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3862264" y="1543432"/>
            <a:ext cx="34031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프로그램 시작하기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862263" y="1900622"/>
            <a:ext cx="37101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ym typeface="Wingdings 2"/>
              </a:rPr>
              <a:t>제어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875892" y="2677207"/>
            <a:ext cx="381811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</a:t>
            </a:r>
            <a:r>
              <a:rPr lang="ko-KR" altLang="en-US" sz="1500" dirty="0" smtClean="0">
                <a:sym typeface="Wingdings" pitchFamily="2" charset="2"/>
              </a:rPr>
              <a:t>제어 </a:t>
            </a:r>
            <a:r>
              <a:rPr lang="en-US" altLang="ko-KR" sz="1500" dirty="0" smtClean="0">
                <a:sym typeface="Wingdings" pitchFamily="2" charset="2"/>
              </a:rPr>
              <a:t> [1]</a:t>
            </a:r>
            <a:r>
              <a:rPr lang="ko-KR" altLang="en-US" sz="1500" dirty="0" smtClean="0">
                <a:sym typeface="Wingdings" pitchFamily="2" charset="2"/>
              </a:rPr>
              <a:t>초 기다리기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875892" y="3034397"/>
            <a:ext cx="31964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ym typeface="Wingdings 2"/>
              </a:rPr>
              <a:t> </a:t>
            </a:r>
            <a:r>
              <a:rPr lang="ko-KR" altLang="en-US" sz="1500" dirty="0" smtClean="0">
                <a:sym typeface="Wingdings 2"/>
              </a:rPr>
              <a:t>실행버튼을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3" y="3929066"/>
            <a:ext cx="24219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1643050"/>
            <a:ext cx="262534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피아노 만들기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1000100" y="5572140"/>
            <a:ext cx="5643602" cy="85725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형 설명선 36"/>
          <p:cNvSpPr/>
          <p:nvPr/>
        </p:nvSpPr>
        <p:spPr>
          <a:xfrm>
            <a:off x="857224" y="5357826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8" name="직사각형 37"/>
          <p:cNvSpPr/>
          <p:nvPr/>
        </p:nvSpPr>
        <p:spPr>
          <a:xfrm>
            <a:off x="928662" y="5406110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714480" y="5643578"/>
            <a:ext cx="48577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피아노 건반 대신 </a:t>
            </a:r>
            <a:r>
              <a:rPr lang="ko-KR" altLang="en-US" sz="1500" b="1" dirty="0" smtClean="0">
                <a:latin typeface="+mn-ea"/>
              </a:rPr>
              <a:t>패드의 번호</a:t>
            </a:r>
            <a:r>
              <a:rPr lang="en-US" altLang="ko-KR" sz="1500" b="1" dirty="0" smtClean="0">
                <a:latin typeface="+mn-ea"/>
              </a:rPr>
              <a:t>0~6</a:t>
            </a:r>
            <a:r>
              <a:rPr lang="ko-KR" altLang="en-US" sz="1500" b="1" dirty="0" smtClean="0">
                <a:latin typeface="+mn-ea"/>
              </a:rPr>
              <a:t>까지 </a:t>
            </a:r>
            <a:r>
              <a:rPr lang="ko-KR" altLang="en-US" sz="1500" b="1" dirty="0" smtClean="0">
                <a:latin typeface="+mn-ea"/>
              </a:rPr>
              <a:t>이용하여 부저음을 제어하여 피아노를 만든다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178" name="Picture 10" descr="IconExperience » G-Collection » Keyboard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11999"/>
          <a:stretch>
            <a:fillRect/>
          </a:stretch>
        </p:blipFill>
        <p:spPr bwMode="auto">
          <a:xfrm>
            <a:off x="1071538" y="3786190"/>
            <a:ext cx="1000132" cy="755113"/>
          </a:xfrm>
          <a:prstGeom prst="rect">
            <a:avLst/>
          </a:prstGeom>
          <a:noFill/>
        </p:spPr>
      </p:pic>
      <p:sp>
        <p:nvSpPr>
          <p:cNvPr id="58" name="직사각형 57"/>
          <p:cNvSpPr/>
          <p:nvPr/>
        </p:nvSpPr>
        <p:spPr>
          <a:xfrm>
            <a:off x="1142977" y="1248447"/>
            <a:ext cx="45673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패드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그레이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패드 보이기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1142976" y="1605637"/>
            <a:ext cx="52817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ym typeface="Wingdings 2"/>
              </a:rPr>
              <a:t>패드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“[0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버튼을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[6:2]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에 놓기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7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반복함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142976" y="1928802"/>
            <a:ext cx="535785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패드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“[0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버튼을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택트스위치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로 설정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 7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반복함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857752" y="5286388"/>
            <a:ext cx="1571636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</a:t>
            </a:r>
            <a:r>
              <a:rPr lang="ko-KR" altLang="en-US" sz="1200" b="1" dirty="0" smtClean="0"/>
              <a:t>부저</a:t>
            </a:r>
            <a:r>
              <a:rPr lang="en-US" altLang="ko-KR" sz="1200" b="1" dirty="0" smtClean="0"/>
              <a:t>_</a:t>
            </a:r>
            <a:r>
              <a:rPr lang="ko-KR" altLang="en-US" sz="1200" b="1" dirty="0" smtClean="0"/>
              <a:t>피아노</a:t>
            </a:r>
            <a:endParaRPr lang="ko-KR" altLang="en-US" sz="12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4364"/>
            <a:ext cx="2000264" cy="654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직사각형 15"/>
          <p:cNvSpPr/>
          <p:nvPr/>
        </p:nvSpPr>
        <p:spPr>
          <a:xfrm>
            <a:off x="1142976" y="2582377"/>
            <a:ext cx="52817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</a:t>
            </a:r>
            <a:r>
              <a:rPr lang="ko-KR" altLang="en-US" sz="1500" dirty="0" smtClean="0">
                <a:sym typeface="Wingdings 2"/>
              </a:rPr>
              <a:t> 패드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142976" y="2264726"/>
            <a:ext cx="51435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 제어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과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142976" y="2962959"/>
            <a:ext cx="52817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 실행 버튼을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3256239" y="2458746"/>
            <a:ext cx="170282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직사각형 21"/>
          <p:cNvSpPr/>
          <p:nvPr/>
        </p:nvSpPr>
        <p:spPr>
          <a:xfrm>
            <a:off x="2862163" y="3863363"/>
            <a:ext cx="27099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               </a:t>
            </a:r>
            <a:endParaRPr lang="en-US" altLang="ko-KR" sz="2000" b="1" dirty="0" smtClean="0">
              <a:solidFill>
                <a:srgbClr val="CC3399"/>
              </a:solidFill>
              <a:latin typeface="+mn-ea"/>
              <a:sym typeface="Wingdings 2"/>
            </a:endParaRPr>
          </a:p>
          <a:p>
            <a:endParaRPr lang="en-US" altLang="ko-KR" sz="2000" b="1" dirty="0" smtClean="0">
              <a:solidFill>
                <a:srgbClr val="CC3399"/>
              </a:solidFill>
              <a:latin typeface="+mn-ea"/>
              <a:sym typeface="Wingdings 2"/>
            </a:endParaRPr>
          </a:p>
          <a:p>
            <a:r>
              <a:rPr lang="en-US" altLang="ko-KR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 </a:t>
            </a:r>
            <a:r>
              <a:rPr lang="en-US" altLang="ko-KR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  </a:t>
            </a:r>
            <a:r>
              <a:rPr lang="ko-KR" altLang="en-US" sz="2000" b="1" dirty="0" smtClean="0">
                <a:solidFill>
                  <a:srgbClr val="CC3399"/>
                </a:solidFill>
                <a:latin typeface="+mn-ea"/>
                <a:sym typeface="Wingdings 2"/>
              </a:rPr>
              <a:t>          </a:t>
            </a:r>
            <a:endParaRPr lang="en-US" altLang="ko-KR" sz="2000" b="1" dirty="0" smtClean="0">
              <a:solidFill>
                <a:srgbClr val="CC3399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학교종 연주하기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42910" y="1500174"/>
            <a:ext cx="435771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 err="1" smtClean="0">
                <a:latin typeface="+mn-ea"/>
              </a:rPr>
              <a:t>부저</a:t>
            </a:r>
            <a:r>
              <a:rPr lang="ko-KR" altLang="en-US" sz="1500" dirty="0" smtClean="0">
                <a:latin typeface="+mn-ea"/>
              </a:rPr>
              <a:t> 출력 시간 간격을 조절하여 </a:t>
            </a:r>
            <a:r>
              <a:rPr lang="en-US" altLang="ko-KR" sz="1500" dirty="0" smtClean="0">
                <a:latin typeface="+mn-ea"/>
              </a:rPr>
              <a:t>“</a:t>
            </a:r>
            <a:r>
              <a:rPr lang="ko-KR" altLang="en-US" sz="1500" dirty="0" err="1" smtClean="0">
                <a:latin typeface="+mn-ea"/>
              </a:rPr>
              <a:t>학교종</a:t>
            </a:r>
            <a:r>
              <a:rPr lang="en-US" altLang="ko-KR" sz="1500" dirty="0" smtClean="0">
                <a:latin typeface="+mn-ea"/>
              </a:rPr>
              <a:t>”</a:t>
            </a:r>
            <a:r>
              <a:rPr lang="ko-KR" altLang="en-US" sz="1500" dirty="0">
                <a:latin typeface="+mn-ea"/>
              </a:rPr>
              <a:t> </a:t>
            </a:r>
            <a:r>
              <a:rPr lang="ko-KR" altLang="en-US" sz="1500" dirty="0" smtClean="0">
                <a:latin typeface="+mn-ea"/>
              </a:rPr>
              <a:t>동요를 자동 연주되도록 코딩한다</a:t>
            </a:r>
            <a:r>
              <a:rPr lang="en-US" altLang="ko-KR" sz="1500" dirty="0" smtClean="0">
                <a:latin typeface="+mn-ea"/>
              </a:rPr>
              <a:t>.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85786" y="2428868"/>
            <a:ext cx="4357718" cy="1714512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think icon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409" y="2527830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446498" y="2500306"/>
            <a:ext cx="20726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214414" y="2759909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학교종 동요를 계이름을 작성 한 후 리듬을 생각한다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템포에 맞춰 부저음 출력 시간과 소리간의 쉼표를 고려하여 기다리기를 한다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071802" y="4714884"/>
            <a:ext cx="1536290" cy="28575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예제 </a:t>
            </a:r>
            <a:r>
              <a:rPr lang="en-US" altLang="ko-KR" sz="1200" b="1" dirty="0" smtClean="0"/>
              <a:t>: </a:t>
            </a:r>
            <a:r>
              <a:rPr lang="ko-KR" altLang="en-US" sz="1200" b="1" dirty="0" smtClean="0"/>
              <a:t>부저</a:t>
            </a:r>
            <a:r>
              <a:rPr lang="en-US" altLang="ko-KR" sz="1200" b="1" dirty="0" smtClean="0"/>
              <a:t>_</a:t>
            </a:r>
            <a:r>
              <a:rPr lang="ko-KR" altLang="en-US" sz="1200" b="1" dirty="0" smtClean="0"/>
              <a:t>학교종</a:t>
            </a:r>
            <a:endParaRPr lang="ko-KR" altLang="en-US" sz="1200" b="1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928662" y="5004800"/>
            <a:ext cx="4286280" cy="99596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571604" y="5115951"/>
            <a:ext cx="292838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블록을 클릭하면 무한 반복으로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학교종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이가 연주된다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4" name="타원형 설명선 13"/>
          <p:cNvSpPr/>
          <p:nvPr/>
        </p:nvSpPr>
        <p:spPr>
          <a:xfrm>
            <a:off x="642910" y="49360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5" name="직사각형 14"/>
          <p:cNvSpPr/>
          <p:nvPr/>
        </p:nvSpPr>
        <p:spPr>
          <a:xfrm>
            <a:off x="714918" y="4983752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1214422"/>
            <a:ext cx="21431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23097</TotalTime>
  <Words>557</Words>
  <Application>Microsoft Office PowerPoint</Application>
  <PresentationFormat>화면 슬라이드 쇼(4:3)</PresentationFormat>
  <Paragraphs>113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3961</cp:revision>
  <cp:lastPrinted>2016-04-11T08:38:53Z</cp:lastPrinted>
  <dcterms:created xsi:type="dcterms:W3CDTF">2016-03-30T04:54:04Z</dcterms:created>
  <dcterms:modified xsi:type="dcterms:W3CDTF">2020-09-07T06:27:38Z</dcterms:modified>
</cp:coreProperties>
</file>