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4"/>
  </p:notesMasterIdLst>
  <p:handoutMasterIdLst>
    <p:handoutMasterId r:id="rId25"/>
  </p:handoutMasterIdLst>
  <p:sldIdLst>
    <p:sldId id="258" r:id="rId5"/>
    <p:sldId id="259" r:id="rId6"/>
    <p:sldId id="608" r:id="rId7"/>
    <p:sldId id="604" r:id="rId8"/>
    <p:sldId id="605" r:id="rId9"/>
    <p:sldId id="609" r:id="rId10"/>
    <p:sldId id="610" r:id="rId11"/>
    <p:sldId id="611" r:id="rId12"/>
    <p:sldId id="612" r:id="rId13"/>
    <p:sldId id="613" r:id="rId14"/>
    <p:sldId id="598" r:id="rId15"/>
    <p:sldId id="601" r:id="rId16"/>
    <p:sldId id="619" r:id="rId17"/>
    <p:sldId id="603" r:id="rId18"/>
    <p:sldId id="615" r:id="rId19"/>
    <p:sldId id="616" r:id="rId20"/>
    <p:sldId id="617" r:id="rId21"/>
    <p:sldId id="618" r:id="rId22"/>
    <p:sldId id="607" r:id="rId23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코딩제어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기본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기초 자율비행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이륙</a:t>
            </a:r>
            <a:r>
              <a:rPr lang="en-US" altLang="ko-KR" dirty="0" smtClean="0"/>
              <a:t>/</a:t>
            </a:r>
            <a:r>
              <a:rPr lang="ko-KR" altLang="en-US" dirty="0" smtClean="0"/>
              <a:t>착륙</a:t>
            </a:r>
            <a:r>
              <a:rPr lang="en-US" altLang="ko-KR" dirty="0" smtClean="0"/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739808" y="157830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31" name="TextBox 30"/>
          <p:cNvSpPr txBox="1"/>
          <p:nvPr/>
        </p:nvSpPr>
        <p:spPr>
          <a:xfrm>
            <a:off x="857232" y="1454995"/>
            <a:ext cx="2847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주요블록  </a:t>
            </a:r>
            <a:r>
              <a:rPr lang="en-US" altLang="ko-KR" sz="1600" b="1" dirty="0"/>
              <a:t>:</a:t>
            </a:r>
          </a:p>
          <a:p>
            <a:endParaRPr lang="en-US" altLang="ko-KR" sz="1600" b="1" dirty="0"/>
          </a:p>
          <a:p>
            <a:r>
              <a:rPr lang="ko-KR" altLang="en-US" sz="1600" b="1" dirty="0"/>
              <a:t>용 도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제이디코드 착륙하기</a:t>
            </a:r>
            <a:r>
              <a:rPr lang="en-US" altLang="ko-KR" sz="1600" b="1" dirty="0"/>
              <a:t> </a:t>
            </a:r>
            <a:endParaRPr lang="ko-KR" altLang="en-US" sz="1600" b="1" dirty="0"/>
          </a:p>
        </p:txBody>
      </p:sp>
      <p:sp>
        <p:nvSpPr>
          <p:cNvPr id="32" name="타원 31"/>
          <p:cNvSpPr/>
          <p:nvPr/>
        </p:nvSpPr>
        <p:spPr>
          <a:xfrm>
            <a:off x="739808" y="2106083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510064"/>
            <a:ext cx="90695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" name="그룹 42"/>
          <p:cNvGrpSpPr/>
          <p:nvPr/>
        </p:nvGrpSpPr>
        <p:grpSpPr>
          <a:xfrm>
            <a:off x="1214414" y="3118988"/>
            <a:ext cx="2143140" cy="3453283"/>
            <a:chOff x="1214414" y="3118989"/>
            <a:chExt cx="1643074" cy="2714644"/>
          </a:xfrm>
        </p:grpSpPr>
        <p:sp>
          <p:nvSpPr>
            <p:cNvPr id="39" name="타원 38"/>
            <p:cNvSpPr/>
            <p:nvPr/>
          </p:nvSpPr>
          <p:spPr>
            <a:xfrm>
              <a:off x="1243320" y="3118989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0" name="그림 39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14414" y="3571876"/>
              <a:ext cx="1643074" cy="727602"/>
            </a:xfrm>
            <a:prstGeom prst="rect">
              <a:avLst/>
            </a:prstGeom>
            <a:noFill/>
          </p:spPr>
        </p:pic>
        <p:cxnSp>
          <p:nvCxnSpPr>
            <p:cNvPr id="41" name="직선 화살표 연결선 40"/>
            <p:cNvCxnSpPr/>
            <p:nvPr/>
          </p:nvCxnSpPr>
          <p:spPr>
            <a:xfrm rot="5400000" flipH="1" flipV="1">
              <a:off x="1326185" y="5061441"/>
              <a:ext cx="1428760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>
              <a:off x="1328384" y="5762195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062410" y="4904939"/>
              <a:ext cx="456193" cy="459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rgbClr val="C00000"/>
                  </a:solidFill>
                </a:rPr>
                <a:t>이륙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착륙</a:t>
              </a:r>
            </a:p>
          </p:txBody>
        </p:sp>
      </p:grp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000372"/>
            <a:ext cx="35982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510064"/>
            <a:ext cx="928693" cy="29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이륙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착륙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739808" y="157830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857232" y="1454995"/>
            <a:ext cx="2847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주요블록  </a:t>
            </a:r>
            <a:r>
              <a:rPr lang="en-US" altLang="ko-KR" sz="1600" b="1" dirty="0"/>
              <a:t>:</a:t>
            </a:r>
          </a:p>
          <a:p>
            <a:endParaRPr lang="en-US" altLang="ko-KR" sz="1600" b="1" dirty="0"/>
          </a:p>
          <a:p>
            <a:r>
              <a:rPr lang="ko-KR" altLang="en-US" sz="1600" b="1" dirty="0"/>
              <a:t>용 도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제이디코드 착륙하기</a:t>
            </a:r>
            <a:r>
              <a:rPr lang="en-US" altLang="ko-KR" sz="1600" b="1" dirty="0"/>
              <a:t> </a:t>
            </a:r>
            <a:endParaRPr lang="ko-KR" altLang="en-US" sz="1600" b="1" dirty="0"/>
          </a:p>
        </p:txBody>
      </p:sp>
      <p:sp>
        <p:nvSpPr>
          <p:cNvPr id="21" name="타원 20"/>
          <p:cNvSpPr/>
          <p:nvPr/>
        </p:nvSpPr>
        <p:spPr>
          <a:xfrm>
            <a:off x="739808" y="2106083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510064"/>
            <a:ext cx="90695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그룹 22"/>
          <p:cNvGrpSpPr/>
          <p:nvPr/>
        </p:nvGrpSpPr>
        <p:grpSpPr>
          <a:xfrm>
            <a:off x="1214414" y="3118988"/>
            <a:ext cx="2143140" cy="3453283"/>
            <a:chOff x="1214414" y="3118989"/>
            <a:chExt cx="1643074" cy="2714644"/>
          </a:xfrm>
        </p:grpSpPr>
        <p:sp>
          <p:nvSpPr>
            <p:cNvPr id="24" name="타원 23"/>
            <p:cNvSpPr/>
            <p:nvPr/>
          </p:nvSpPr>
          <p:spPr>
            <a:xfrm>
              <a:off x="1243320" y="3118989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그림 25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14414" y="3571876"/>
              <a:ext cx="1643074" cy="727602"/>
            </a:xfrm>
            <a:prstGeom prst="rect">
              <a:avLst/>
            </a:prstGeom>
            <a:noFill/>
          </p:spPr>
        </p:pic>
        <p:cxnSp>
          <p:nvCxnSpPr>
            <p:cNvPr id="27" name="직선 화살표 연결선 26"/>
            <p:cNvCxnSpPr/>
            <p:nvPr/>
          </p:nvCxnSpPr>
          <p:spPr>
            <a:xfrm rot="5400000" flipH="1" flipV="1">
              <a:off x="1326185" y="5061441"/>
              <a:ext cx="1428760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1328384" y="5762195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62410" y="4904939"/>
              <a:ext cx="456193" cy="459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rgbClr val="C00000"/>
                  </a:solidFill>
                </a:rPr>
                <a:t>이륙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착륙</a:t>
              </a:r>
            </a:p>
          </p:txBody>
        </p:sp>
      </p:grp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143248"/>
            <a:ext cx="328359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510064"/>
            <a:ext cx="928693" cy="29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높이제어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6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6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75" name="타원 74"/>
          <p:cNvSpPr/>
          <p:nvPr/>
        </p:nvSpPr>
        <p:spPr>
          <a:xfrm>
            <a:off x="642910" y="167614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760334" y="1500174"/>
            <a:ext cx="3778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주요블록  </a:t>
            </a:r>
            <a:r>
              <a:rPr lang="en-US" altLang="ko-KR" dirty="0"/>
              <a:t>:</a:t>
            </a:r>
          </a:p>
          <a:p>
            <a:endParaRPr lang="en-US" altLang="ko-KR" dirty="0"/>
          </a:p>
          <a:p>
            <a:r>
              <a:rPr lang="ko-KR" altLang="en-US" dirty="0"/>
              <a:t>높이제어 구간</a:t>
            </a:r>
            <a:r>
              <a:rPr lang="en-US" altLang="ko-KR" dirty="0"/>
              <a:t>: 50~150cm</a:t>
            </a:r>
          </a:p>
          <a:p>
            <a:endParaRPr lang="en-US" altLang="ko-KR" dirty="0"/>
          </a:p>
          <a:p>
            <a:r>
              <a:rPr lang="ko-KR" altLang="en-US" dirty="0"/>
              <a:t>용 도 </a:t>
            </a:r>
            <a:r>
              <a:rPr lang="en-US" altLang="ko-KR" dirty="0"/>
              <a:t>: </a:t>
            </a:r>
            <a:r>
              <a:rPr lang="ko-KR" altLang="en-US" dirty="0"/>
              <a:t>드론을 원하는 높이로 지정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7" name="타원 76"/>
          <p:cNvSpPr/>
          <p:nvPr/>
        </p:nvSpPr>
        <p:spPr>
          <a:xfrm>
            <a:off x="642910" y="219448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659990" y="2686907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71612"/>
            <a:ext cx="1285884" cy="30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그룹 39"/>
          <p:cNvGrpSpPr/>
          <p:nvPr/>
        </p:nvGrpSpPr>
        <p:grpSpPr>
          <a:xfrm>
            <a:off x="1285852" y="3000372"/>
            <a:ext cx="2152962" cy="3547637"/>
            <a:chOff x="1357290" y="3143248"/>
            <a:chExt cx="1647442" cy="2714644"/>
          </a:xfrm>
        </p:grpSpPr>
        <p:sp>
          <p:nvSpPr>
            <p:cNvPr id="82" name="타원 81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3" name="그림 82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4" name="직선 화살표 연결선 83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그림 85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7" name="직선 화살표 연결선 86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150Cm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500438"/>
            <a:ext cx="2857520" cy="6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높이제어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7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6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6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62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6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75" name="타원 74"/>
          <p:cNvSpPr/>
          <p:nvPr/>
        </p:nvSpPr>
        <p:spPr>
          <a:xfrm>
            <a:off x="642910" y="167614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760334" y="1500174"/>
            <a:ext cx="3778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주요블록  </a:t>
            </a:r>
            <a:r>
              <a:rPr lang="en-US" altLang="ko-KR" dirty="0"/>
              <a:t>:</a:t>
            </a:r>
          </a:p>
          <a:p>
            <a:endParaRPr lang="en-US" altLang="ko-KR" dirty="0"/>
          </a:p>
          <a:p>
            <a:r>
              <a:rPr lang="ko-KR" altLang="en-US" dirty="0"/>
              <a:t>높이제어 구간</a:t>
            </a:r>
            <a:r>
              <a:rPr lang="en-US" altLang="ko-KR" dirty="0"/>
              <a:t>: 50~150cm</a:t>
            </a:r>
          </a:p>
          <a:p>
            <a:endParaRPr lang="en-US" altLang="ko-KR" dirty="0"/>
          </a:p>
          <a:p>
            <a:r>
              <a:rPr lang="ko-KR" altLang="en-US" dirty="0"/>
              <a:t>용 도 </a:t>
            </a:r>
            <a:r>
              <a:rPr lang="en-US" altLang="ko-KR" dirty="0"/>
              <a:t>: </a:t>
            </a:r>
            <a:r>
              <a:rPr lang="ko-KR" altLang="en-US" dirty="0"/>
              <a:t>드론을 원하는 높이로 지정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7" name="타원 76"/>
          <p:cNvSpPr/>
          <p:nvPr/>
        </p:nvSpPr>
        <p:spPr>
          <a:xfrm>
            <a:off x="642910" y="219448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659990" y="2686907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71612"/>
            <a:ext cx="1285884" cy="30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436956"/>
            <a:ext cx="3071834" cy="375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1" name="그룹 39"/>
          <p:cNvGrpSpPr/>
          <p:nvPr/>
        </p:nvGrpSpPr>
        <p:grpSpPr>
          <a:xfrm>
            <a:off x="1285852" y="3000372"/>
            <a:ext cx="2152962" cy="3547637"/>
            <a:chOff x="1357290" y="3143248"/>
            <a:chExt cx="1647442" cy="2714644"/>
          </a:xfrm>
        </p:grpSpPr>
        <p:sp>
          <p:nvSpPr>
            <p:cNvPr id="82" name="타원 81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3" name="그림 82" descr="C:\Users\이미선\Dropbox\창업지원자료\기획\디자인\JDCode\앱디자인\jdcode\PNG파일\왼쪽조종\왼쪽드론.png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4" name="직선 화살표 연결선 83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그림 85" descr="C:\Users\이미선\Dropbox\창업지원자료\기획\디자인\JDCode\앱디자인\jdcode\PNG파일\왼쪽조종\왼쪽드론.png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7" name="직선 화살표 연결선 86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150Cm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모서리가 둥근 직사각형 60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3. </a:t>
            </a:r>
            <a:r>
              <a:rPr lang="ko-KR" altLang="en-US" dirty="0" smtClean="0"/>
              <a:t>거리 </a:t>
            </a:r>
            <a:r>
              <a:rPr lang="ko-KR" altLang="en-US" dirty="0"/>
              <a:t>제어하기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31245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거리제어 구간</a:t>
            </a:r>
            <a:r>
              <a:rPr lang="en-US" altLang="ko-KR" sz="1600" dirty="0">
                <a:latin typeface="+mn-ea"/>
              </a:rPr>
              <a:t>: 0~1,000cm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드론을 지정한 거리만큼 </a:t>
            </a:r>
            <a:endParaRPr lang="en-US" altLang="ko-KR" sz="1600" dirty="0">
              <a:latin typeface="+mn-ea"/>
            </a:endParaRPr>
          </a:p>
          <a:p>
            <a:r>
              <a:rPr lang="en-US" altLang="ko-KR" sz="1600" dirty="0">
                <a:latin typeface="+mn-ea"/>
              </a:rPr>
              <a:t>          100cm/s</a:t>
            </a:r>
            <a:r>
              <a:rPr lang="ko-KR" altLang="en-US" sz="1600" dirty="0">
                <a:latin typeface="+mn-ea"/>
              </a:rPr>
              <a:t>속도로 비행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5151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69"/>
          <p:cNvGrpSpPr/>
          <p:nvPr/>
        </p:nvGrpSpPr>
        <p:grpSpPr>
          <a:xfrm>
            <a:off x="1071538" y="3088516"/>
            <a:ext cx="2362136" cy="3555194"/>
            <a:chOff x="1232613" y="3017078"/>
            <a:chExt cx="1803658" cy="2714644"/>
          </a:xfrm>
        </p:grpSpPr>
        <p:sp>
          <p:nvSpPr>
            <p:cNvPr id="64" name="타원 63"/>
            <p:cNvSpPr/>
            <p:nvPr/>
          </p:nvSpPr>
          <p:spPr>
            <a:xfrm>
              <a:off x="1232613" y="301707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1317677" y="566028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>
              <a:stCxn id="68" idx="2"/>
            </p:cNvCxnSpPr>
            <p:nvPr/>
          </p:nvCxnSpPr>
          <p:spPr>
            <a:xfrm rot="5400000" flipH="1" flipV="1">
              <a:off x="1378022" y="4364713"/>
              <a:ext cx="1291504" cy="13755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089869" y="4160086"/>
              <a:ext cx="946402" cy="446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00000"/>
                  </a:solidFill>
                </a:rPr>
                <a:t>100cm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까지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직진 비행</a:t>
              </a:r>
              <a:endParaRPr lang="en-US" altLang="ko-K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68" name="그림 67" descr="C:\Users\이미선\AppData\Local\Microsoft\Windows\INetCache\Content.Word\오른쪽드론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1661241" y="5017342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그림 68" descr="C:\Users\이미선\AppData\Local\Microsoft\Windows\INetCache\Content.Word\오른쪽드론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1643042" y="3143248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500174"/>
            <a:ext cx="1928826" cy="27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8030" y="3571876"/>
            <a:ext cx="4000528" cy="70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모서리가 둥근 직사각형 60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3. </a:t>
            </a:r>
            <a:r>
              <a:rPr lang="ko-KR" altLang="en-US" dirty="0" smtClean="0"/>
              <a:t>거리 </a:t>
            </a:r>
            <a:r>
              <a:rPr lang="ko-KR" altLang="en-US" dirty="0"/>
              <a:t>제어하기</a:t>
            </a:r>
            <a:r>
              <a:rPr lang="en-US" altLang="ko-KR" dirty="0"/>
              <a:t>(2)</a:t>
            </a:r>
            <a:endParaRPr lang="ko-KR" altLang="en-US" dirty="0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31245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거리제어 구간</a:t>
            </a:r>
            <a:r>
              <a:rPr lang="en-US" altLang="ko-KR" sz="1600" dirty="0">
                <a:latin typeface="+mn-ea"/>
              </a:rPr>
              <a:t>: 0~1,000cm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드론을 지정한 거리만큼 </a:t>
            </a:r>
            <a:endParaRPr lang="en-US" altLang="ko-KR" sz="1600" dirty="0">
              <a:latin typeface="+mn-ea"/>
            </a:endParaRPr>
          </a:p>
          <a:p>
            <a:r>
              <a:rPr lang="en-US" altLang="ko-KR" sz="1600" dirty="0">
                <a:latin typeface="+mn-ea"/>
              </a:rPr>
              <a:t>          100cm/s</a:t>
            </a:r>
            <a:r>
              <a:rPr lang="ko-KR" altLang="en-US" sz="1600" dirty="0">
                <a:latin typeface="+mn-ea"/>
              </a:rPr>
              <a:t>속도로 비행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5151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69"/>
          <p:cNvGrpSpPr/>
          <p:nvPr/>
        </p:nvGrpSpPr>
        <p:grpSpPr>
          <a:xfrm>
            <a:off x="1071538" y="3088516"/>
            <a:ext cx="2362136" cy="3555194"/>
            <a:chOff x="1232613" y="3017078"/>
            <a:chExt cx="1803658" cy="2714644"/>
          </a:xfrm>
        </p:grpSpPr>
        <p:sp>
          <p:nvSpPr>
            <p:cNvPr id="64" name="타원 63"/>
            <p:cNvSpPr/>
            <p:nvPr/>
          </p:nvSpPr>
          <p:spPr>
            <a:xfrm>
              <a:off x="1232613" y="301707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1317677" y="566028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>
              <a:stCxn id="68" idx="2"/>
            </p:cNvCxnSpPr>
            <p:nvPr/>
          </p:nvCxnSpPr>
          <p:spPr>
            <a:xfrm rot="5400000" flipH="1" flipV="1">
              <a:off x="1378022" y="4364713"/>
              <a:ext cx="1291504" cy="13755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089869" y="4160086"/>
              <a:ext cx="946402" cy="446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solidFill>
                    <a:srgbClr val="C00000"/>
                  </a:solidFill>
                </a:rPr>
                <a:t>100cm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까지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직진 비행</a:t>
              </a:r>
              <a:endParaRPr lang="en-US" altLang="ko-K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68" name="그림 67" descr="C:\Users\이미선\AppData\Local\Microsoft\Windows\INetCache\Content.Word\오른쪽드론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1661241" y="5017342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그림 68" descr="C:\Users\이미선\AppData\Local\Microsoft\Windows\INetCache\Content.Word\오른쪽드론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1643042" y="3143248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500174"/>
            <a:ext cx="1928826" cy="27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86058"/>
            <a:ext cx="2428892" cy="246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모서리가 둥근 직사각형 60"/>
          <p:cNvSpPr/>
          <p:nvPr/>
        </p:nvSpPr>
        <p:spPr>
          <a:xfrm>
            <a:off x="357158" y="1571612"/>
            <a:ext cx="842968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4. </a:t>
            </a:r>
            <a:r>
              <a:rPr lang="ko-KR" altLang="en-US" dirty="0" smtClean="0"/>
              <a:t>거리 </a:t>
            </a:r>
            <a:r>
              <a:rPr lang="ko-KR" altLang="en-US" dirty="0"/>
              <a:t>제어 </a:t>
            </a:r>
            <a:r>
              <a:rPr lang="en-US" altLang="ko-KR" dirty="0" err="1"/>
              <a:t>vs</a:t>
            </a:r>
            <a:r>
              <a:rPr lang="en-US" altLang="ko-KR" dirty="0"/>
              <a:t> </a:t>
            </a:r>
            <a:r>
              <a:rPr lang="ko-KR" altLang="en-US" dirty="0"/>
              <a:t>속도 제어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642910" y="1071546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903429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974867"/>
            <a:ext cx="2857520" cy="274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4429124" y="3617809"/>
            <a:ext cx="1032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b="1" dirty="0"/>
              <a:t>VS</a:t>
            </a:r>
            <a:endParaRPr lang="ko-KR" altLang="en-US" sz="5400" b="1" dirty="0"/>
          </a:p>
        </p:txBody>
      </p:sp>
      <p:sp>
        <p:nvSpPr>
          <p:cNvPr id="22" name="직사각형 21"/>
          <p:cNvSpPr/>
          <p:nvPr/>
        </p:nvSpPr>
        <p:spPr>
          <a:xfrm>
            <a:off x="1071538" y="1903297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 smtClean="0"/>
              <a:t> </a:t>
            </a:r>
            <a:r>
              <a:rPr lang="en-US" altLang="ko-KR" b="1" dirty="0" smtClean="0">
                <a:solidFill>
                  <a:srgbClr val="0070C0"/>
                </a:solidFill>
              </a:rPr>
              <a:t>[</a:t>
            </a:r>
            <a:r>
              <a:rPr lang="ko-KR" altLang="en-US" b="1" dirty="0" smtClean="0">
                <a:solidFill>
                  <a:srgbClr val="0070C0"/>
                </a:solidFill>
              </a:rPr>
              <a:t>거리 기준</a:t>
            </a:r>
            <a:r>
              <a:rPr lang="en-US" altLang="ko-KR" b="1" dirty="0" smtClean="0">
                <a:solidFill>
                  <a:srgbClr val="0070C0"/>
                </a:solidFill>
              </a:rPr>
              <a:t>] </a:t>
            </a:r>
            <a:r>
              <a:rPr lang="en-US" altLang="ko-KR" b="1" dirty="0" smtClean="0">
                <a:solidFill>
                  <a:srgbClr val="0070C0"/>
                </a:solidFill>
              </a:rPr>
              <a:t>200cm</a:t>
            </a:r>
            <a:r>
              <a:rPr lang="ko-KR" altLang="en-US" b="1" dirty="0" smtClean="0">
                <a:solidFill>
                  <a:srgbClr val="0070C0"/>
                </a:solidFill>
              </a:rPr>
              <a:t>까지 비행 </a:t>
            </a:r>
            <a:r>
              <a:rPr lang="en-US" altLang="ko-KR" b="1" dirty="0" smtClean="0">
                <a:solidFill>
                  <a:srgbClr val="0070C0"/>
                </a:solidFill>
              </a:rPr>
              <a:t>(</a:t>
            </a:r>
            <a:r>
              <a:rPr lang="en-US" altLang="ko-KR" b="1" dirty="0" smtClean="0">
                <a:solidFill>
                  <a:srgbClr val="0070C0"/>
                </a:solidFill>
                <a:sym typeface="Wingdings"/>
              </a:rPr>
              <a:t></a:t>
            </a:r>
            <a:r>
              <a:rPr lang="ko-KR" altLang="en-US" b="1" dirty="0" smtClean="0">
                <a:solidFill>
                  <a:srgbClr val="0070C0"/>
                </a:solidFill>
              </a:rPr>
              <a:t>초 기다리기</a:t>
            </a:r>
            <a:r>
              <a:rPr lang="en-US" altLang="ko-KR" b="1" dirty="0" smtClean="0">
                <a:solidFill>
                  <a:srgbClr val="0070C0"/>
                </a:solidFill>
              </a:rPr>
              <a:t>)</a:t>
            </a:r>
            <a:endParaRPr lang="en-US" altLang="ko-KR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 </a:t>
            </a:r>
            <a:r>
              <a:rPr lang="en-US" altLang="ko-KR" b="1" dirty="0" smtClean="0">
                <a:solidFill>
                  <a:srgbClr val="0070C0"/>
                </a:solidFill>
              </a:rPr>
              <a:t>[</a:t>
            </a:r>
            <a:r>
              <a:rPr lang="ko-KR" altLang="en-US" b="1" dirty="0" smtClean="0">
                <a:solidFill>
                  <a:srgbClr val="0070C0"/>
                </a:solidFill>
              </a:rPr>
              <a:t>속도 기준</a:t>
            </a:r>
            <a:r>
              <a:rPr lang="en-US" altLang="ko-KR" b="1" dirty="0" smtClean="0">
                <a:solidFill>
                  <a:srgbClr val="0070C0"/>
                </a:solidFill>
              </a:rPr>
              <a:t>] </a:t>
            </a:r>
            <a:r>
              <a:rPr lang="en-US" altLang="ko-KR" b="1" dirty="0" smtClean="0">
                <a:solidFill>
                  <a:srgbClr val="0070C0"/>
                </a:solidFill>
              </a:rPr>
              <a:t>50cm/s</a:t>
            </a:r>
            <a:r>
              <a:rPr lang="ko-KR" altLang="en-US" b="1" dirty="0" smtClean="0">
                <a:solidFill>
                  <a:srgbClr val="0070C0"/>
                </a:solidFill>
              </a:rPr>
              <a:t>로 </a:t>
            </a:r>
            <a:r>
              <a:rPr lang="en-US" altLang="ko-KR" b="1" dirty="0" smtClean="0">
                <a:solidFill>
                  <a:srgbClr val="0070C0"/>
                </a:solidFill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</a:rPr>
              <a:t>초동안 </a:t>
            </a:r>
            <a:r>
              <a:rPr lang="ko-KR" altLang="en-US" b="1" dirty="0" smtClean="0">
                <a:solidFill>
                  <a:srgbClr val="0070C0"/>
                </a:solidFill>
              </a:rPr>
              <a:t>직진</a:t>
            </a:r>
            <a:r>
              <a:rPr lang="en-US" altLang="ko-KR" b="1" dirty="0" smtClean="0">
                <a:solidFill>
                  <a:srgbClr val="0070C0"/>
                </a:solidFill>
              </a:rPr>
              <a:t>, </a:t>
            </a:r>
            <a:r>
              <a:rPr lang="ko-KR" altLang="en-US" b="1" dirty="0" smtClean="0">
                <a:solidFill>
                  <a:srgbClr val="0070C0"/>
                </a:solidFill>
              </a:rPr>
              <a:t>즉 산술식으로는 </a:t>
            </a:r>
            <a:r>
              <a:rPr lang="en-US" altLang="ko-KR" b="1" dirty="0" smtClean="0">
                <a:solidFill>
                  <a:srgbClr val="0070C0"/>
                </a:solidFill>
              </a:rPr>
              <a:t>200cm</a:t>
            </a:r>
            <a:r>
              <a:rPr lang="ko-KR" altLang="en-US" b="1" dirty="0" smtClean="0">
                <a:solidFill>
                  <a:srgbClr val="0070C0"/>
                </a:solidFill>
              </a:rPr>
              <a:t>까지 비행</a:t>
            </a:r>
            <a:r>
              <a:rPr lang="en-US" altLang="ko-KR" b="1" dirty="0" smtClean="0">
                <a:solidFill>
                  <a:srgbClr val="0070C0"/>
                </a:solidFill>
              </a:rPr>
              <a:t>    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모서리가 둥근 직사각형 60"/>
          <p:cNvSpPr/>
          <p:nvPr/>
        </p:nvSpPr>
        <p:spPr>
          <a:xfrm>
            <a:off x="4929190" y="1571612"/>
            <a:ext cx="3857652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5. </a:t>
            </a:r>
            <a:r>
              <a:rPr lang="ko-KR" altLang="en-US" dirty="0" smtClean="0"/>
              <a:t>회전 </a:t>
            </a:r>
            <a:r>
              <a:rPr lang="ko-KR" altLang="en-US" dirty="0"/>
              <a:t>제어하기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507206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회전 각도 제어 구간</a:t>
            </a:r>
            <a:r>
              <a:rPr lang="en-US" altLang="ko-KR" sz="1600" dirty="0">
                <a:latin typeface="+mn-ea"/>
              </a:rPr>
              <a:t>: -180~180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 정면 기준으로 지정 각도로 회전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5151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1928826" cy="30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타원 35"/>
          <p:cNvSpPr/>
          <p:nvPr/>
        </p:nvSpPr>
        <p:spPr>
          <a:xfrm>
            <a:off x="1516160" y="2928934"/>
            <a:ext cx="1976809" cy="3577084"/>
          </a:xfrm>
          <a:prstGeom prst="ellipse">
            <a:avLst/>
          </a:prstGeom>
          <a:gradFill flip="none" rotWithShape="1">
            <a:gsLst>
              <a:gs pos="88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7" name="그림 36" descr="C:\Users\이미선\AppData\Local\Microsoft\Windows\INetCache\Content.Word\오른쪽드론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763848" y="4097098"/>
            <a:ext cx="1325245" cy="12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3143240" y="5143512"/>
            <a:ext cx="1582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시계방향으로 </a:t>
            </a:r>
            <a:endParaRPr lang="en-US" altLang="ko-KR" sz="1600" dirty="0"/>
          </a:p>
          <a:p>
            <a:r>
              <a:rPr lang="ko-KR" altLang="en-US" sz="1600" dirty="0"/>
              <a:t>각속도</a:t>
            </a:r>
            <a:r>
              <a:rPr lang="en-US" altLang="ko-KR" sz="1600" dirty="0"/>
              <a:t>70</a:t>
            </a:r>
            <a:r>
              <a:rPr lang="ko-KR" altLang="en-US" sz="1600" dirty="0"/>
              <a:t>으로 </a:t>
            </a:r>
            <a:endParaRPr lang="en-US" altLang="ko-KR" sz="1600" dirty="0"/>
          </a:p>
          <a:p>
            <a:r>
              <a:rPr lang="en-US" altLang="ko-KR" sz="1600" dirty="0"/>
              <a:t>90</a:t>
            </a:r>
            <a:r>
              <a:rPr lang="ko-KR" altLang="en-US" sz="1600" dirty="0"/>
              <a:t>도 동체 회전</a:t>
            </a:r>
            <a:endParaRPr lang="en-US" altLang="ko-KR" sz="1600" dirty="0"/>
          </a:p>
        </p:txBody>
      </p:sp>
      <p:grpSp>
        <p:nvGrpSpPr>
          <p:cNvPr id="5" name="그룹 38"/>
          <p:cNvGrpSpPr/>
          <p:nvPr/>
        </p:nvGrpSpPr>
        <p:grpSpPr>
          <a:xfrm>
            <a:off x="972885" y="3055926"/>
            <a:ext cx="3294682" cy="3294682"/>
            <a:chOff x="3873965" y="2286778"/>
            <a:chExt cx="2500330" cy="2500330"/>
          </a:xfrm>
        </p:grpSpPr>
        <p:cxnSp>
          <p:nvCxnSpPr>
            <p:cNvPr id="43" name="직선 연결선 42"/>
            <p:cNvCxnSpPr/>
            <p:nvPr/>
          </p:nvCxnSpPr>
          <p:spPr>
            <a:xfrm rot="5400000">
              <a:off x="3721565" y="3536149"/>
              <a:ext cx="2500330" cy="158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>
              <a:off x="3873965" y="3535355"/>
              <a:ext cx="2500330" cy="158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12" descr="circle arrow png에 대한 이미지 검색결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72297"/>
          <a:stretch>
            <a:fillRect/>
          </a:stretch>
        </p:blipFill>
        <p:spPr bwMode="auto">
          <a:xfrm rot="3087596">
            <a:off x="2163909" y="3765337"/>
            <a:ext cx="1818734" cy="503848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2457498" y="305488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0°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869505" y="440456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90°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798562" y="6185373"/>
            <a:ext cx="1563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-180°/180°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57224" y="440456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-90°</a:t>
            </a:r>
          </a:p>
        </p:txBody>
      </p:sp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071810"/>
            <a:ext cx="265511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JCBlock 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앱 설치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/>
          <a:srcRect t="40179" r="33229" b="33595"/>
          <a:stretch>
            <a:fillRect/>
          </a:stretch>
        </p:blipFill>
        <p:spPr bwMode="auto">
          <a:xfrm>
            <a:off x="785786" y="3889792"/>
            <a:ext cx="5572164" cy="118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smtClean="0"/>
              <a:t>JCBlock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앱 설치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045C40E1-8AF8-4A70-A565-C384236D67C3}"/>
              </a:ext>
            </a:extLst>
          </p:cNvPr>
          <p:cNvSpPr txBox="1"/>
          <p:nvPr/>
        </p:nvSpPr>
        <p:spPr>
          <a:xfrm>
            <a:off x="4000496" y="1857364"/>
            <a:ext cx="5143504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bg1"/>
                </a:solidFill>
              </a:rPr>
              <a:t>JCBlock</a:t>
            </a:r>
            <a:endParaRPr lang="en-US" altLang="ko-KR" sz="4400" b="1" dirty="0">
              <a:solidFill>
                <a:schemeClr val="bg1"/>
              </a:solidFill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4500530" y="2500306"/>
            <a:ext cx="4643470" cy="1000132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텍스트 개체 틀 6"/>
          <p:cNvSpPr txBox="1">
            <a:spLocks/>
          </p:cNvSpPr>
          <p:nvPr/>
        </p:nvSpPr>
        <p:spPr>
          <a:xfrm>
            <a:off x="4786282" y="2751892"/>
            <a:ext cx="4071966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ko-KR" altLang="en-US" sz="2000" dirty="0" smtClean="0"/>
              <a:t>안드로이드 </a:t>
            </a:r>
            <a:r>
              <a:rPr lang="en-US" altLang="ko-KR" sz="2000" dirty="0" smtClean="0"/>
              <a:t>Play</a:t>
            </a:r>
            <a:r>
              <a:rPr lang="ko-KR" altLang="en-US" sz="2000" dirty="0" smtClean="0"/>
              <a:t>스토어 </a:t>
            </a:r>
            <a:endParaRPr lang="en-US" altLang="ko-KR" sz="2000" dirty="0" smtClean="0"/>
          </a:p>
          <a:p>
            <a:pPr algn="ctr">
              <a:spcBef>
                <a:spcPct val="20000"/>
              </a:spcBef>
              <a:defRPr/>
            </a:pPr>
            <a:r>
              <a:rPr lang="ko-KR" altLang="en-US" sz="2000" dirty="0" smtClean="0"/>
              <a:t> 아이폰 </a:t>
            </a:r>
            <a:r>
              <a:rPr lang="en-US" altLang="ko-KR" sz="2000" dirty="0" smtClean="0"/>
              <a:t>App</a:t>
            </a:r>
            <a:r>
              <a:rPr lang="ko-KR" altLang="en-US" sz="2000" dirty="0" smtClean="0"/>
              <a:t>스토어</a:t>
            </a:r>
            <a:endParaRPr lang="en-US" altLang="ko-KR" sz="2000" dirty="0" smtClean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/>
          <a:srcRect t="3869" r="61254" b="85715"/>
          <a:stretch>
            <a:fillRect/>
          </a:stretch>
        </p:blipFill>
        <p:spPr bwMode="auto">
          <a:xfrm>
            <a:off x="285720" y="1285860"/>
            <a:ext cx="3214710" cy="46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D:\backup\191111_창업지원자료\기획\디자인\JCBlock\icon\주니랩아이콘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2307" y="1714488"/>
            <a:ext cx="2141685" cy="2000264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/>
          <a:srcRect l="243" b="2941"/>
          <a:stretch>
            <a:fillRect/>
          </a:stretch>
        </p:blipFill>
        <p:spPr bwMode="auto">
          <a:xfrm>
            <a:off x="6215074" y="3929066"/>
            <a:ext cx="247417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드론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앱 연결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4350" t="17880" b="21328"/>
          <a:stretch>
            <a:fillRect/>
          </a:stretch>
        </p:blipFill>
        <p:spPr bwMode="auto">
          <a:xfrm>
            <a:off x="500034" y="1928802"/>
            <a:ext cx="816136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기본 사용법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01090" cy="52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기본 사용법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608098" cy="558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기본 사용법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(3)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97884"/>
            <a:ext cx="8429652" cy="546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기본 사용법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(4)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162950" cy="542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JCBlock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기본 사용법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(5)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b="2535"/>
          <a:stretch>
            <a:fillRect/>
          </a:stretch>
        </p:blipFill>
        <p:spPr bwMode="auto">
          <a:xfrm>
            <a:off x="500034" y="1142984"/>
            <a:ext cx="8182000" cy="549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23262</TotalTime>
  <Words>291</Words>
  <Application>Microsoft Office PowerPoint</Application>
  <PresentationFormat>화면 슬라이드 쇼(4:3)</PresentationFormat>
  <Paragraphs>84</Paragraphs>
  <Slides>19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3988</cp:revision>
  <cp:lastPrinted>2016-04-11T08:38:53Z</cp:lastPrinted>
  <dcterms:created xsi:type="dcterms:W3CDTF">2016-03-30T04:54:04Z</dcterms:created>
  <dcterms:modified xsi:type="dcterms:W3CDTF">2024-03-18T06:17:18Z</dcterms:modified>
</cp:coreProperties>
</file>