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handoutMasterIdLst>
    <p:handoutMasterId r:id="rId20"/>
  </p:handoutMasterIdLst>
  <p:sldIdLst>
    <p:sldId id="405" r:id="rId3"/>
    <p:sldId id="406" r:id="rId4"/>
    <p:sldId id="415" r:id="rId5"/>
    <p:sldId id="438" r:id="rId6"/>
    <p:sldId id="407" r:id="rId7"/>
    <p:sldId id="428" r:id="rId8"/>
    <p:sldId id="430" r:id="rId9"/>
    <p:sldId id="443" r:id="rId10"/>
    <p:sldId id="429" r:id="rId11"/>
    <p:sldId id="440" r:id="rId12"/>
    <p:sldId id="439" r:id="rId13"/>
    <p:sldId id="441" r:id="rId14"/>
    <p:sldId id="408" r:id="rId15"/>
    <p:sldId id="442" r:id="rId16"/>
    <p:sldId id="444" r:id="rId17"/>
    <p:sldId id="445" r:id="rId18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FF"/>
    <a:srgbClr val="00CC00"/>
    <a:srgbClr val="9933FF"/>
    <a:srgbClr val="388BD0"/>
    <a:srgbClr val="0000FF"/>
    <a:srgbClr val="FFFFFF"/>
    <a:srgbClr val="FFD961"/>
    <a:srgbClr val="FF9900"/>
    <a:srgbClr val="F8F8F8"/>
    <a:srgbClr val="2E6EB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100" d="100"/>
          <a:sy n="100" d="100"/>
        </p:scale>
        <p:origin x="-1956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hyperlink" Target="http://findicons.com/icon/209662/red_light?id=365641" TargetMode="External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hyperlink" Target="http://www.cutevector.com/incl/data/big/0562-fresh-green-grass-strands.jpg" TargetMode="Externa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4857760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5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드론기술 창작품</a:t>
            </a:r>
            <a:endParaRPr lang="en-US" altLang="ko-KR" sz="45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자동선풍기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코딩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기본설계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 </a:t>
            </a:r>
            <a:r>
              <a:rPr lang="ko-KR" altLang="en-US" dirty="0"/>
              <a:t>블록 쌓기</a:t>
            </a:r>
          </a:p>
        </p:txBody>
      </p:sp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428729" y="1714489"/>
            <a:ext cx="2274106" cy="4286280"/>
          </a:xfrm>
          <a:prstGeom prst="roundRect">
            <a:avLst>
              <a:gd name="adj" fmla="val 7335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위쪽 화살표 22"/>
          <p:cNvSpPr/>
          <p:nvPr/>
        </p:nvSpPr>
        <p:spPr>
          <a:xfrm rot="894162" flipV="1">
            <a:off x="2828419" y="3172298"/>
            <a:ext cx="273687" cy="365287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2500299" y="3500438"/>
            <a:ext cx="5000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85786" y="3357562"/>
            <a:ext cx="1500198" cy="276999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모터 명칭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 2"/>
              </a:rPr>
              <a:t>: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200" b="1" dirty="0">
              <a:solidFill>
                <a:schemeClr val="bg1"/>
              </a:solidFill>
              <a:sym typeface="Wingdings 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857364"/>
            <a:ext cx="424978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</a:t>
            </a:r>
            <a:r>
              <a:rPr lang="ko-KR" altLang="en-US" dirty="0" smtClean="0"/>
              <a:t>실습하기</a:t>
            </a:r>
            <a:endParaRPr lang="ko-KR" altLang="en-US" dirty="0"/>
          </a:p>
        </p:txBody>
      </p:sp>
      <p:pic>
        <p:nvPicPr>
          <p:cNvPr id="34" name="그림 33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928662" y="1500174"/>
            <a:ext cx="257176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그룹 32"/>
          <p:cNvGrpSpPr/>
          <p:nvPr/>
        </p:nvGrpSpPr>
        <p:grpSpPr>
          <a:xfrm>
            <a:off x="1785918" y="2053405"/>
            <a:ext cx="857256" cy="1164899"/>
            <a:chOff x="1606539" y="5429256"/>
            <a:chExt cx="322263" cy="388937"/>
          </a:xfrm>
        </p:grpSpPr>
        <p:cxnSp>
          <p:nvCxnSpPr>
            <p:cNvPr id="37" name="AutoShape 7"/>
            <p:cNvCxnSpPr>
              <a:cxnSpLocks noChangeShapeType="1"/>
            </p:cNvCxnSpPr>
            <p:nvPr/>
          </p:nvCxnSpPr>
          <p:spPr bwMode="auto">
            <a:xfrm>
              <a:off x="1928802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38" name="AutoShape 8"/>
            <p:cNvCxnSpPr>
              <a:cxnSpLocks noChangeShapeType="1"/>
            </p:cNvCxnSpPr>
            <p:nvPr/>
          </p:nvCxnSpPr>
          <p:spPr bwMode="auto">
            <a:xfrm>
              <a:off x="1609714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39" name="AutoShape 9"/>
            <p:cNvCxnSpPr>
              <a:cxnSpLocks noChangeShapeType="1"/>
            </p:cNvCxnSpPr>
            <p:nvPr/>
          </p:nvCxnSpPr>
          <p:spPr bwMode="auto">
            <a:xfrm>
              <a:off x="1606539" y="5611818"/>
              <a:ext cx="320675" cy="6350"/>
            </a:xfrm>
            <a:prstGeom prst="straightConnector1">
              <a:avLst/>
            </a:prstGeom>
            <a:noFill/>
            <a:ln w="34925">
              <a:solidFill>
                <a:srgbClr val="66FF33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36" name="직사각형 35"/>
          <p:cNvSpPr/>
          <p:nvPr/>
        </p:nvSpPr>
        <p:spPr>
          <a:xfrm>
            <a:off x="1785918" y="2071678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rgbClr val="FF0000"/>
                </a:solidFill>
                <a:sym typeface="Wingdings 2"/>
              </a:rPr>
              <a:t>30cm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785786" y="3714752"/>
            <a:ext cx="54292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2000" dirty="0" smtClean="0"/>
              <a:t>①</a:t>
            </a:r>
            <a:r>
              <a:rPr lang="ko-KR" altLang="en-US" sz="2000" dirty="0" smtClean="0"/>
              <a:t> 레이저센서에서 약</a:t>
            </a:r>
            <a:r>
              <a:rPr lang="en-US" altLang="ko-KR" sz="2000" dirty="0" smtClean="0"/>
              <a:t>3</a:t>
            </a:r>
            <a:r>
              <a:rPr lang="en-US" sz="2000" dirty="0" smtClean="0"/>
              <a:t>0cm </a:t>
            </a:r>
            <a:r>
              <a:rPr lang="ko-KR" altLang="en-US" sz="2000" dirty="0" smtClean="0"/>
              <a:t>앞에 손을 댄다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선풍기가 켜진다</a:t>
            </a:r>
            <a:r>
              <a:rPr lang="en-US" sz="2000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② </a:t>
            </a:r>
            <a:r>
              <a:rPr lang="ko-KR" altLang="en-US" sz="2000" dirty="0" smtClean="0"/>
              <a:t>손을 레이저센서로부터 떼어본다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선풍기가 멈춘다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③</a:t>
            </a:r>
            <a:r>
              <a:rPr lang="ko-KR" altLang="en-US" sz="2000" dirty="0" smtClean="0"/>
              <a:t> 반복적으로 선풍기 작동</a:t>
            </a:r>
            <a:r>
              <a:rPr lang="en-US" sz="2000" dirty="0" smtClean="0"/>
              <a:t> </a:t>
            </a:r>
            <a:r>
              <a:rPr lang="ko-KR" altLang="en-US" sz="2000" dirty="0" smtClean="0"/>
              <a:t>실습한다</a:t>
            </a:r>
            <a:r>
              <a:rPr lang="en-US" sz="2000" dirty="0" smtClean="0"/>
              <a:t>.</a:t>
            </a:r>
            <a:endParaRPr lang="ko-KR" altLang="en-US" sz="20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6072198" y="4071942"/>
            <a:ext cx="2643206" cy="69705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5991205" y="1714488"/>
            <a:ext cx="2581323" cy="2214578"/>
            <a:chOff x="3500438" y="5375148"/>
            <a:chExt cx="2581323" cy="2214578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00438" y="5375148"/>
              <a:ext cx="2581323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타원 15"/>
            <p:cNvSpPr/>
            <p:nvPr/>
          </p:nvSpPr>
          <p:spPr>
            <a:xfrm>
              <a:off x="5385122" y="5419290"/>
              <a:ext cx="357190" cy="285752"/>
            </a:xfrm>
            <a:prstGeom prst="ellipse">
              <a:avLst/>
            </a:prstGeom>
            <a:noFill/>
            <a:ln w="4127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.(1)</a:t>
            </a:r>
            <a:endParaRPr lang="ko-KR" altLang="en-US" dirty="0"/>
          </a:p>
        </p:txBody>
      </p:sp>
      <p:grpSp>
        <p:nvGrpSpPr>
          <p:cNvPr id="26" name="그룹 25"/>
          <p:cNvGrpSpPr/>
          <p:nvPr/>
        </p:nvGrpSpPr>
        <p:grpSpPr>
          <a:xfrm>
            <a:off x="571472" y="1406707"/>
            <a:ext cx="7929619" cy="5451293"/>
            <a:chOff x="285721" y="1214421"/>
            <a:chExt cx="7715303" cy="5303959"/>
          </a:xfrm>
        </p:grpSpPr>
        <p:pic>
          <p:nvPicPr>
            <p:cNvPr id="13" name="Picture 2" descr="D:\backup\191111_창업지원자료\기획\홈페이지\제이디코드\사이언스창작소\KakaoTalk_20231220_143455835_02.jpg"/>
            <p:cNvPicPr>
              <a:picLocks noChangeAspect="1" noChangeArrowheads="1"/>
            </p:cNvPicPr>
            <p:nvPr/>
          </p:nvPicPr>
          <p:blipFill>
            <a:blip r:embed="rId2" cstate="print"/>
            <a:srcRect b="17391"/>
            <a:stretch>
              <a:fillRect/>
            </a:stretch>
          </p:blipFill>
          <p:spPr bwMode="auto">
            <a:xfrm rot="16200000" flipH="1">
              <a:off x="-723185" y="2223327"/>
              <a:ext cx="5303959" cy="3286148"/>
            </a:xfrm>
            <a:prstGeom prst="rect">
              <a:avLst/>
            </a:prstGeom>
            <a:noFill/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0" y="1214422"/>
              <a:ext cx="2545936" cy="5286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0" name="그룹 19"/>
            <p:cNvGrpSpPr/>
            <p:nvPr/>
          </p:nvGrpSpPr>
          <p:grpSpPr>
            <a:xfrm>
              <a:off x="5643570" y="1214422"/>
              <a:ext cx="2357454" cy="5261763"/>
              <a:chOff x="5929322" y="1214422"/>
              <a:chExt cx="1928826" cy="4305079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4"/>
              <a:srcRect t="8205"/>
              <a:stretch>
                <a:fillRect/>
              </a:stretch>
            </p:blipFill>
            <p:spPr bwMode="auto">
              <a:xfrm>
                <a:off x="5929322" y="1214422"/>
                <a:ext cx="1928826" cy="2271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 b="8746"/>
              <a:stretch>
                <a:fillRect/>
              </a:stretch>
            </p:blipFill>
            <p:spPr bwMode="auto">
              <a:xfrm>
                <a:off x="5929322" y="3286124"/>
                <a:ext cx="1928826" cy="22333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27" name="직사각형 26"/>
          <p:cNvSpPr/>
          <p:nvPr/>
        </p:nvSpPr>
        <p:spPr>
          <a:xfrm>
            <a:off x="0" y="5857892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1.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닌자 표창 드론 모터 부분을 잘라서 다양한 모양으로 연출해서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자동선풍기를 만들어 보세요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.(2)</a:t>
            </a:r>
            <a:endParaRPr lang="ko-KR" altLang="en-US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357430"/>
            <a:ext cx="40180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7786710" y="2820083"/>
            <a:ext cx="946474" cy="323165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857752" y="2857496"/>
            <a:ext cx="946474" cy="323165"/>
          </a:xfrm>
          <a:prstGeom prst="rect">
            <a:avLst/>
          </a:prstGeom>
          <a:solidFill>
            <a:srgbClr val="9933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786710" y="5500702"/>
            <a:ext cx="946474" cy="323165"/>
          </a:xfrm>
          <a:prstGeom prst="rect">
            <a:avLst/>
          </a:prstGeom>
          <a:solidFill>
            <a:srgbClr val="00CC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857752" y="5538115"/>
            <a:ext cx="1143008" cy="323165"/>
          </a:xfrm>
          <a:prstGeom prst="rect">
            <a:avLst/>
          </a:prstGeom>
          <a:solidFill>
            <a:srgbClr val="FF99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214546" y="4286256"/>
            <a:ext cx="4857784" cy="33855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r>
              <a:rPr lang="ko-KR" altLang="en-US" sz="1600" b="1" dirty="0" smtClean="0"/>
              <a:t>배터리 커넥터 기준으로 드론 앞뒤 구분하도록 함</a:t>
            </a:r>
            <a:r>
              <a:rPr lang="en-US" altLang="ko-KR" sz="1600" b="1" dirty="0" smtClean="0"/>
              <a:t>.</a:t>
            </a:r>
            <a:endParaRPr lang="ko-KR" altLang="en-US" sz="1600" b="1" dirty="0" smtClean="0"/>
          </a:p>
        </p:txBody>
      </p:sp>
      <p:grpSp>
        <p:nvGrpSpPr>
          <p:cNvPr id="38" name="그룹 37"/>
          <p:cNvGrpSpPr/>
          <p:nvPr/>
        </p:nvGrpSpPr>
        <p:grpSpPr>
          <a:xfrm>
            <a:off x="642910" y="2357430"/>
            <a:ext cx="3930650" cy="4000528"/>
            <a:chOff x="642910" y="2357430"/>
            <a:chExt cx="3930650" cy="400052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직사각형 24"/>
            <p:cNvSpPr/>
            <p:nvPr/>
          </p:nvSpPr>
          <p:spPr>
            <a:xfrm>
              <a:off x="839444" y="2881520"/>
              <a:ext cx="946474" cy="323165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39444" y="5501972"/>
              <a:ext cx="1232226" cy="323165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14678" y="2881520"/>
              <a:ext cx="1054750" cy="323165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000364" y="5501972"/>
              <a:ext cx="1311178" cy="323165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0" y="1500174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smtClean="0">
                <a:solidFill>
                  <a:schemeClr val="bg1"/>
                </a:solidFill>
              </a:rPr>
              <a:t>모터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위치에 따른 명칭을 확인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.(3)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4357686" y="3071810"/>
            <a:ext cx="2956615" cy="323165"/>
          </a:xfrm>
          <a:prstGeom prst="rect">
            <a:avLst/>
          </a:prstGeom>
          <a:solidFill>
            <a:srgbClr val="7030A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스크래치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sym typeface="Wingdings 2"/>
              </a:rPr>
              <a:t>JDCode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 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블록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0" y="1500174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모터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제어 블록과 메인보드 모터위치에 따른 명칭을 매칭하여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블록 코딩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857224" y="2643182"/>
            <a:ext cx="3071834" cy="3126444"/>
            <a:chOff x="642910" y="2357430"/>
            <a:chExt cx="3930650" cy="400052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직사각형 27"/>
            <p:cNvSpPr/>
            <p:nvPr/>
          </p:nvSpPr>
          <p:spPr>
            <a:xfrm>
              <a:off x="839444" y="2881519"/>
              <a:ext cx="946474" cy="354442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839444" y="5501972"/>
              <a:ext cx="1232226" cy="354442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214678" y="2881519"/>
              <a:ext cx="1054749" cy="354442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000364" y="5501972"/>
              <a:ext cx="1311178" cy="354442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714752"/>
            <a:ext cx="37623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드론 기술</a:t>
            </a:r>
            <a:r>
              <a:rPr lang="en-US" altLang="ko-KR" dirty="0" smtClean="0"/>
              <a:t>-</a:t>
            </a:r>
            <a:r>
              <a:rPr lang="ko-KR" altLang="en-US" dirty="0" smtClean="0"/>
              <a:t>고도제어 이해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189975" y="1904431"/>
            <a:ext cx="3500462" cy="2406195"/>
          </a:xfrm>
          <a:prstGeom prst="rect">
            <a:avLst/>
          </a:prstGeom>
          <a:noFill/>
        </p:spPr>
      </p:pic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고도제어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레이저센서</a:t>
            </a:r>
          </a:p>
        </p:txBody>
      </p:sp>
      <p:grpSp>
        <p:nvGrpSpPr>
          <p:cNvPr id="28" name="그룹 49"/>
          <p:cNvGrpSpPr/>
          <p:nvPr/>
        </p:nvGrpSpPr>
        <p:grpSpPr>
          <a:xfrm>
            <a:off x="5715008" y="6125371"/>
            <a:ext cx="1571844" cy="293053"/>
            <a:chOff x="6514871" y="5569216"/>
            <a:chExt cx="1972186" cy="788742"/>
          </a:xfrm>
          <a:noFill/>
        </p:grpSpPr>
        <p:pic>
          <p:nvPicPr>
            <p:cNvPr id="29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30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31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32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3" name="그림 32" descr="3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97652" y="3286124"/>
            <a:ext cx="1800632" cy="1121049"/>
          </a:xfrm>
          <a:prstGeom prst="rect">
            <a:avLst/>
          </a:prstGeom>
        </p:spPr>
      </p:pic>
      <p:pic>
        <p:nvPicPr>
          <p:cNvPr id="34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66034" y="4092638"/>
            <a:ext cx="232917" cy="135342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3182779" y="314324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</a:rPr>
              <a:t>적외선센서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214678" y="1857364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2400" b="1" dirty="0">
                <a:latin typeface="+mn-ea"/>
              </a:rPr>
              <a:t>빛의 도달하는 속도로 거리를 인지</a:t>
            </a:r>
            <a:endParaRPr lang="en-US" altLang="ko-KR" sz="2400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29224" y="1357298"/>
            <a:ext cx="357186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</a:rPr>
              <a:t>레이저센서의 </a:t>
            </a:r>
            <a:r>
              <a:rPr lang="ko-KR" altLang="en-US" sz="2400" b="1" dirty="0">
                <a:solidFill>
                  <a:schemeClr val="bg1"/>
                </a:solidFill>
              </a:rPr>
              <a:t>기술</a:t>
            </a:r>
            <a:endParaRPr lang="en-US" altLang="ko-KR" sz="2400" b="1" dirty="0">
              <a:solidFill>
                <a:schemeClr val="bg1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571472" y="5072074"/>
            <a:ext cx="3643338" cy="1571612"/>
          </a:xfrm>
          <a:prstGeom prst="roundRect">
            <a:avLst>
              <a:gd name="adj" fmla="val 9319"/>
            </a:avLst>
          </a:prstGeom>
          <a:solidFill>
            <a:schemeClr val="bg1"/>
          </a:solidFill>
          <a:ln w="28575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42910" y="5072074"/>
            <a:ext cx="3571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>
                <a:ln w="3175">
                  <a:noFill/>
                </a:ln>
                <a:sym typeface="Wingdings"/>
              </a:rPr>
              <a:t>  생활 속 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적외선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레이저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)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400" b="1" dirty="0">
                <a:ln w="3175">
                  <a:noFill/>
                </a:ln>
                <a:sym typeface="Wingdings"/>
              </a:rPr>
              <a:t>센서</a:t>
            </a:r>
            <a:endParaRPr lang="en-US" altLang="ko-KR" sz="1400" b="1" dirty="0">
              <a:ln w="3175">
                <a:noFill/>
              </a:ln>
              <a:effectLst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286248" y="2344159"/>
            <a:ext cx="4714876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  <a:sym typeface="Wingdings 2"/>
              </a:rPr>
              <a:t>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장점 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: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정확한 고도 제어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지연시연 거의 제로</a:t>
            </a:r>
            <a:endParaRPr lang="en-US" altLang="ko-KR" sz="1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 algn="r"/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  <a:sym typeface="Wingdings 2"/>
              </a:rPr>
              <a:t>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단점 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: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빛을 흡수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빛 반사 등 환경 제약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고비용</a:t>
            </a:r>
            <a:endParaRPr lang="en-US" altLang="ko-KR" sz="1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2238" y="3571876"/>
            <a:ext cx="15283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6786579" y="4643446"/>
            <a:ext cx="1643073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/>
              <a:t>발광부에서 </a:t>
            </a:r>
            <a:endParaRPr lang="en-US" altLang="ko-KR" sz="1400" dirty="0"/>
          </a:p>
          <a:p>
            <a:pPr algn="ctr"/>
            <a:r>
              <a:rPr lang="ko-KR" altLang="en-US" sz="1400" dirty="0"/>
              <a:t>빛이 반사되어</a:t>
            </a:r>
            <a:endParaRPr lang="en-US" altLang="ko-KR" sz="1400" dirty="0"/>
          </a:p>
          <a:p>
            <a:pPr algn="ctr"/>
            <a:r>
              <a:rPr lang="ko-KR" altLang="en-US" sz="1400" dirty="0"/>
              <a:t>수광부까지 </a:t>
            </a:r>
            <a:endParaRPr lang="en-US" altLang="ko-KR" sz="1400" dirty="0"/>
          </a:p>
          <a:p>
            <a:pPr algn="ctr"/>
            <a:r>
              <a:rPr lang="ko-KR" altLang="en-US" sz="1400" dirty="0"/>
              <a:t>도달하는 시간</a:t>
            </a:r>
            <a:endParaRPr lang="en-US" altLang="ko-KR" sz="1400" dirty="0"/>
          </a:p>
          <a:p>
            <a:pPr algn="ctr"/>
            <a:endParaRPr lang="en-US" altLang="ko-KR" sz="1400" dirty="0">
              <a:sym typeface="Wingdings" pitchFamily="2" charset="2"/>
            </a:endParaRPr>
          </a:p>
          <a:p>
            <a:pPr algn="ctr"/>
            <a:r>
              <a:rPr lang="en-US" altLang="ko-KR" sz="1400" dirty="0">
                <a:sym typeface="Wingdings" pitchFamily="2" charset="2"/>
              </a:rPr>
              <a:t></a:t>
            </a:r>
            <a:r>
              <a:rPr lang="ko-KR" altLang="en-US" sz="1400" dirty="0"/>
              <a:t>거리로 환산</a:t>
            </a:r>
            <a:endParaRPr lang="en-US" altLang="ko-KR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4714876" y="4429132"/>
            <a:ext cx="1071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발광</a:t>
            </a:r>
            <a:endParaRPr lang="en-US" altLang="ko-KR" sz="1200" dirty="0" smtClean="0"/>
          </a:p>
          <a:p>
            <a:r>
              <a:rPr lang="en-US" altLang="ko-KR" sz="1200" dirty="0" smtClean="0"/>
              <a:t>(</a:t>
            </a:r>
            <a:r>
              <a:rPr lang="en-US" altLang="ko-KR" sz="1200" dirty="0"/>
              <a:t>Emitter)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43438" y="3429000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endParaRPr lang="en-US" altLang="ko-KR" sz="1200" dirty="0" smtClean="0"/>
          </a:p>
          <a:p>
            <a:r>
              <a:rPr lang="en-US" altLang="ko-KR" sz="1200" dirty="0" smtClean="0"/>
              <a:t>(</a:t>
            </a:r>
            <a:r>
              <a:rPr lang="en-US" altLang="ko-KR" sz="1200" dirty="0"/>
              <a:t>Collector)</a:t>
            </a:r>
          </a:p>
        </p:txBody>
      </p:sp>
      <p:cxnSp>
        <p:nvCxnSpPr>
          <p:cNvPr id="45" name="꺾인 연결선 97"/>
          <p:cNvCxnSpPr>
            <a:endCxn id="43" idx="1"/>
          </p:cNvCxnSpPr>
          <p:nvPr/>
        </p:nvCxnSpPr>
        <p:spPr>
          <a:xfrm>
            <a:off x="3571868" y="4357694"/>
            <a:ext cx="1143008" cy="30227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꺾인 연결선 97"/>
          <p:cNvCxnSpPr/>
          <p:nvPr/>
        </p:nvCxnSpPr>
        <p:spPr>
          <a:xfrm flipV="1">
            <a:off x="4143372" y="3571878"/>
            <a:ext cx="500066" cy="28575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rot="5400000">
            <a:off x="5357750" y="5326743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rot="5400000">
            <a:off x="5457346" y="5326744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 rot="10800000" flipV="1">
            <a:off x="6286512" y="4286252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rot="10800000">
            <a:off x="6286512" y="6417174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57224" y="5500702"/>
            <a:ext cx="1071570" cy="107508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000232" y="5500702"/>
            <a:ext cx="1071570" cy="10467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143240" y="5500702"/>
            <a:ext cx="977760" cy="1047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타원 55"/>
          <p:cNvSpPr/>
          <p:nvPr/>
        </p:nvSpPr>
        <p:spPr>
          <a:xfrm>
            <a:off x="1402850" y="2500304"/>
            <a:ext cx="428628" cy="428628"/>
          </a:xfrm>
          <a:prstGeom prst="ellipse">
            <a:avLst/>
          </a:pr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7" name="꺾인 연결선 56"/>
          <p:cNvCxnSpPr>
            <a:stCxn id="56" idx="6"/>
            <a:endCxn id="35" idx="1"/>
          </p:cNvCxnSpPr>
          <p:nvPr/>
        </p:nvCxnSpPr>
        <p:spPr>
          <a:xfrm>
            <a:off x="1831478" y="2714618"/>
            <a:ext cx="1351301" cy="567130"/>
          </a:xfrm>
          <a:prstGeom prst="bentConnector3">
            <a:avLst>
              <a:gd name="adj1" fmla="val 50000"/>
            </a:avLst>
          </a:prstGeom>
          <a:ln>
            <a:solidFill>
              <a:srgbClr val="FFC000"/>
            </a:solidFill>
            <a:tailEnd type="triangle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레이저 센서 특장점</a:t>
            </a: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001699"/>
              </p:ext>
            </p:extLst>
          </p:nvPr>
        </p:nvGraphicFramePr>
        <p:xfrm>
          <a:off x="857224" y="1571613"/>
          <a:ext cx="7572428" cy="478634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08691"/>
                <a:gridCol w="3156507"/>
                <a:gridCol w="3507230"/>
              </a:tblGrid>
              <a:tr h="5580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환경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일반적인 환경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특정 환경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</a:tr>
              <a:tr h="264391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고도</a:t>
                      </a:r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탐지</a:t>
                      </a:r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모습</a:t>
                      </a:r>
                      <a:endParaRPr lang="ko-KR" altLang="en-US" sz="1400" b="1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300" dirty="0"/>
                    </a:p>
                  </a:txBody>
                  <a:tcPr marL="114907" marR="114907" marT="57454" marB="57454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300" dirty="0"/>
                    </a:p>
                  </a:txBody>
                  <a:tcPr marL="114907" marR="114907" marT="57454" marB="57454"/>
                </a:tc>
              </a:tr>
              <a:tr h="10842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빛</a:t>
                      </a:r>
                      <a:endParaRPr lang="ko-KR" altLang="en-US" sz="1400" b="1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흰색을 포함하여 기본적인 빛의 반사 성질에 의해 고도 탐지 가능</a:t>
                      </a:r>
                      <a:endParaRPr lang="ko-KR" altLang="en-US" sz="1400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marL="114907" marR="114907" marT="57454" marB="57454" anchor="ctr"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적합성</a:t>
                      </a:r>
                      <a:endParaRPr lang="ko-KR" altLang="en-US" sz="1400" b="1" dirty="0" smtClean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비행 환경 중간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○</a:t>
                      </a:r>
                      <a:r>
                        <a:rPr lang="en-US" altLang="ko-KR" sz="1400" dirty="0" smtClean="0">
                          <a:sym typeface="Webdings"/>
                        </a:rPr>
                        <a:t>)</a:t>
                      </a:r>
                      <a:endParaRPr lang="ko-KR" altLang="en-US" sz="1400" dirty="0" smtClean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최적의 비행 장소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>
                          <a:sym typeface="Webdings"/>
                        </a:rPr>
                        <a:t>△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 smtClean="0"/>
                    </a:p>
                  </a:txBody>
                  <a:tcPr marL="114907" marR="114907" marT="57454" marB="57454" anchor="ctr"/>
                </a:tc>
              </a:tr>
            </a:tbl>
          </a:graphicData>
        </a:graphic>
      </p:graphicFrame>
      <p:sp>
        <p:nvSpPr>
          <p:cNvPr id="55" name="평행 사변형 54"/>
          <p:cNvSpPr/>
          <p:nvPr/>
        </p:nvSpPr>
        <p:spPr>
          <a:xfrm>
            <a:off x="5579710" y="3770447"/>
            <a:ext cx="2278438" cy="658685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평행 사변형 57"/>
          <p:cNvSpPr/>
          <p:nvPr/>
        </p:nvSpPr>
        <p:spPr>
          <a:xfrm>
            <a:off x="2147870" y="3772314"/>
            <a:ext cx="2352692" cy="656818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9" name="그룹 58"/>
          <p:cNvGrpSpPr/>
          <p:nvPr/>
        </p:nvGrpSpPr>
        <p:grpSpPr>
          <a:xfrm flipH="1">
            <a:off x="3286116" y="2857496"/>
            <a:ext cx="347470" cy="1404863"/>
            <a:chOff x="4880685" y="4398737"/>
            <a:chExt cx="106488" cy="2130400"/>
          </a:xfrm>
        </p:grpSpPr>
        <p:cxnSp>
          <p:nvCxnSpPr>
            <p:cNvPr id="60" name="직선 연결선 59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그룹 15"/>
          <p:cNvGrpSpPr/>
          <p:nvPr/>
        </p:nvGrpSpPr>
        <p:grpSpPr>
          <a:xfrm flipH="1">
            <a:off x="6715140" y="2786058"/>
            <a:ext cx="347474" cy="1404864"/>
            <a:chOff x="4880685" y="4398737"/>
            <a:chExt cx="106488" cy="2130400"/>
          </a:xfrm>
        </p:grpSpPr>
        <p:cxnSp>
          <p:nvCxnSpPr>
            <p:cNvPr id="63" name="직선 연결선 62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5" name="그림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36" y="2214554"/>
            <a:ext cx="1456459" cy="985228"/>
          </a:xfrm>
          <a:prstGeom prst="rect">
            <a:avLst/>
          </a:prstGeom>
        </p:spPr>
      </p:pic>
      <p:pic>
        <p:nvPicPr>
          <p:cNvPr id="66" name="Picture 2" descr="sun icon에 대한 이미지 검색결과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98" t="7752" r="5342" b="16420"/>
          <a:stretch/>
        </p:blipFill>
        <p:spPr bwMode="auto">
          <a:xfrm>
            <a:off x="2028689" y="2278647"/>
            <a:ext cx="814393" cy="6923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그림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2285992"/>
            <a:ext cx="1456459" cy="985228"/>
          </a:xfrm>
          <a:prstGeom prst="rect">
            <a:avLst/>
          </a:prstGeom>
        </p:spPr>
      </p:pic>
      <p:pic>
        <p:nvPicPr>
          <p:cNvPr id="68" name="Picture 4" descr="sun icon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677" y="2381983"/>
            <a:ext cx="814393" cy="7162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조립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개요</a:t>
            </a:r>
            <a:endParaRPr lang="ko-KR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464" y="1599855"/>
            <a:ext cx="2791071" cy="321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786184" y="2098262"/>
            <a:ext cx="136187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메인보드</a:t>
            </a:r>
            <a:endParaRPr lang="ko-KR" altLang="en-US" sz="2000" b="1" dirty="0"/>
          </a:p>
        </p:txBody>
      </p:sp>
      <p:sp>
        <p:nvSpPr>
          <p:cNvPr id="12" name="직사각형 11"/>
          <p:cNvSpPr/>
          <p:nvPr/>
        </p:nvSpPr>
        <p:spPr>
          <a:xfrm>
            <a:off x="3786182" y="2928934"/>
            <a:ext cx="106146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지지대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 고정핀</a:t>
            </a:r>
            <a:endParaRPr lang="ko-KR" altLang="en-US" sz="2000" b="1" dirty="0"/>
          </a:p>
        </p:txBody>
      </p:sp>
      <p:sp>
        <p:nvSpPr>
          <p:cNvPr id="13" name="직사각형 12"/>
          <p:cNvSpPr/>
          <p:nvPr/>
        </p:nvSpPr>
        <p:spPr>
          <a:xfrm>
            <a:off x="3787240" y="1500174"/>
            <a:ext cx="92763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 날개</a:t>
            </a:r>
            <a:endParaRPr lang="ko-KR" altLang="en-US" sz="2000" b="1" dirty="0"/>
          </a:p>
        </p:txBody>
      </p:sp>
      <p:sp>
        <p:nvSpPr>
          <p:cNvPr id="14" name="직사각형 13"/>
          <p:cNvSpPr/>
          <p:nvPr/>
        </p:nvSpPr>
        <p:spPr>
          <a:xfrm>
            <a:off x="3786182" y="3714752"/>
            <a:ext cx="113289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바닥 </a:t>
            </a:r>
            <a:endParaRPr lang="en-US" altLang="ko-KR" sz="2000" b="1" dirty="0" smtClean="0">
              <a:sym typeface="Wingdings 2"/>
            </a:endParaRPr>
          </a:p>
          <a:p>
            <a:r>
              <a:rPr lang="en-US" altLang="ko-KR" sz="2000" b="1" dirty="0" smtClean="0">
                <a:sym typeface="Wingdings 2"/>
              </a:rPr>
              <a:t> </a:t>
            </a:r>
            <a:r>
              <a:rPr lang="ko-KR" altLang="en-US" sz="2000" b="1" dirty="0" smtClean="0">
                <a:sym typeface="Wingdings 2"/>
              </a:rPr>
              <a:t>지지대</a:t>
            </a:r>
            <a:endParaRPr lang="ko-KR" altLang="en-US" sz="2000" b="1" dirty="0"/>
          </a:p>
        </p:txBody>
      </p:sp>
      <p:grpSp>
        <p:nvGrpSpPr>
          <p:cNvPr id="15" name="그룹 62"/>
          <p:cNvGrpSpPr/>
          <p:nvPr/>
        </p:nvGrpSpPr>
        <p:grpSpPr>
          <a:xfrm>
            <a:off x="2071671" y="1699536"/>
            <a:ext cx="1714512" cy="2492028"/>
            <a:chOff x="1770093" y="3214678"/>
            <a:chExt cx="2895197" cy="1785950"/>
          </a:xfrm>
        </p:grpSpPr>
        <p:cxnSp>
          <p:nvCxnSpPr>
            <p:cNvPr id="16" name="꺾인 연결선 15"/>
            <p:cNvCxnSpPr/>
            <p:nvPr/>
          </p:nvCxnSpPr>
          <p:spPr>
            <a:xfrm flipV="1">
              <a:off x="1770093" y="3615920"/>
              <a:ext cx="2856420" cy="563168"/>
            </a:xfrm>
            <a:prstGeom prst="bentConnector3">
              <a:avLst>
                <a:gd name="adj1" fmla="val 76563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꺾인 연결선 16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73608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꺾인 연결선 17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꺾인 연결선 18"/>
            <p:cNvCxnSpPr/>
            <p:nvPr/>
          </p:nvCxnSpPr>
          <p:spPr>
            <a:xfrm flipV="1">
              <a:off x="2357430" y="4914899"/>
              <a:ext cx="2307860" cy="85729"/>
            </a:xfrm>
            <a:prstGeom prst="bentConnector3">
              <a:avLst>
                <a:gd name="adj1" fmla="val 69034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그룹 36"/>
          <p:cNvGrpSpPr/>
          <p:nvPr/>
        </p:nvGrpSpPr>
        <p:grpSpPr>
          <a:xfrm>
            <a:off x="4071934" y="2143116"/>
            <a:ext cx="4500592" cy="4286280"/>
            <a:chOff x="5006534" y="1897514"/>
            <a:chExt cx="3328919" cy="3170402"/>
          </a:xfrm>
        </p:grpSpPr>
        <p:pic>
          <p:nvPicPr>
            <p:cNvPr id="30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3" cstate="print"/>
            <a:srcRect l="18174" t="17745" r="18805" b="17191"/>
            <a:stretch>
              <a:fillRect/>
            </a:stretch>
          </p:blipFill>
          <p:spPr bwMode="auto">
            <a:xfrm rot="16200000">
              <a:off x="5607851" y="2536026"/>
              <a:ext cx="2214578" cy="1571635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6169012" y="1897514"/>
              <a:ext cx="1071569" cy="204886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ko-KR" altLang="en-US" sz="1200" b="1" dirty="0" smtClean="0"/>
                <a:t>레이저 센서</a:t>
              </a:r>
              <a:endParaRPr lang="ko-KR" altLang="en-US" sz="12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192445" y="4606251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/>
                <a:t>수광부</a:t>
              </a:r>
              <a:endParaRPr lang="en-US" altLang="ko-KR" sz="1200" b="1" dirty="0" smtClean="0"/>
            </a:p>
            <a:p>
              <a:pPr algn="ctr"/>
              <a:r>
                <a:rPr lang="en-US" altLang="ko-KR" sz="1200" dirty="0" smtClean="0"/>
                <a:t>(</a:t>
              </a:r>
              <a:r>
                <a:rPr lang="ko-KR" altLang="en-US" sz="1200" dirty="0" smtClean="0"/>
                <a:t>빛 신호 받음</a:t>
              </a:r>
              <a:r>
                <a:rPr lang="en-US" altLang="ko-KR" sz="1200" dirty="0" smtClean="0"/>
                <a:t>)</a:t>
              </a:r>
              <a:endParaRPr lang="ko-KR" alt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006534" y="4592356"/>
              <a:ext cx="1214446" cy="341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/>
                <a:t>발광부</a:t>
              </a:r>
              <a:endParaRPr lang="en-US" altLang="ko-KR" sz="1200" b="1" dirty="0" smtClean="0"/>
            </a:p>
            <a:p>
              <a:pPr algn="ctr"/>
              <a:r>
                <a:rPr lang="en-US" altLang="ko-KR" sz="1200" dirty="0" smtClean="0"/>
                <a:t>(</a:t>
              </a:r>
              <a:r>
                <a:rPr lang="ko-KR" altLang="en-US" sz="1200" dirty="0" smtClean="0"/>
                <a:t>빛 신호 보냄</a:t>
              </a:r>
              <a:r>
                <a:rPr lang="en-US" altLang="ko-KR" sz="1200" dirty="0" smtClean="0"/>
                <a:t>)</a:t>
              </a:r>
              <a:endParaRPr lang="ko-KR" altLang="en-US" sz="1200" dirty="0"/>
            </a:p>
          </p:txBody>
        </p:sp>
        <p:sp>
          <p:nvSpPr>
            <p:cNvPr id="34" name="타원 33"/>
            <p:cNvSpPr/>
            <p:nvPr/>
          </p:nvSpPr>
          <p:spPr>
            <a:xfrm>
              <a:off x="6500826" y="2786059"/>
              <a:ext cx="571504" cy="285752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꺾인 연결선 34"/>
            <p:cNvCxnSpPr>
              <a:endCxn id="33" idx="0"/>
            </p:cNvCxnSpPr>
            <p:nvPr/>
          </p:nvCxnSpPr>
          <p:spPr>
            <a:xfrm rot="5400000">
              <a:off x="5310145" y="3257928"/>
              <a:ext cx="1638040" cy="1030815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꺾인 연결선 35"/>
            <p:cNvCxnSpPr>
              <a:endCxn id="32" idx="0"/>
            </p:cNvCxnSpPr>
            <p:nvPr/>
          </p:nvCxnSpPr>
          <p:spPr>
            <a:xfrm rot="16200000" flipH="1">
              <a:off x="6483975" y="3326276"/>
              <a:ext cx="1651935" cy="908015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r>
              <a:rPr lang="ko-KR" altLang="en-US" dirty="0" smtClean="0"/>
              <a:t>자동선풍기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셀프 설계</a:t>
            </a:r>
            <a:endParaRPr lang="ko-KR" altLang="en-US" dirty="0"/>
          </a:p>
        </p:txBody>
      </p:sp>
      <p:pic>
        <p:nvPicPr>
          <p:cNvPr id="16386" name="Picture 2" descr="D:\backup\191111_창업지원자료\기획\홈페이지\제이디코드\사이언스창작소\KakaoTalk_20231220_143455835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H="1">
            <a:off x="-151838" y="1937731"/>
            <a:ext cx="5214974" cy="3911231"/>
          </a:xfrm>
          <a:prstGeom prst="rect">
            <a:avLst/>
          </a:prstGeom>
          <a:noFill/>
        </p:spPr>
      </p:pic>
      <p:pic>
        <p:nvPicPr>
          <p:cNvPr id="16388" name="Picture 4" descr="D:\backup\191111_창업지원자료\기획\홈페이지\제이디코드\사이언스창작소\KakaoTalk_20231220_143455835_11.jpg"/>
          <p:cNvPicPr>
            <a:picLocks noChangeAspect="1" noChangeArrowheads="1"/>
          </p:cNvPicPr>
          <p:nvPr/>
        </p:nvPicPr>
        <p:blipFill>
          <a:blip r:embed="rId3" cstate="print"/>
          <a:srcRect r="37667"/>
          <a:stretch>
            <a:fillRect/>
          </a:stretch>
        </p:blipFill>
        <p:spPr bwMode="auto">
          <a:xfrm rot="5400000">
            <a:off x="5055882" y="996286"/>
            <a:ext cx="2849876" cy="3429024"/>
          </a:xfrm>
          <a:prstGeom prst="rect">
            <a:avLst/>
          </a:prstGeom>
          <a:noFill/>
        </p:spPr>
      </p:pic>
      <p:pic>
        <p:nvPicPr>
          <p:cNvPr id="16396" name="Picture 12" descr="D:\backup\191111_창업지원자료\기획\홈페이지\제이디코드\사이언스창작소\KakaoTalk_20231220_143455835_03.jpg"/>
          <p:cNvPicPr>
            <a:picLocks noChangeAspect="1" noChangeArrowheads="1"/>
          </p:cNvPicPr>
          <p:nvPr/>
        </p:nvPicPr>
        <p:blipFill>
          <a:blip r:embed="rId4" cstate="print"/>
          <a:srcRect l="28100" r="9501" b="2029"/>
          <a:stretch>
            <a:fillRect/>
          </a:stretch>
        </p:blipFill>
        <p:spPr bwMode="auto">
          <a:xfrm rot="5400000">
            <a:off x="5026344" y="3311842"/>
            <a:ext cx="2928958" cy="3449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r>
              <a:rPr lang="ko-KR" altLang="en-US" dirty="0" smtClean="0"/>
              <a:t>자동선풍기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셀프 설계</a:t>
            </a:r>
            <a:endParaRPr lang="ko-KR" altLang="en-US" dirty="0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28656">
            <a:off x="4214810" y="1235061"/>
            <a:ext cx="3286148" cy="52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85814">
            <a:off x="1163855" y="1177680"/>
            <a:ext cx="2840906" cy="544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</a:t>
            </a:r>
            <a:r>
              <a:rPr lang="en-US" altLang="ko-KR" dirty="0" smtClean="0"/>
              <a:t>- </a:t>
            </a:r>
            <a:r>
              <a:rPr lang="ko-KR" altLang="en-US" dirty="0" smtClean="0"/>
              <a:t>기본 설계</a:t>
            </a:r>
            <a:endParaRPr lang="ko-KR" altLang="en-US" dirty="0"/>
          </a:p>
        </p:txBody>
      </p:sp>
      <p:grpSp>
        <p:nvGrpSpPr>
          <p:cNvPr id="55" name="그룹 54"/>
          <p:cNvGrpSpPr/>
          <p:nvPr/>
        </p:nvGrpSpPr>
        <p:grpSpPr>
          <a:xfrm>
            <a:off x="285720" y="1357298"/>
            <a:ext cx="5582761" cy="5226415"/>
            <a:chOff x="2928934" y="1785918"/>
            <a:chExt cx="3357586" cy="3143272"/>
          </a:xfrm>
        </p:grpSpPr>
        <p:grpSp>
          <p:nvGrpSpPr>
            <p:cNvPr id="39" name="그룹 38"/>
            <p:cNvGrpSpPr/>
            <p:nvPr/>
          </p:nvGrpSpPr>
          <p:grpSpPr>
            <a:xfrm>
              <a:off x="2928934" y="1785918"/>
              <a:ext cx="3357586" cy="3143272"/>
              <a:chOff x="1814513" y="1500166"/>
              <a:chExt cx="6472271" cy="6153627"/>
            </a:xfrm>
          </p:grpSpPr>
          <p:pic>
            <p:nvPicPr>
              <p:cNvPr id="48" name="Picture 5"/>
              <p:cNvPicPr>
                <a:picLocks noChangeAspect="1" noChangeArrowheads="1"/>
              </p:cNvPicPr>
              <p:nvPr/>
            </p:nvPicPr>
            <p:blipFill>
              <a:blip r:embed="rId2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1814513" y="1509713"/>
                <a:ext cx="3228975" cy="6124575"/>
              </a:xfrm>
              <a:prstGeom prst="roundRect">
                <a:avLst>
                  <a:gd name="adj" fmla="val 11942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3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5072074" y="1500166"/>
                <a:ext cx="3214710" cy="6153627"/>
              </a:xfrm>
              <a:prstGeom prst="roundRect">
                <a:avLst>
                  <a:gd name="adj" fmla="val 11942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50" name="위쪽 화살표 49"/>
            <p:cNvSpPr/>
            <p:nvPr/>
          </p:nvSpPr>
          <p:spPr>
            <a:xfrm rot="2233622" flipV="1">
              <a:off x="3984274" y="4173826"/>
              <a:ext cx="182898" cy="24411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1" name="위쪽 화살표 50"/>
            <p:cNvSpPr/>
            <p:nvPr/>
          </p:nvSpPr>
          <p:spPr>
            <a:xfrm rot="18171666" flipV="1">
              <a:off x="3269312" y="4190544"/>
              <a:ext cx="164601" cy="21969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2" name="위쪽 화살표 51"/>
            <p:cNvSpPr/>
            <p:nvPr/>
          </p:nvSpPr>
          <p:spPr>
            <a:xfrm rot="2233622" flipV="1">
              <a:off x="5976976" y="4173827"/>
              <a:ext cx="182898" cy="24411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3" name="위쪽 화살표 52"/>
            <p:cNvSpPr/>
            <p:nvPr/>
          </p:nvSpPr>
          <p:spPr>
            <a:xfrm rot="18171666" flipV="1">
              <a:off x="4619072" y="4190545"/>
              <a:ext cx="164601" cy="21969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6" name="직사각형 55"/>
          <p:cNvSpPr/>
          <p:nvPr/>
        </p:nvSpPr>
        <p:spPr>
          <a:xfrm>
            <a:off x="3868216" y="150017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60" name="위쪽 화살표 59"/>
          <p:cNvSpPr/>
          <p:nvPr/>
        </p:nvSpPr>
        <p:spPr>
          <a:xfrm rot="894162" flipV="1">
            <a:off x="4757245" y="3243736"/>
            <a:ext cx="273687" cy="365287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2" name="타원 61"/>
          <p:cNvSpPr/>
          <p:nvPr/>
        </p:nvSpPr>
        <p:spPr>
          <a:xfrm>
            <a:off x="4429125" y="3571876"/>
            <a:ext cx="5000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l="8555" t="2914" r="4752"/>
          <a:stretch>
            <a:fillRect/>
          </a:stretch>
        </p:blipFill>
        <p:spPr bwMode="auto">
          <a:xfrm>
            <a:off x="6357950" y="2571744"/>
            <a:ext cx="2643206" cy="3929090"/>
          </a:xfrm>
          <a:prstGeom prst="roundRect">
            <a:avLst>
              <a:gd name="adj" fmla="val 1085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" name="직사각형 60"/>
          <p:cNvSpPr/>
          <p:nvPr/>
        </p:nvSpPr>
        <p:spPr>
          <a:xfrm>
            <a:off x="4857752" y="4143380"/>
            <a:ext cx="1357322" cy="707886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모터선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꽂는 위치</a:t>
            </a:r>
            <a:endParaRPr lang="ko-KR" altLang="en-US" sz="20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6286512" y="1643050"/>
            <a:ext cx="271464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rgbClr val="388BD0"/>
                </a:solidFill>
              </a:rPr>
              <a:t>날개</a:t>
            </a:r>
            <a:r>
              <a:rPr lang="en-US" altLang="ko-KR" sz="2000" b="1" dirty="0" smtClean="0">
                <a:solidFill>
                  <a:srgbClr val="388BD0"/>
                </a:solidFill>
              </a:rPr>
              <a:t>(A), </a:t>
            </a:r>
            <a:r>
              <a:rPr lang="ko-KR" altLang="en-US" sz="2000" b="1" dirty="0" smtClean="0">
                <a:solidFill>
                  <a:srgbClr val="388BD0"/>
                </a:solidFill>
              </a:rPr>
              <a:t>모터 꽂는 </a:t>
            </a:r>
            <a:endParaRPr lang="en-US" altLang="ko-KR" sz="2000" b="1" dirty="0" smtClean="0">
              <a:solidFill>
                <a:srgbClr val="388BD0"/>
              </a:solidFill>
            </a:endParaRPr>
          </a:p>
          <a:p>
            <a:r>
              <a:rPr lang="ko-KR" altLang="en-US" sz="2000" b="1" dirty="0" smtClean="0">
                <a:solidFill>
                  <a:srgbClr val="388BD0"/>
                </a:solidFill>
              </a:rPr>
              <a:t>위치 주의 합니다</a:t>
            </a:r>
            <a:r>
              <a:rPr lang="en-US" altLang="ko-KR" sz="2000" b="1" dirty="0" smtClean="0">
                <a:solidFill>
                  <a:srgbClr val="388BD0"/>
                </a:solidFill>
              </a:rPr>
              <a:t>.</a:t>
            </a:r>
            <a:endParaRPr lang="ko-KR" altLang="en-US" sz="2000" b="1" dirty="0">
              <a:solidFill>
                <a:srgbClr val="388BD0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000628" y="3500438"/>
            <a:ext cx="1500198" cy="276999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모터 명칭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 2"/>
              </a:rPr>
              <a:t>: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200" b="1" dirty="0">
              <a:solidFill>
                <a:schemeClr val="bg1"/>
              </a:solidFill>
              <a:sym typeface="Wingdings 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8721</TotalTime>
  <Words>337</Words>
  <Application>Microsoft Office PowerPoint</Application>
  <PresentationFormat>화면 슬라이드 쇼(4:3)</PresentationFormat>
  <Paragraphs>98</Paragraphs>
  <Slides>16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18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2017</cp:revision>
  <dcterms:created xsi:type="dcterms:W3CDTF">2012-05-30T12:36:11Z</dcterms:created>
  <dcterms:modified xsi:type="dcterms:W3CDTF">2024-03-18T06:40:43Z</dcterms:modified>
</cp:coreProperties>
</file>