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79"/>
  </p:notesMasterIdLst>
  <p:handoutMasterIdLst>
    <p:handoutMasterId r:id="rId80"/>
  </p:handoutMasterIdLst>
  <p:sldIdLst>
    <p:sldId id="656" r:id="rId5"/>
    <p:sldId id="259" r:id="rId6"/>
    <p:sldId id="621" r:id="rId7"/>
    <p:sldId id="622" r:id="rId8"/>
    <p:sldId id="623" r:id="rId9"/>
    <p:sldId id="625" r:id="rId10"/>
    <p:sldId id="626" r:id="rId11"/>
    <p:sldId id="627" r:id="rId12"/>
    <p:sldId id="628" r:id="rId13"/>
    <p:sldId id="636" r:id="rId14"/>
    <p:sldId id="661" r:id="rId15"/>
    <p:sldId id="662" r:id="rId16"/>
    <p:sldId id="663" r:id="rId17"/>
    <p:sldId id="664" r:id="rId18"/>
    <p:sldId id="637" r:id="rId19"/>
    <p:sldId id="672" r:id="rId20"/>
    <p:sldId id="673" r:id="rId21"/>
    <p:sldId id="674" r:id="rId22"/>
    <p:sldId id="675" r:id="rId23"/>
    <p:sldId id="641" r:id="rId24"/>
    <p:sldId id="642" r:id="rId25"/>
    <p:sldId id="643" r:id="rId26"/>
    <p:sldId id="644" r:id="rId27"/>
    <p:sldId id="645" r:id="rId28"/>
    <p:sldId id="646" r:id="rId29"/>
    <p:sldId id="647" r:id="rId30"/>
    <p:sldId id="648" r:id="rId31"/>
    <p:sldId id="649" r:id="rId32"/>
    <p:sldId id="650" r:id="rId33"/>
    <p:sldId id="651" r:id="rId34"/>
    <p:sldId id="652" r:id="rId35"/>
    <p:sldId id="263" r:id="rId36"/>
    <p:sldId id="265" r:id="rId37"/>
    <p:sldId id="666" r:id="rId38"/>
    <p:sldId id="667" r:id="rId39"/>
    <p:sldId id="668" r:id="rId40"/>
    <p:sldId id="669" r:id="rId41"/>
    <p:sldId id="670" r:id="rId42"/>
    <p:sldId id="534" r:id="rId43"/>
    <p:sldId id="555" r:id="rId44"/>
    <p:sldId id="556" r:id="rId45"/>
    <p:sldId id="577" r:id="rId46"/>
    <p:sldId id="564" r:id="rId47"/>
    <p:sldId id="565" r:id="rId48"/>
    <p:sldId id="566" r:id="rId49"/>
    <p:sldId id="579" r:id="rId50"/>
    <p:sldId id="567" r:id="rId51"/>
    <p:sldId id="568" r:id="rId52"/>
    <p:sldId id="569" r:id="rId53"/>
    <p:sldId id="570" r:id="rId54"/>
    <p:sldId id="574" r:id="rId55"/>
    <p:sldId id="578" r:id="rId56"/>
    <p:sldId id="580" r:id="rId57"/>
    <p:sldId id="604" r:id="rId58"/>
    <p:sldId id="606" r:id="rId59"/>
    <p:sldId id="607" r:id="rId60"/>
    <p:sldId id="610" r:id="rId61"/>
    <p:sldId id="686" r:id="rId62"/>
    <p:sldId id="687" r:id="rId63"/>
    <p:sldId id="688" r:id="rId64"/>
    <p:sldId id="689" r:id="rId65"/>
    <p:sldId id="690" r:id="rId66"/>
    <p:sldId id="611" r:id="rId67"/>
    <p:sldId id="704" r:id="rId68"/>
    <p:sldId id="705" r:id="rId69"/>
    <p:sldId id="678" r:id="rId70"/>
    <p:sldId id="679" r:id="rId71"/>
    <p:sldId id="680" r:id="rId72"/>
    <p:sldId id="681" r:id="rId73"/>
    <p:sldId id="682" r:id="rId74"/>
    <p:sldId id="683" r:id="rId75"/>
    <p:sldId id="684" r:id="rId76"/>
    <p:sldId id="685" r:id="rId77"/>
    <p:sldId id="671" r:id="rId78"/>
  </p:sldIdLst>
  <p:sldSz cx="6858000" cy="9144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ED7D31"/>
    <a:srgbClr val="FF9801"/>
    <a:srgbClr val="FFC000"/>
    <a:srgbClr val="CC3399"/>
    <a:srgbClr val="1555A6"/>
    <a:srgbClr val="009900"/>
    <a:srgbClr val="E2A028"/>
    <a:srgbClr val="C87700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7926" autoAdjust="0"/>
    <p:restoredTop sz="98782" autoAdjust="0"/>
  </p:normalViewPr>
  <p:slideViewPr>
    <p:cSldViewPr>
      <p:cViewPr>
        <p:scale>
          <a:sx n="100" d="100"/>
          <a:sy n="100" d="100"/>
        </p:scale>
        <p:origin x="-2844" y="-78"/>
      </p:cViewPr>
      <p:guideLst>
        <p:guide orient="horz" pos="2160"/>
        <p:guide orient="horz" pos="2880"/>
        <p:guide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117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40647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27238" y="749300"/>
            <a:ext cx="2811462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12796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smtClean="0"/>
              <a:t>미국 역사학자 스티브 자로가</a:t>
            </a:r>
            <a:r>
              <a:rPr lang="en-US" altLang="ko-KR" smtClean="0"/>
              <a:t>(Steve Zaloga)</a:t>
            </a:r>
            <a:r>
              <a:rPr lang="ko-KR" altLang="en-US" smtClean="0"/>
              <a:t>가 </a:t>
            </a:r>
            <a:r>
              <a:rPr lang="en-US" altLang="ko-KR" smtClean="0"/>
              <a:t>2013</a:t>
            </a:r>
            <a:r>
              <a:rPr lang="ko-KR" altLang="en-US" smtClean="0"/>
              <a:t>년에 미국 국방뉴스에 기고한 글에 의하면</a:t>
            </a:r>
            <a:r>
              <a:rPr lang="en-US" altLang="ko-KR" smtClean="0"/>
              <a:t>, 1935</a:t>
            </a:r>
            <a:r>
              <a:rPr lang="ko-KR" altLang="en-US" smtClean="0"/>
              <a:t>년 미국 해군제독 윌리엄 스탠들리</a:t>
            </a:r>
            <a:r>
              <a:rPr lang="en-US" altLang="ko-KR" smtClean="0"/>
              <a:t>(William Standley)</a:t>
            </a:r>
            <a:r>
              <a:rPr lang="ko-KR" altLang="en-US" smtClean="0"/>
              <a:t>는 영국을 방문해 영국왕실해군이 ‘여왕벌</a:t>
            </a:r>
            <a:r>
              <a:rPr lang="en-US" altLang="ko-KR" smtClean="0"/>
              <a:t>(Queen Bee)’</a:t>
            </a:r>
            <a:r>
              <a:rPr lang="ko-KR" altLang="en-US" smtClean="0"/>
              <a:t>이라 부르는 원격조정 무인기를 가상타깃으로 띄워 대공포 사격시범을 하는 것을 관람했다</a:t>
            </a:r>
            <a:r>
              <a:rPr lang="en-US" altLang="ko-KR" smtClean="0"/>
              <a:t>. </a:t>
            </a:r>
            <a:r>
              <a:rPr lang="ko-KR" altLang="en-US" smtClean="0"/>
              <a:t>이후 그는 미국에 돌아와 해군연구소 델멀 훼르니</a:t>
            </a:r>
            <a:r>
              <a:rPr lang="en-US" altLang="ko-KR" smtClean="0"/>
              <a:t>(Delmer Fahrney) </a:t>
            </a:r>
            <a:r>
              <a:rPr lang="ko-KR" altLang="en-US" smtClean="0"/>
              <a:t>중령에게 지시해 해군 대공포사격 훈련용으로 여왕벌과 유사한 무인비행기를 만들게 했다</a:t>
            </a:r>
            <a:r>
              <a:rPr lang="en-US" altLang="ko-KR" smtClean="0"/>
              <a:t>. </a:t>
            </a:r>
            <a:r>
              <a:rPr lang="ko-KR" altLang="en-US" smtClean="0"/>
              <a:t>이 때 훼르니 중령은 영국 해군의 여왕벌에 상응하는 이름으로 ‘수벌</a:t>
            </a:r>
            <a:r>
              <a:rPr lang="en-US" altLang="ko-KR" smtClean="0"/>
              <a:t>(Drone)’</a:t>
            </a:r>
            <a:r>
              <a:rPr lang="ko-KR" altLang="en-US" smtClean="0"/>
              <a:t>이라는 이름을 붙였다고 한다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10216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mtClean="0"/>
          </a:p>
          <a:p>
            <a:r>
              <a:rPr lang="en-US" altLang="ko-KR" smtClean="0"/>
              <a:t>http://blog.naver.com/sniper3170/220615652562 (</a:t>
            </a:r>
            <a:r>
              <a:rPr lang="ko-KR" altLang="en-US" smtClean="0"/>
              <a:t>구글 태양열 드론 </a:t>
            </a:r>
            <a:r>
              <a:rPr lang="en-US" altLang="ko-KR" smtClean="0"/>
              <a:t>)</a:t>
            </a:r>
          </a:p>
          <a:p>
            <a:r>
              <a:rPr lang="en-US" altLang="ko-KR" smtClean="0"/>
              <a:t>http://www.dfrsolutions.com/white-papers/improving-unmanned-aerial-vehicle-uav-reliability/(</a:t>
            </a:r>
            <a:r>
              <a:rPr lang="ko-KR" altLang="en-US" smtClean="0"/>
              <a:t>인터넷 중계서비스</a:t>
            </a:r>
            <a:r>
              <a:rPr lang="en-US" altLang="ko-KR" smtClean="0"/>
              <a:t>)</a:t>
            </a:r>
          </a:p>
          <a:p>
            <a:r>
              <a:rPr lang="en-US" altLang="ko-KR" smtClean="0"/>
              <a:t>https://www.dronezon.com/learn-about-drones-quadcopters/introduction-to-uav-photogrammetry-and-lidar-mapping-basics/(3D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사진 촬영</a:t>
            </a:r>
            <a:r>
              <a:rPr lang="en-US" altLang="ko-KR" baseline="0" smtClean="0"/>
              <a:t>) http://blogs.discovermagazine.com/drone360/2015/09/14/police-militarization-weaponized-drones/#.WCKxF3n_qUk(</a:t>
            </a:r>
            <a:r>
              <a:rPr lang="ko-KR" altLang="en-US" baseline="0" smtClean="0"/>
              <a:t>경찰용 드론</a:t>
            </a:r>
            <a:r>
              <a:rPr lang="en-US" altLang="ko-KR" baseline="0" smtClean="0"/>
              <a:t>)</a:t>
            </a:r>
            <a:endParaRPr lang="en-US" altLang="ko-KR" smtClean="0"/>
          </a:p>
          <a:p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38766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http://www.penews.kr/news/articleView.html?idxno=16088</a:t>
            </a:r>
          </a:p>
          <a:p>
            <a:endParaRPr lang="en-US" altLang="ko-KR" smtClean="0"/>
          </a:p>
          <a:p>
            <a:pPr defTabSz="921898">
              <a:defRPr/>
            </a:pPr>
            <a:r>
              <a:rPr lang="ko-KR" altLang="en-US" smtClean="0">
                <a:solidFill>
                  <a:srgbClr val="FFFF00"/>
                </a:solidFill>
              </a:rPr>
              <a:t>이를 위반하게 되면 </a:t>
            </a:r>
            <a:r>
              <a:rPr lang="en-US" altLang="ko-KR" smtClean="0">
                <a:solidFill>
                  <a:srgbClr val="FFFF00"/>
                </a:solidFill>
              </a:rPr>
              <a:t>200</a:t>
            </a:r>
            <a:r>
              <a:rPr lang="ko-KR" altLang="en-US" smtClean="0">
                <a:solidFill>
                  <a:srgbClr val="FFFF00"/>
                </a:solidFill>
              </a:rPr>
              <a:t>만원 이하 과태료 처분을 받게 되며</a:t>
            </a:r>
            <a:r>
              <a:rPr lang="en-US" altLang="ko-KR" smtClean="0">
                <a:solidFill>
                  <a:srgbClr val="FFFF00"/>
                </a:solidFill>
              </a:rPr>
              <a:t>, </a:t>
            </a:r>
            <a:r>
              <a:rPr lang="ko-KR" altLang="en-US" smtClean="0">
                <a:solidFill>
                  <a:srgbClr val="FFFF00"/>
                </a:solidFill>
              </a:rPr>
              <a:t>사업등록을 하지 않고 핼리캠 촬영등 드론을 영리목적으로 사용할 경우 </a:t>
            </a:r>
            <a:r>
              <a:rPr lang="en-US" altLang="ko-KR" smtClean="0">
                <a:solidFill>
                  <a:srgbClr val="FFFF00"/>
                </a:solidFill>
              </a:rPr>
              <a:t>1</a:t>
            </a:r>
            <a:r>
              <a:rPr lang="ko-KR" altLang="en-US" smtClean="0">
                <a:solidFill>
                  <a:srgbClr val="FFFF00"/>
                </a:solidFill>
              </a:rPr>
              <a:t>년 이하 징역 또는 </a:t>
            </a:r>
            <a:r>
              <a:rPr lang="en-US" altLang="ko-KR" smtClean="0">
                <a:solidFill>
                  <a:srgbClr val="FFFF00"/>
                </a:solidFill>
              </a:rPr>
              <a:t>3</a:t>
            </a:r>
            <a:r>
              <a:rPr lang="ko-KR" altLang="en-US" smtClean="0">
                <a:solidFill>
                  <a:srgbClr val="FFFF00"/>
                </a:solidFill>
              </a:rPr>
              <a:t>천만원 이하의 벌금에 처해집니다</a:t>
            </a:r>
            <a:r>
              <a:rPr lang="en-US" altLang="ko-KR" smtClean="0">
                <a:solidFill>
                  <a:srgbClr val="FFFF00"/>
                </a:solidFill>
              </a:rPr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01928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http://www.penews.kr/news/articleView.html?idxno=16088</a:t>
            </a:r>
          </a:p>
          <a:p>
            <a:endParaRPr lang="en-US" altLang="ko-KR" smtClean="0"/>
          </a:p>
          <a:p>
            <a:pPr defTabSz="921898">
              <a:defRPr/>
            </a:pPr>
            <a:r>
              <a:rPr lang="ko-KR" altLang="en-US" smtClean="0">
                <a:solidFill>
                  <a:srgbClr val="FFFF00"/>
                </a:solidFill>
              </a:rPr>
              <a:t>이를 위반하게 되면 </a:t>
            </a:r>
            <a:r>
              <a:rPr lang="en-US" altLang="ko-KR" smtClean="0">
                <a:solidFill>
                  <a:srgbClr val="FFFF00"/>
                </a:solidFill>
              </a:rPr>
              <a:t>200</a:t>
            </a:r>
            <a:r>
              <a:rPr lang="ko-KR" altLang="en-US" smtClean="0">
                <a:solidFill>
                  <a:srgbClr val="FFFF00"/>
                </a:solidFill>
              </a:rPr>
              <a:t>만원 이하 과태료 처분을 받게 되며</a:t>
            </a:r>
            <a:r>
              <a:rPr lang="en-US" altLang="ko-KR" smtClean="0">
                <a:solidFill>
                  <a:srgbClr val="FFFF00"/>
                </a:solidFill>
              </a:rPr>
              <a:t>, </a:t>
            </a:r>
            <a:r>
              <a:rPr lang="ko-KR" altLang="en-US" smtClean="0">
                <a:solidFill>
                  <a:srgbClr val="FFFF00"/>
                </a:solidFill>
              </a:rPr>
              <a:t>사업등록을 하지 않고 핼리캠 촬영등 드론을 영리목적으로 사용할 경우 </a:t>
            </a:r>
            <a:r>
              <a:rPr lang="en-US" altLang="ko-KR" smtClean="0">
                <a:solidFill>
                  <a:srgbClr val="FFFF00"/>
                </a:solidFill>
              </a:rPr>
              <a:t>1</a:t>
            </a:r>
            <a:r>
              <a:rPr lang="ko-KR" altLang="en-US" smtClean="0">
                <a:solidFill>
                  <a:srgbClr val="FFFF00"/>
                </a:solidFill>
              </a:rPr>
              <a:t>년 이하 징역 또는 </a:t>
            </a:r>
            <a:r>
              <a:rPr lang="en-US" altLang="ko-KR" smtClean="0">
                <a:solidFill>
                  <a:srgbClr val="FFFF00"/>
                </a:solidFill>
              </a:rPr>
              <a:t>3</a:t>
            </a:r>
            <a:r>
              <a:rPr lang="ko-KR" altLang="en-US" smtClean="0">
                <a:solidFill>
                  <a:srgbClr val="FFFF00"/>
                </a:solidFill>
              </a:rPr>
              <a:t>천만원 이하의 벌금에 처해집니다</a:t>
            </a:r>
            <a:r>
              <a:rPr lang="en-US" altLang="ko-KR" smtClean="0">
                <a:solidFill>
                  <a:srgbClr val="FFFF00"/>
                </a:solidFill>
              </a:rPr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01928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12796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127969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 </a:t>
            </a: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smtClean="0"/>
          </a:p>
          <a:p>
            <a:endParaRPr lang="en-US" altLang="ko-KR" smtClean="0"/>
          </a:p>
          <a:p>
            <a:r>
              <a:rPr lang="ko-KR" altLang="en-US" smtClean="0"/>
              <a:t>고정익기란 동체에 날개가 고정되어 있는 항공기를 말한다</a:t>
            </a:r>
            <a:r>
              <a:rPr lang="en-US" altLang="ko-KR" smtClean="0"/>
              <a:t>.</a:t>
            </a:r>
            <a:r>
              <a:rPr lang="ko-KR" altLang="en-US" smtClean="0"/>
              <a:t>대표적인 예제가 비행기</a:t>
            </a:r>
            <a:r>
              <a:rPr lang="en-US" altLang="ko-KR" smtClean="0"/>
              <a:t>, </a:t>
            </a:r>
            <a:r>
              <a:rPr lang="ko-KR" altLang="en-US" smtClean="0"/>
              <a:t>전투기 이다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회전익기는 회전하는 날개에 의하여 비행에 필요한 양력의 전부 또는 일부를 발생케 하는 항공기 통상 헬리콥터</a:t>
            </a:r>
            <a:r>
              <a:rPr lang="en-US" altLang="ko-KR" smtClean="0"/>
              <a:t>, </a:t>
            </a:r>
            <a:r>
              <a:rPr lang="ko-KR" altLang="en-US" smtClean="0"/>
              <a:t>쿼드 콥터 등을 일컫는다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 </a:t>
            </a: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smtClean="0"/>
          </a:p>
          <a:p>
            <a:endParaRPr lang="en-US" altLang="ko-KR" smtClean="0"/>
          </a:p>
          <a:p>
            <a:r>
              <a:rPr lang="ko-KR" altLang="en-US" smtClean="0"/>
              <a:t>고정익기란 동체에 날개가 고정되어 있는 항공기를 말한다</a:t>
            </a:r>
            <a:r>
              <a:rPr lang="en-US" altLang="ko-KR" smtClean="0"/>
              <a:t>.</a:t>
            </a:r>
            <a:r>
              <a:rPr lang="ko-KR" altLang="en-US" smtClean="0"/>
              <a:t>대표적인 예제가 비행기</a:t>
            </a:r>
            <a:r>
              <a:rPr lang="en-US" altLang="ko-KR" smtClean="0"/>
              <a:t>, </a:t>
            </a:r>
            <a:r>
              <a:rPr lang="ko-KR" altLang="en-US" smtClean="0"/>
              <a:t>전투기 이다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회전익기는 회전하는 날개에 의하여 비행에 필요한 양력의 전부 또는 일부를 발생케 하는 항공기 통상 헬리콥터</a:t>
            </a:r>
            <a:r>
              <a:rPr lang="en-US" altLang="ko-KR" smtClean="0"/>
              <a:t>, </a:t>
            </a:r>
            <a:r>
              <a:rPr lang="ko-KR" altLang="en-US" smtClean="0"/>
              <a:t>쿼드 콥터 등을 일컫는다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4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271712"/>
            <a:ext cx="1424781" cy="102220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47062"/>
            <a:ext cx="4164378" cy="45465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126938" y="8442519"/>
            <a:ext cx="2470551" cy="51891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22578"/>
            <a:ext cx="6858001" cy="135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6050"/>
            <a:ext cx="6858000" cy="1979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66961" y="175502"/>
            <a:ext cx="1275606" cy="110330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8960"/>
            <a:ext cx="3729038" cy="4178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5800" y="370790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0" r:id="rId7"/>
    <p:sldLayoutId id="2147483721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  <p:sldLayoutId id="2147483722" r:id="rId14"/>
    <p:sldLayoutId id="214748372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  <p:sldLayoutId id="2147483716" r:id="rId16"/>
    <p:sldLayoutId id="2147483717" r:id="rId17"/>
    <p:sldLayoutId id="2147483718" r:id="rId18"/>
    <p:sldLayoutId id="2147483719" r:id="rId19"/>
    <p:sldLayoutId id="2147483739" r:id="rId20"/>
    <p:sldLayoutId id="2147483740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3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49.jpe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58.jpeg"/><Relationship Id="rId4" Type="http://schemas.openxmlformats.org/officeDocument/2006/relationships/image" Target="../media/image55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jpeg"/><Relationship Id="rId7" Type="http://schemas.openxmlformats.org/officeDocument/2006/relationships/image" Target="../media/image68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5" Type="http://schemas.openxmlformats.org/officeDocument/2006/relationships/hyperlink" Target="http://findicons.com/icon/209662/red_light?id=365641" TargetMode="External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3.jpeg"/><Relationship Id="rId7" Type="http://schemas.openxmlformats.org/officeDocument/2006/relationships/image" Target="../media/image75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74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2.jpeg"/><Relationship Id="rId7" Type="http://schemas.openxmlformats.org/officeDocument/2006/relationships/image" Target="../media/image65.jpeg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cutevector.com/incl/data/big/0562-fresh-green-grass-strands.jpg" TargetMode="External"/><Relationship Id="rId5" Type="http://schemas.openxmlformats.org/officeDocument/2006/relationships/image" Target="../media/image69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7.png"/><Relationship Id="rId2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4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40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8.png"/><Relationship Id="rId9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5" Type="http://schemas.openxmlformats.org/officeDocument/2006/relationships/image" Target="../media/image114.png"/><Relationship Id="rId10" Type="http://schemas.openxmlformats.org/officeDocument/2006/relationships/image" Target="../media/image118.png"/><Relationship Id="rId4" Type="http://schemas.openxmlformats.org/officeDocument/2006/relationships/image" Target="../media/image113.png"/><Relationship Id="rId9" Type="http://schemas.openxmlformats.org/officeDocument/2006/relationships/image" Target="../media/image11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hyperlink" Target="http://www.junilab.co.kr/" TargetMode="External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4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hyperlink" Target="http://www.junilab.co.kr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32.png"/><Relationship Id="rId7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8.png"/><Relationship Id="rId5" Type="http://schemas.openxmlformats.org/officeDocument/2006/relationships/image" Target="../media/image129.png"/><Relationship Id="rId4" Type="http://schemas.openxmlformats.org/officeDocument/2006/relationships/image" Target="../media/image1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5.png"/><Relationship Id="rId4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5.png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10" Type="http://schemas.openxmlformats.org/officeDocument/2006/relationships/image" Target="../media/image151.png"/><Relationship Id="rId4" Type="http://schemas.openxmlformats.org/officeDocument/2006/relationships/image" Target="../media/image146.png"/><Relationship Id="rId9" Type="http://schemas.openxmlformats.org/officeDocument/2006/relationships/image" Target="../media/image1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7.png"/><Relationship Id="rId4" Type="http://schemas.openxmlformats.org/officeDocument/2006/relationships/image" Target="../media/image16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70.png"/><Relationship Id="rId4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72.png"/><Relationship Id="rId4" Type="http://schemas.openxmlformats.org/officeDocument/2006/relationships/image" Target="../media/image16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30.png"/><Relationship Id="rId4" Type="http://schemas.openxmlformats.org/officeDocument/2006/relationships/image" Target="../media/image25.jpeg"/><Relationship Id="rId9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75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75.png"/><Relationship Id="rId7" Type="http://schemas.openxmlformats.org/officeDocument/2006/relationships/image" Target="../media/image18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png"/><Relationship Id="rId5" Type="http://schemas.openxmlformats.org/officeDocument/2006/relationships/image" Target="../media/image176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7" Type="http://schemas.openxmlformats.org/officeDocument/2006/relationships/image" Target="../media/image18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png"/><Relationship Id="rId5" Type="http://schemas.openxmlformats.org/officeDocument/2006/relationships/image" Target="../media/image182.pn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8.png"/><Relationship Id="rId4" Type="http://schemas.openxmlformats.org/officeDocument/2006/relationships/image" Target="../media/image1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8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95.pn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hyperlink" Target="http://www.cutevector.com/incl/data/big/0562-fresh-green-grass-strands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9.png"/><Relationship Id="rId4" Type="http://schemas.openxmlformats.org/officeDocument/2006/relationships/image" Target="../media/image19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1.png"/><Relationship Id="rId4" Type="http://schemas.openxmlformats.org/officeDocument/2006/relationships/image" Target="../media/image185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3" Type="http://schemas.openxmlformats.org/officeDocument/2006/relationships/image" Target="../media/image212.png"/><Relationship Id="rId7" Type="http://schemas.openxmlformats.org/officeDocument/2006/relationships/image" Target="../media/image21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7" Type="http://schemas.openxmlformats.org/officeDocument/2006/relationships/image" Target="../media/image223.png"/><Relationship Id="rId2" Type="http://schemas.openxmlformats.org/officeDocument/2006/relationships/hyperlink" Target="http://www.google.co.kr/url?sa=i&amp;rct=j&amp;q=&amp;esrc=s&amp;source=images&amp;cd=&amp;cad=rja&amp;uact=8&amp;ved=0ahUKEwjD1La2zPXQAhWGkJQKHQ5GAMkQjRwIBw&amp;url=http://goeinkaufen.info/daten-droneport-drohnen-landeplatzlandeplattform-mobiler-landeplatzlanding-platformdronepadhelipadheliportpad-fr-drohnen-quadrocopter-large-schwarzgelb/&amp;bvm=bv.141536425,d.dGo&amp;psig=AFQjCNGxcRyCcgMQACkXjaCY9t33zn0ZQg&amp;ust=1481870607975195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222.png"/><Relationship Id="rId4" Type="http://schemas.openxmlformats.org/officeDocument/2006/relationships/image" Target="../media/image2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3" Type="http://schemas.openxmlformats.org/officeDocument/2006/relationships/image" Target="../media/image222.png"/><Relationship Id="rId7" Type="http://schemas.openxmlformats.org/officeDocument/2006/relationships/image" Target="../media/image226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5.png"/><Relationship Id="rId5" Type="http://schemas.openxmlformats.org/officeDocument/2006/relationships/image" Target="../media/image224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3" Type="http://schemas.openxmlformats.org/officeDocument/2006/relationships/image" Target="../media/image220.jpeg"/><Relationship Id="rId7" Type="http://schemas.openxmlformats.org/officeDocument/2006/relationships/image" Target="../media/image229.png"/><Relationship Id="rId2" Type="http://schemas.openxmlformats.org/officeDocument/2006/relationships/hyperlink" Target="http://www.google.co.kr/url?sa=i&amp;rct=j&amp;q=&amp;esrc=s&amp;source=images&amp;cd=&amp;cad=rja&amp;uact=8&amp;ved=0ahUKEwjD1La2zPXQAhWGkJQKHQ5GAMkQjRwIBw&amp;url=http://goeinkaufen.info/daten-droneport-drohnen-landeplatzlandeplattform-mobiler-landeplatzlanding-platformdronepadhelipadheliportpad-fr-drohnen-quadrocopter-large-schwarzgelb/&amp;bvm=bv.141536425,d.dGo&amp;psig=AFQjCNGxcRyCcgMQACkXjaCY9t33zn0ZQg&amp;ust=148187060797519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5" Type="http://schemas.openxmlformats.org/officeDocument/2006/relationships/image" Target="../media/image228.png"/><Relationship Id="rId4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9" Type="http://schemas.openxmlformats.org/officeDocument/2006/relationships/image" Target="../media/image22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7" Type="http://schemas.openxmlformats.org/officeDocument/2006/relationships/image" Target="../media/image2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5" Type="http://schemas.openxmlformats.org/officeDocument/2006/relationships/image" Target="../media/image227.png"/><Relationship Id="rId4" Type="http://schemas.openxmlformats.org/officeDocument/2006/relationships/image" Target="../media/image222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3" Type="http://schemas.openxmlformats.org/officeDocument/2006/relationships/image" Target="../media/image227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2.png"/><Relationship Id="rId11" Type="http://schemas.openxmlformats.org/officeDocument/2006/relationships/image" Target="../media/image234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Relationship Id="rId4" Type="http://schemas.openxmlformats.org/officeDocument/2006/relationships/image" Target="../media/image231.png"/><Relationship Id="rId9" Type="http://schemas.openxmlformats.org/officeDocument/2006/relationships/image" Target="../media/image22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-10633"/>
            <a:ext cx="6858000" cy="9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 </a:t>
            </a:r>
            <a:endParaRPr lang="ko-KR" altLang="en-US"/>
          </a:p>
        </p:txBody>
      </p:sp>
      <p:grpSp>
        <p:nvGrpSpPr>
          <p:cNvPr id="3" name="그룹 26"/>
          <p:cNvGrpSpPr/>
          <p:nvPr/>
        </p:nvGrpSpPr>
        <p:grpSpPr>
          <a:xfrm>
            <a:off x="200776" y="486830"/>
            <a:ext cx="3416002" cy="3195336"/>
            <a:chOff x="2066650" y="1907704"/>
            <a:chExt cx="3416002" cy="3195336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16410" y="1907704"/>
              <a:ext cx="2566242" cy="3195336"/>
            </a:xfrm>
            <a:prstGeom prst="rect">
              <a:avLst/>
            </a:prstGeom>
          </p:spPr>
        </p:pic>
        <p:sp>
          <p:nvSpPr>
            <p:cNvPr id="24" name="타원 23"/>
            <p:cNvSpPr/>
            <p:nvPr/>
          </p:nvSpPr>
          <p:spPr>
            <a:xfrm>
              <a:off x="2066650" y="2559968"/>
              <a:ext cx="2026098" cy="2026098"/>
            </a:xfrm>
            <a:prstGeom prst="ellipse">
              <a:avLst/>
            </a:prstGeom>
            <a:solidFill>
              <a:srgbClr val="31A4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2226342" y="2719660"/>
              <a:ext cx="1706714" cy="17067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307" y="8748464"/>
            <a:ext cx="908708" cy="199081"/>
          </a:xfrm>
          <a:prstGeom prst="rect">
            <a:avLst/>
          </a:prstGeom>
        </p:spPr>
      </p:pic>
      <p:grpSp>
        <p:nvGrpSpPr>
          <p:cNvPr id="4" name="그룹 1026"/>
          <p:cNvGrpSpPr/>
          <p:nvPr/>
        </p:nvGrpSpPr>
        <p:grpSpPr>
          <a:xfrm>
            <a:off x="1315569" y="4013357"/>
            <a:ext cx="4285810" cy="4307071"/>
            <a:chOff x="1127015" y="3924419"/>
            <a:chExt cx="4285810" cy="4307071"/>
          </a:xfrm>
          <a:solidFill>
            <a:schemeClr val="accent6">
              <a:lumMod val="50000"/>
            </a:schemeClr>
          </a:solidFill>
        </p:grpSpPr>
        <p:sp>
          <p:nvSpPr>
            <p:cNvPr id="1026" name="직사각형 1025"/>
            <p:cNvSpPr/>
            <p:nvPr/>
          </p:nvSpPr>
          <p:spPr>
            <a:xfrm>
              <a:off x="1127015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85844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044673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127015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585844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4044673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27015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2585844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4044673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52"/>
          <p:cNvGrpSpPr/>
          <p:nvPr/>
        </p:nvGrpSpPr>
        <p:grpSpPr>
          <a:xfrm>
            <a:off x="1268760" y="3964345"/>
            <a:ext cx="4285810" cy="4307071"/>
            <a:chOff x="1127015" y="3924419"/>
            <a:chExt cx="4285810" cy="4307071"/>
          </a:xfrm>
          <a:solidFill>
            <a:srgbClr val="60B9E8"/>
          </a:solidFill>
        </p:grpSpPr>
        <p:sp>
          <p:nvSpPr>
            <p:cNvPr id="54" name="직사각형 53"/>
            <p:cNvSpPr/>
            <p:nvPr/>
          </p:nvSpPr>
          <p:spPr>
            <a:xfrm>
              <a:off x="1127015" y="3924419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2585844" y="3924419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4044673" y="3924419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127015" y="5393878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585844" y="539387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4044673" y="539387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127015" y="686333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2585844" y="6863338"/>
              <a:ext cx="1368152" cy="1368152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4044673" y="6863338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036" name="TextBox 1035"/>
          <p:cNvSpPr txBox="1"/>
          <p:nvPr/>
        </p:nvSpPr>
        <p:spPr>
          <a:xfrm>
            <a:off x="5522835" y="153051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7" name="TextBox 1036"/>
          <p:cNvSpPr txBox="1"/>
          <p:nvPr/>
        </p:nvSpPr>
        <p:spPr>
          <a:xfrm>
            <a:off x="2874382" y="4430941"/>
            <a:ext cx="10502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01</a:t>
            </a:r>
          </a:p>
          <a:p>
            <a:r>
              <a:rPr lang="ko-KR" altLang="en-US" sz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드론디자이너</a:t>
            </a: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27065" y="594247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02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자율 비행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21088" y="7452320"/>
            <a:ext cx="8050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04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err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</a:t>
            </a:r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코딩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38" name="그림 10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1911" y="4168996"/>
            <a:ext cx="619137" cy="680178"/>
          </a:xfrm>
          <a:prstGeom prst="rect">
            <a:avLst/>
          </a:prstGeom>
        </p:spPr>
      </p:pic>
      <p:pic>
        <p:nvPicPr>
          <p:cNvPr id="1039" name="그림 103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1406" y="5602385"/>
            <a:ext cx="619137" cy="680178"/>
          </a:xfrm>
          <a:prstGeom prst="rect">
            <a:avLst/>
          </a:prstGeom>
        </p:spPr>
      </p:pic>
      <p:pic>
        <p:nvPicPr>
          <p:cNvPr id="1040" name="그림 10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2393" y="7442098"/>
            <a:ext cx="391843" cy="43047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759662" y="7454642"/>
            <a:ext cx="12987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03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3D</a:t>
            </a:r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프린트 모델링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1774" y="7205351"/>
            <a:ext cx="619137" cy="680178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0604" y="7449897"/>
            <a:ext cx="391843" cy="430475"/>
          </a:xfrm>
          <a:prstGeom prst="rect">
            <a:avLst/>
          </a:prstGeom>
        </p:spPr>
      </p:pic>
      <p:pic>
        <p:nvPicPr>
          <p:cNvPr id="52" name="그림 5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3004" y="7236296"/>
            <a:ext cx="391843" cy="43047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66899" y="1785918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4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제이디코드</a:t>
            </a:r>
            <a:endParaRPr lang="en-US" altLang="ko-KR" sz="44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4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자율비행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71546" y="1785918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4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제이디코드</a:t>
            </a:r>
            <a:endParaRPr lang="en-US" altLang="ko-KR" sz="4400" dirty="0" smtClean="0">
              <a:effectLst/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4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자율비행</a:t>
            </a:r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단원 정리</a:t>
            </a:r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126" y="1714480"/>
            <a:ext cx="5866708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제이디코드 앱 연결하기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dirty="0" smtClean="0"/>
              <a:t>비행하기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8" y="1821731"/>
            <a:ext cx="5528593" cy="717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80" y="1000100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80" y="714348"/>
            <a:ext cx="5538467" cy="75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제목 2"/>
          <p:cNvSpPr txBox="1">
            <a:spLocks/>
          </p:cNvSpPr>
          <p:nvPr/>
        </p:nvSpPr>
        <p:spPr>
          <a:xfrm>
            <a:off x="681569" y="108846"/>
            <a:ext cx="1635646" cy="1169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22" name="부제목 3"/>
          <p:cNvSpPr txBox="1">
            <a:spLocks/>
          </p:cNvSpPr>
          <p:nvPr/>
        </p:nvSpPr>
        <p:spPr>
          <a:xfrm>
            <a:off x="1628800" y="729457"/>
            <a:ext cx="5143500" cy="472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자율 비행 기술</a:t>
            </a:r>
            <a:endParaRPr lang="ko-KR" altLang="en-US" dirty="0"/>
          </a:p>
        </p:txBody>
      </p:sp>
      <p:grpSp>
        <p:nvGrpSpPr>
          <p:cNvPr id="24" name="그룹 23"/>
          <p:cNvGrpSpPr/>
          <p:nvPr/>
        </p:nvGrpSpPr>
        <p:grpSpPr>
          <a:xfrm>
            <a:off x="1928802" y="5643570"/>
            <a:ext cx="3074030" cy="2308324"/>
            <a:chOff x="2201761" y="5857884"/>
            <a:chExt cx="3074030" cy="2308324"/>
          </a:xfrm>
        </p:grpSpPr>
        <p:sp>
          <p:nvSpPr>
            <p:cNvPr id="20" name="타원 19"/>
            <p:cNvSpPr/>
            <p:nvPr/>
          </p:nvSpPr>
          <p:spPr>
            <a:xfrm>
              <a:off x="2214554" y="706830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3" name="타원 22"/>
            <p:cNvSpPr/>
            <p:nvPr/>
          </p:nvSpPr>
          <p:spPr>
            <a:xfrm>
              <a:off x="2224079" y="742549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grpSp>
          <p:nvGrpSpPr>
            <p:cNvPr id="2" name="그룹 35"/>
            <p:cNvGrpSpPr/>
            <p:nvPr/>
          </p:nvGrpSpPr>
          <p:grpSpPr>
            <a:xfrm>
              <a:off x="2201761" y="5857884"/>
              <a:ext cx="3074030" cy="2308324"/>
              <a:chOff x="2489793" y="5211118"/>
              <a:chExt cx="2620674" cy="2308324"/>
            </a:xfrm>
          </p:grpSpPr>
          <p:grpSp>
            <p:nvGrpSpPr>
              <p:cNvPr id="3" name="그룹 36"/>
              <p:cNvGrpSpPr/>
              <p:nvPr/>
            </p:nvGrpSpPr>
            <p:grpSpPr>
              <a:xfrm>
                <a:off x="2489793" y="5323033"/>
                <a:ext cx="289776" cy="1024620"/>
                <a:chOff x="2489793" y="5323033"/>
                <a:chExt cx="289776" cy="1024620"/>
              </a:xfrm>
            </p:grpSpPr>
            <p:sp>
              <p:nvSpPr>
                <p:cNvPr id="41" name="타원 40"/>
                <p:cNvSpPr/>
                <p:nvPr/>
              </p:nvSpPr>
              <p:spPr>
                <a:xfrm>
                  <a:off x="2489793" y="5323033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42" name="타원 41"/>
                <p:cNvSpPr/>
                <p:nvPr/>
              </p:nvSpPr>
              <p:spPr>
                <a:xfrm>
                  <a:off x="2489793" y="5690456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43" name="타원 42"/>
                <p:cNvSpPr/>
                <p:nvPr/>
              </p:nvSpPr>
              <p:spPr>
                <a:xfrm>
                  <a:off x="2489793" y="6057879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</p:grpSp>
          <p:grpSp>
            <p:nvGrpSpPr>
              <p:cNvPr id="4" name="그룹 37"/>
              <p:cNvGrpSpPr/>
              <p:nvPr/>
            </p:nvGrpSpPr>
            <p:grpSpPr>
              <a:xfrm>
                <a:off x="2489793" y="5211118"/>
                <a:ext cx="2620674" cy="2308324"/>
                <a:chOff x="2489793" y="5211118"/>
                <a:chExt cx="2620674" cy="2308324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2866113" y="5211118"/>
                  <a:ext cx="2244354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주행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&amp;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비행 정의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비행 드론활용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레이저센서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기압센서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위치제어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카메라플로우센서</a:t>
                  </a:r>
                  <a:endParaRPr lang="ko-KR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489793" y="5211118"/>
                  <a:ext cx="361444" cy="2308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1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2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3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4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5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</p:grpSp>
      </p:grpSp>
      <p:sp>
        <p:nvSpPr>
          <p:cNvPr id="16" name="모서리가 둥근 직사각형 15"/>
          <p:cNvSpPr/>
          <p:nvPr/>
        </p:nvSpPr>
        <p:spPr>
          <a:xfrm>
            <a:off x="714356" y="7786710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17" name="Picture 6" descr="book icon png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4239" y="7847515"/>
            <a:ext cx="571504" cy="571504"/>
          </a:xfrm>
          <a:prstGeom prst="rect">
            <a:avLst/>
          </a:prstGeom>
          <a:noFill/>
        </p:spPr>
      </p:pic>
      <p:sp>
        <p:nvSpPr>
          <p:cNvPr id="18" name="직사각형 17"/>
          <p:cNvSpPr/>
          <p:nvPr/>
        </p:nvSpPr>
        <p:spPr>
          <a:xfrm>
            <a:off x="1428736" y="7824321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자율 비행 기술은 주니랩의 미니드론에 적용한 기술을 중심으로 작성 되었으며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타 사 드론과는 적용 기술이 상이 할 수 있으니 이 점 인지하에 학습 하도록 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28" name="모서리가 둥근 사각형 설명선 27"/>
          <p:cNvSpPr/>
          <p:nvPr/>
        </p:nvSpPr>
        <p:spPr>
          <a:xfrm>
            <a:off x="1428736" y="21431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585586" y="2285984"/>
            <a:ext cx="3442682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 smtClean="0">
                <a:solidFill>
                  <a:srgbClr val="A8228D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</a:t>
            </a: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율비행 드론의 정의를 알고 비행 핵심 기능과 기술을 학습한다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자율비행 드론의 사용성을 확인하고 미래의 모습을 상상해보자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A8228D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570" y="4714876"/>
            <a:ext cx="1319350" cy="163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4755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자율 주행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비행 정의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7028" y="3275856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2000232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44675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666933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72412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8401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104200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37118" y="6067618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33858" y="3554568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54766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71855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36712" y="2084121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71523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92866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568220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94282" y="2084121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35729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52818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52486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37784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13113" y="6753344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62609" y="192008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4" y="194032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392905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09995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09663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394961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01944" y="441505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41505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28651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45740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45408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307068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57597" y="6748177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자율 비행  드론 활용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4795" y="2027703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56" y="3810441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42918" y="2881747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64924" y="2857488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86190" y="3881879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56" y="6715140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8" y="5791810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86190" y="6715140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714752" y="5786446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596999" y="306116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708305" y="307180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11019" y="595477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675213" y="596241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0" y="-10633"/>
            <a:ext cx="6858000" cy="9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 </a:t>
            </a:r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65518" y="827584"/>
            <a:ext cx="6192481" cy="7632848"/>
            <a:chOff x="548680" y="719572"/>
            <a:chExt cx="6309320" cy="7776864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48680" y="719572"/>
              <a:ext cx="5580620" cy="5580620"/>
            </a:xfrm>
            <a:prstGeom prst="roundRect">
              <a:avLst>
                <a:gd name="adj" fmla="val 742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548680" y="2915816"/>
              <a:ext cx="5580620" cy="5580620"/>
            </a:xfrm>
            <a:prstGeom prst="roundRect">
              <a:avLst>
                <a:gd name="adj" fmla="val 742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500174" y="719572"/>
              <a:ext cx="5357826" cy="7776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307" y="8748464"/>
            <a:ext cx="908708" cy="19908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40768" y="551746"/>
            <a:ext cx="21447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000" b="1" smtClean="0">
                <a:ln w="139700">
                  <a:solidFill>
                    <a:schemeClr val="bg1"/>
                  </a:solidFill>
                </a:ln>
                <a:solidFill>
                  <a:srgbClr val="78C0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ko-KR" altLang="en-US" sz="4000" b="1">
              <a:ln w="139700">
                <a:solidFill>
                  <a:schemeClr val="bg1"/>
                </a:solidFill>
              </a:ln>
              <a:solidFill>
                <a:srgbClr val="78C0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9944" y="551746"/>
            <a:ext cx="21447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000" b="1" dirty="0" smtClean="0">
                <a:ln w="76200">
                  <a:noFill/>
                </a:ln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ko-KR" altLang="en-US" sz="4000" b="1" dirty="0">
              <a:ln w="76200">
                <a:noFill/>
              </a:ln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 rot="16200000" flipH="1">
            <a:off x="66170" y="3836645"/>
            <a:ext cx="4455376" cy="15730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36223" y="1512870"/>
            <a:ext cx="39374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D.I.Y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드론 제작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자율비행 기능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코딩자율비행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Ⅰ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 –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기본편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자율비행 코딩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Ⅱ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응용편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Ⅰ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 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자동선풍기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Ⅱ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풍력자동차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Ⅲ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자이로시소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드론재조립 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&amp;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미션비행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3648" y="6815134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F47F6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01</a:t>
            </a:r>
          </a:p>
          <a:p>
            <a:r>
              <a:rPr lang="ko-KR" altLang="en-US" sz="1200" smtClean="0">
                <a:solidFill>
                  <a:srgbClr val="F47F6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드론디자이너</a:t>
            </a:r>
            <a:endParaRPr lang="ko-KR" altLang="en-US">
              <a:solidFill>
                <a:srgbClr val="F47F6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6266" y="681513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02</a:t>
            </a:r>
            <a:endParaRPr lang="en-US" altLang="ko-KR" sz="2000">
              <a:solidFill>
                <a:srgbClr val="31A4D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err="1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사이언스</a:t>
            </a:r>
            <a:r>
              <a:rPr lang="ko-KR" altLang="en-US" sz="1200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err="1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창작소</a:t>
            </a:r>
            <a:endParaRPr lang="ko-KR" altLang="en-US">
              <a:solidFill>
                <a:srgbClr val="31A4D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2587" y="681513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FFC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03</a:t>
            </a:r>
            <a:endParaRPr lang="en-US" altLang="ko-KR" sz="2000">
              <a:solidFill>
                <a:srgbClr val="FFC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smtClean="0">
                <a:solidFill>
                  <a:srgbClr val="FFC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소프트웨어 코딩</a:t>
            </a:r>
            <a:endParaRPr lang="ko-KR" altLang="en-US" sz="1200">
              <a:solidFill>
                <a:srgbClr val="FFC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3648" y="7410066"/>
            <a:ext cx="1425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rgbClr val="F47F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Self </a:t>
            </a:r>
            <a:r>
              <a:rPr lang="en-US" altLang="ko-KR" sz="1200" b="1" dirty="0" smtClean="0">
                <a:solidFill>
                  <a:srgbClr val="F47F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Design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세상에 단하나뿐인</a:t>
            </a: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나만의 드론 작품을</a:t>
            </a: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만들어보세요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56266" y="7410066"/>
            <a:ext cx="1572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>
                <a:solidFill>
                  <a:srgbClr val="31A4D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Transformer!</a:t>
            </a: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전투기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기어자동차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선풍기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err="1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자이로시소로</a:t>
            </a:r>
            <a:endParaRPr lang="ko-KR" altLang="en-US" sz="120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 변신 가능한</a:t>
            </a:r>
          </a:p>
          <a:p>
            <a:r>
              <a:rPr lang="ko-KR" altLang="en-US" sz="1200" err="1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사이언스창작소</a:t>
            </a:r>
            <a:endParaRPr lang="ko-KR" altLang="en-US" sz="120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48" name="직사각형 2047"/>
          <p:cNvSpPr/>
          <p:nvPr/>
        </p:nvSpPr>
        <p:spPr>
          <a:xfrm>
            <a:off x="4802587" y="7410066"/>
            <a:ext cx="1912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드론과 </a:t>
            </a:r>
            <a:r>
              <a:rPr lang="ko-KR" altLang="en-US" sz="1200" b="1" dirty="0" smtClean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코딩의 </a:t>
            </a:r>
            <a:r>
              <a:rPr lang="ko-KR" altLang="en-US" sz="1200" b="1" dirty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만남</a:t>
            </a:r>
          </a:p>
          <a:p>
            <a:r>
              <a:rPr lang="ko-KR" altLang="en-US" sz="1200" dirty="0" smtClean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드론과 사이언스창작소를</a:t>
            </a:r>
            <a:endParaRPr lang="en-US" altLang="ko-KR" sz="1200" dirty="0" smtClean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smtClean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엔트리 코딩을 통해서 직접  프로그래밍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그림 20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3270" y="6527102"/>
            <a:ext cx="696825" cy="765527"/>
          </a:xfrm>
          <a:prstGeom prst="rect">
            <a:avLst/>
          </a:prstGeom>
        </p:spPr>
      </p:pic>
      <p:pic>
        <p:nvPicPr>
          <p:cNvPr id="2051" name="그림 205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8636" y="6500826"/>
            <a:ext cx="581800" cy="639161"/>
          </a:xfrm>
          <a:prstGeom prst="rect">
            <a:avLst/>
          </a:prstGeom>
        </p:spPr>
      </p:pic>
      <p:pic>
        <p:nvPicPr>
          <p:cNvPr id="2052" name="그림 205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137" y="6632100"/>
            <a:ext cx="581800" cy="639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4795" y="192879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516728" y="2347397"/>
            <a:ext cx="584123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929322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56" name="그룹 55"/>
          <p:cNvGrpSpPr/>
          <p:nvPr/>
        </p:nvGrpSpPr>
        <p:grpSpPr>
          <a:xfrm>
            <a:off x="4286256" y="3441198"/>
            <a:ext cx="1357322" cy="845050"/>
            <a:chOff x="4214818" y="3428992"/>
            <a:chExt cx="1491671" cy="928694"/>
          </a:xfrm>
        </p:grpSpPr>
        <p:pic>
          <p:nvPicPr>
            <p:cNvPr id="30" name="그림 29" descr="3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214818" y="3428992"/>
              <a:ext cx="1491671" cy="928694"/>
            </a:xfrm>
            <a:prstGeom prst="rect">
              <a:avLst/>
            </a:prstGeom>
          </p:spPr>
        </p:pic>
        <p:pic>
          <p:nvPicPr>
            <p:cNvPr id="31" name="Picture 4" descr="red,light,tip,energy,hint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27215" y="4092630"/>
              <a:ext cx="232917" cy="135342"/>
            </a:xfrm>
            <a:prstGeom prst="rect">
              <a:avLst/>
            </a:prstGeom>
            <a:noFill/>
          </p:spPr>
        </p:pic>
      </p:grpSp>
      <p:sp>
        <p:nvSpPr>
          <p:cNvPr id="32" name="TextBox 31"/>
          <p:cNvSpPr txBox="1"/>
          <p:nvPr/>
        </p:nvSpPr>
        <p:spPr>
          <a:xfrm>
            <a:off x="2607436" y="423325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54230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500562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5271018"/>
            <a:ext cx="1617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dirty="0" smtClean="0"/>
              <a:t>발광</a:t>
            </a:r>
            <a:r>
              <a:rPr lang="en-US" altLang="ko-KR" sz="1000" dirty="0" smtClean="0"/>
              <a:t>(Emitter</a:t>
            </a:r>
            <a:r>
              <a:rPr lang="en-US" altLang="ko-KR" sz="1000" dirty="0"/>
              <a:t>)</a:t>
            </a:r>
            <a:br>
              <a:rPr lang="en-US" altLang="ko-KR" sz="1000" dirty="0"/>
            </a:br>
            <a:r>
              <a:rPr lang="en-US" altLang="ko-KR" sz="1000" dirty="0" smtClean="0"/>
              <a:t>(</a:t>
            </a:r>
            <a:r>
              <a:rPr lang="ko-KR" altLang="en-US" sz="1000" dirty="0" smtClean="0"/>
              <a:t>적외선 </a:t>
            </a:r>
            <a:r>
              <a:rPr lang="ko-KR" altLang="en-US" sz="1000" dirty="0"/>
              <a:t>신호 </a:t>
            </a:r>
            <a:r>
              <a:rPr lang="ko-KR" altLang="en-US" sz="1000" dirty="0" smtClean="0"/>
              <a:t>보냄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algn="r"/>
            <a:endParaRPr lang="en-US" altLang="ko-KR" sz="10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214422" y="5715008"/>
            <a:ext cx="1439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/>
              <a:t>수광</a:t>
            </a:r>
            <a:r>
              <a:rPr lang="en-US" altLang="ko-KR" sz="1000" dirty="0" smtClean="0"/>
              <a:t>(Collector</a:t>
            </a:r>
            <a:r>
              <a:rPr lang="en-US" altLang="ko-KR" sz="1000" dirty="0"/>
              <a:t>)</a:t>
            </a:r>
            <a:br>
              <a:rPr lang="en-US" altLang="ko-KR" sz="1000" dirty="0"/>
            </a:br>
            <a:r>
              <a:rPr lang="en-US" altLang="ko-KR" sz="1000" dirty="0" smtClean="0"/>
              <a:t>(</a:t>
            </a:r>
            <a:r>
              <a:rPr lang="ko-KR" altLang="en-US" sz="1000" dirty="0" smtClean="0"/>
              <a:t>적외선 신호 받음</a:t>
            </a:r>
            <a:r>
              <a:rPr lang="en-US" altLang="ko-KR" sz="1000" dirty="0" smtClean="0"/>
              <a:t>)</a:t>
            </a:r>
            <a:endParaRPr lang="en-US" altLang="ko-KR" sz="10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5216573"/>
            <a:ext cx="1045134" cy="33144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508824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그룹 50"/>
          <p:cNvGrpSpPr/>
          <p:nvPr/>
        </p:nvGrpSpPr>
        <p:grpSpPr>
          <a:xfrm>
            <a:off x="4880684" y="4264981"/>
            <a:ext cx="119951" cy="1878655"/>
            <a:chOff x="4880685" y="4264981"/>
            <a:chExt cx="106488" cy="2130400"/>
          </a:xfrm>
        </p:grpSpPr>
        <p:cxnSp>
          <p:nvCxnSpPr>
            <p:cNvPr id="64" name="직선 연결선 63"/>
            <p:cNvCxnSpPr/>
            <p:nvPr/>
          </p:nvCxnSpPr>
          <p:spPr>
            <a:xfrm rot="5400000">
              <a:off x="3818931" y="5326735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 rot="5400000">
              <a:off x="3918527" y="5326736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그룹 54"/>
          <p:cNvGrpSpPr/>
          <p:nvPr/>
        </p:nvGrpSpPr>
        <p:grpSpPr>
          <a:xfrm>
            <a:off x="4143380" y="4286244"/>
            <a:ext cx="1647065" cy="1936469"/>
            <a:chOff x="3933057" y="4286244"/>
            <a:chExt cx="2286016" cy="1936469"/>
          </a:xfrm>
        </p:grpSpPr>
        <p:cxnSp>
          <p:nvCxnSpPr>
            <p:cNvPr id="66" name="직선 연결선 65"/>
            <p:cNvCxnSpPr/>
            <p:nvPr/>
          </p:nvCxnSpPr>
          <p:spPr>
            <a:xfrm rot="10800000" flipV="1">
              <a:off x="3986826" y="4286244"/>
              <a:ext cx="2214578" cy="3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 rot="10800000">
              <a:off x="3933057" y="6221125"/>
              <a:ext cx="2286016" cy="1588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위로 굽은 화살표 67"/>
          <p:cNvSpPr/>
          <p:nvPr/>
        </p:nvSpPr>
        <p:spPr>
          <a:xfrm flipH="1">
            <a:off x="3500438" y="5331191"/>
            <a:ext cx="1285884" cy="59813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422222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000615" y="6295265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50397" y="355400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571480" y="3286116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66954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/>
            <a:r>
              <a:rPr lang="ko-KR" altLang="en-US" sz="1000" dirty="0" smtClean="0"/>
              <a:t>레이저 센서로 부터 받은 거리의 값을 기반으로 비행 알고리즘에 의해 정확한 높이 비행 제어</a:t>
            </a:r>
            <a:endParaRPr lang="en-US" altLang="ko-KR" sz="1000" dirty="0" smtClean="0"/>
          </a:p>
        </p:txBody>
      </p:sp>
      <p:graphicFrame>
        <p:nvGraphicFramePr>
          <p:cNvPr id="52" name="표 51"/>
          <p:cNvGraphicFramePr>
            <a:graphicFrameLocks noGrp="1"/>
          </p:cNvGraphicFramePr>
          <p:nvPr/>
        </p:nvGraphicFramePr>
        <p:xfrm>
          <a:off x="500042" y="6786578"/>
          <a:ext cx="6000792" cy="1643074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1643074">
                <a:tc>
                  <a:txBody>
                    <a:bodyPr/>
                    <a:lstStyle/>
                    <a:p>
                      <a:pPr marL="107950" indent="142875"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ko-KR" sz="1200" b="0" kern="10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A1C6">
                        <a:alpha val="9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3" name="직사각형 52"/>
          <p:cNvSpPr/>
          <p:nvPr/>
        </p:nvSpPr>
        <p:spPr>
          <a:xfrm>
            <a:off x="561055" y="7072330"/>
            <a:ext cx="58683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직진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한물질 내에서는 곧게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나아가는성질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반사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한 물질의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경계면에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 입사할 때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되돌아 오는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굴절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진행하다 투명한 매질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물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로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입사 할 때 진행 방향이 달라지는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간섭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두 개 빛의 파장이 한 점에서 만났을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때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 진동이 각각 파의 진동 합으로 나타나는 현상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홀로그램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비눗방울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회절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장애물 뒤쪽의 그림자 부분까지 돌아 들어가서 전파되는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편광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자연광은 모든 방향으로 진동하는 빛이다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자연광을 특정 방향으로만 진동하는 빛으로 바꾸는 것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.(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선글라스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LCD)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2918" y="6786578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FF00"/>
                </a:solidFill>
              </a:rPr>
              <a:t>빛의 성질</a:t>
            </a:r>
            <a:endParaRPr lang="en-US" altLang="ko-KR" sz="1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0001699"/>
              </p:ext>
            </p:extLst>
          </p:nvPr>
        </p:nvGraphicFramePr>
        <p:xfrm>
          <a:off x="642919" y="2051720"/>
          <a:ext cx="5594394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327"/>
                <a:gridCol w="2257630"/>
                <a:gridCol w="2665437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71434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80" y="1348376"/>
            <a:ext cx="57150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1401978"/>
              </p:ext>
            </p:extLst>
          </p:nvPr>
        </p:nvGraphicFramePr>
        <p:xfrm>
          <a:off x="642918" y="6686088"/>
          <a:ext cx="5634503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20927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016247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017885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059832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059832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112" y="2627784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585250" y="2595885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958" y="2627784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032" y="2627784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75656"/>
            <a:ext cx="56309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149" y="3013054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2446" y="3013054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2781" y="5644309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642918" y="5227919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556629" y="5227919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52041" y="7967995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76" y="5666520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596913" y="7952536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47644"/>
            <a:ext cx="2170639" cy="1966902"/>
          </a:xfrm>
          <a:prstGeom prst="rect">
            <a:avLst/>
          </a:prstGeom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 t="11968"/>
          <a:stretch>
            <a:fillRect/>
          </a:stretch>
        </p:blipFill>
        <p:spPr bwMode="auto">
          <a:xfrm rot="16200000">
            <a:off x="1073917" y="2712242"/>
            <a:ext cx="857256" cy="1576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642918" y="2071670"/>
            <a:ext cx="550701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000108" y="4929190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1611151" y="3315021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357430" y="3357554"/>
            <a:ext cx="3929090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8" cstate="email"/>
          <a:srcRect t="11922"/>
          <a:stretch>
            <a:fillRect/>
          </a:stretch>
        </p:blipFill>
        <p:spPr bwMode="auto">
          <a:xfrm rot="16200000">
            <a:off x="1077422" y="3690597"/>
            <a:ext cx="857254" cy="15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38647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643702"/>
            <a:ext cx="5548220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72198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1071546" y="6858016"/>
            <a:ext cx="457203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97960" y="4910604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397482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198636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247339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202770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571480" y="2443201"/>
            <a:ext cx="5715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0395" y="4122253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902492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738754"/>
            <a:ext cx="781008" cy="487316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7" name="그룹 56"/>
          <p:cNvGrpSpPr/>
          <p:nvPr/>
        </p:nvGrpSpPr>
        <p:grpSpPr>
          <a:xfrm>
            <a:off x="4365104" y="5214942"/>
            <a:ext cx="2071702" cy="2598558"/>
            <a:chOff x="4365104" y="5357818"/>
            <a:chExt cx="2071702" cy="2598558"/>
          </a:xfrm>
        </p:grpSpPr>
        <p:grpSp>
          <p:nvGrpSpPr>
            <p:cNvPr id="4" name="그룹 3"/>
            <p:cNvGrpSpPr/>
            <p:nvPr/>
          </p:nvGrpSpPr>
          <p:grpSpPr>
            <a:xfrm>
              <a:off x="4809485" y="6455115"/>
              <a:ext cx="1499835" cy="1143083"/>
              <a:chOff x="4437113" y="4150585"/>
              <a:chExt cx="2016223" cy="1143083"/>
            </a:xfrm>
          </p:grpSpPr>
          <p:cxnSp>
            <p:nvCxnSpPr>
              <p:cNvPr id="46" name="직선 연결선 45"/>
              <p:cNvCxnSpPr/>
              <p:nvPr/>
            </p:nvCxnSpPr>
            <p:spPr>
              <a:xfrm rot="10800000">
                <a:off x="4437113" y="5292080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>
              <a:xfrm rot="10800000">
                <a:off x="4453072" y="4932040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/>
              <p:cNvCxnSpPr/>
              <p:nvPr/>
            </p:nvCxnSpPr>
            <p:spPr>
              <a:xfrm rot="10800000">
                <a:off x="4453072" y="4570411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/>
              <p:cNvCxnSpPr/>
              <p:nvPr/>
            </p:nvCxnSpPr>
            <p:spPr>
              <a:xfrm rot="10800000">
                <a:off x="4453072" y="4150585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직선 연결선 16"/>
            <p:cNvCxnSpPr/>
            <p:nvPr/>
          </p:nvCxnSpPr>
          <p:spPr>
            <a:xfrm rot="10800000" flipV="1">
              <a:off x="4579418" y="6020037"/>
              <a:ext cx="1785950" cy="2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10800000">
              <a:off x="4436542" y="7948863"/>
              <a:ext cx="2000264" cy="1588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49"/>
            <p:cNvGrpSpPr/>
            <p:nvPr/>
          </p:nvGrpSpPr>
          <p:grpSpPr>
            <a:xfrm>
              <a:off x="4365104" y="7663323"/>
              <a:ext cx="1571844" cy="293053"/>
              <a:chOff x="6514871" y="5569216"/>
              <a:chExt cx="1972186" cy="788742"/>
            </a:xfrm>
            <a:noFill/>
          </p:grpSpPr>
          <p:pic>
            <p:nvPicPr>
              <p:cNvPr id="23" name="Picture 9" descr="Green grass vector ClipArt Icon free vector">
                <a:hlinkClick r:id="rId6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514871" y="5569216"/>
                <a:ext cx="1043922" cy="788742"/>
              </a:xfrm>
              <a:prstGeom prst="rect">
                <a:avLst/>
              </a:prstGeom>
              <a:grpFill/>
            </p:spPr>
          </p:pic>
          <p:grpSp>
            <p:nvGrpSpPr>
              <p:cNvPr id="8" name="그룹 61"/>
              <p:cNvGrpSpPr/>
              <p:nvPr/>
            </p:nvGrpSpPr>
            <p:grpSpPr>
              <a:xfrm>
                <a:off x="7000895" y="5569216"/>
                <a:ext cx="1486162" cy="788742"/>
                <a:chOff x="6422836" y="5286388"/>
                <a:chExt cx="1914377" cy="1016007"/>
              </a:xfrm>
              <a:grpFill/>
            </p:grpSpPr>
            <p:pic>
              <p:nvPicPr>
                <p:cNvPr id="25" name="Picture 9" descr="Green grass vector ClipArt Icon free vector">
                  <a:hlinkClick r:id="rId6" tooltip="Green grass vector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422836" y="5286388"/>
                  <a:ext cx="1344714" cy="1016007"/>
                </a:xfrm>
                <a:prstGeom prst="rect">
                  <a:avLst/>
                </a:prstGeom>
                <a:grpFill/>
              </p:spPr>
            </p:pic>
            <p:pic>
              <p:nvPicPr>
                <p:cNvPr id="26" name="Picture 9" descr="Green grass vector ClipArt Icon free vector">
                  <a:hlinkClick r:id="rId6" tooltip="Green grass vector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92498" y="5286388"/>
                  <a:ext cx="1344715" cy="1016007"/>
                </a:xfrm>
                <a:prstGeom prst="rect">
                  <a:avLst/>
                </a:prstGeom>
                <a:grpFill/>
              </p:spPr>
            </p:pic>
          </p:grpSp>
        </p:grpSp>
        <p:sp>
          <p:nvSpPr>
            <p:cNvPr id="5" name="TextBox 4"/>
            <p:cNvSpPr txBox="1"/>
            <p:nvPr/>
          </p:nvSpPr>
          <p:spPr>
            <a:xfrm>
              <a:off x="4765253" y="6249724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1</a:t>
              </a:r>
              <a:endParaRPr lang="ko-KR" altLang="en-US" sz="9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75886" y="6685807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2</a:t>
              </a:r>
              <a:endParaRPr lang="ko-KR" altLang="en-US" sz="9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775886" y="7056480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3</a:t>
              </a:r>
              <a:endParaRPr lang="ko-KR" altLang="en-US" sz="9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775886" y="7427153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4</a:t>
              </a:r>
              <a:endParaRPr lang="ko-KR" altLang="en-US" sz="900" dirty="0"/>
            </a:p>
          </p:txBody>
        </p:sp>
        <p:sp>
          <p:nvSpPr>
            <p:cNvPr id="6" name="타원 5"/>
            <p:cNvSpPr/>
            <p:nvPr/>
          </p:nvSpPr>
          <p:spPr>
            <a:xfrm>
              <a:off x="4900279" y="7287312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타원 52"/>
            <p:cNvSpPr/>
            <p:nvPr/>
          </p:nvSpPr>
          <p:spPr>
            <a:xfrm>
              <a:off x="4890426" y="6876530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타원 53"/>
            <p:cNvSpPr/>
            <p:nvPr/>
          </p:nvSpPr>
          <p:spPr>
            <a:xfrm>
              <a:off x="4909269" y="6516490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타원 54"/>
            <p:cNvSpPr/>
            <p:nvPr/>
          </p:nvSpPr>
          <p:spPr>
            <a:xfrm>
              <a:off x="4919902" y="6135184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18257" y="6030673"/>
              <a:ext cx="347047" cy="1880050"/>
            </a:xfrm>
            <a:prstGeom prst="rect">
              <a:avLst/>
            </a:prstGeom>
            <a:solidFill>
              <a:srgbClr val="FFC000">
                <a:alpha val="83000"/>
              </a:srgb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ko-KR" altLang="en-US" sz="1400" dirty="0" smtClean="0"/>
                <a:t>기압차</a:t>
              </a:r>
              <a:endParaRPr lang="en-US" altLang="ko-KR" sz="1400" dirty="0" smtClean="0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4429132" y="5357818"/>
              <a:ext cx="1336816" cy="758437"/>
            </a:xfrm>
            <a:prstGeom prst="rect">
              <a:avLst/>
            </a:prstGeom>
          </p:spPr>
        </p:pic>
        <p:cxnSp>
          <p:nvCxnSpPr>
            <p:cNvPr id="61" name="직선 연결선 60"/>
            <p:cNvCxnSpPr/>
            <p:nvPr/>
          </p:nvCxnSpPr>
          <p:spPr>
            <a:xfrm flipV="1">
              <a:off x="5778470" y="6042921"/>
              <a:ext cx="0" cy="1905942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위로 굽은 화살표 42"/>
          <p:cNvSpPr/>
          <p:nvPr/>
        </p:nvSpPr>
        <p:spPr>
          <a:xfrm flipH="1">
            <a:off x="3452553" y="6633517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204864" y="8009777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기압 센서 거리측정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4185831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392424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818653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875116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0006331"/>
              </p:ext>
            </p:extLst>
          </p:nvPr>
        </p:nvGraphicFramePr>
        <p:xfrm>
          <a:off x="642919" y="2051720"/>
          <a:ext cx="5594394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327"/>
                <a:gridCol w="2461533"/>
                <a:gridCol w="246153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80" y="1348376"/>
            <a:ext cx="57864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037810"/>
              </p:ext>
            </p:extLst>
          </p:nvPr>
        </p:nvGraphicFramePr>
        <p:xfrm>
          <a:off x="642918" y="6217488"/>
          <a:ext cx="5634503" cy="189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00042" y="574067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3857628" y="2643174"/>
            <a:ext cx="2284572" cy="2016223"/>
            <a:chOff x="3857628" y="2643174"/>
            <a:chExt cx="2284572" cy="2016223"/>
          </a:xfrm>
        </p:grpSpPr>
        <p:pic>
          <p:nvPicPr>
            <p:cNvPr id="1028" name="Picture 4" descr="wall에 대한 이미지 검색결과">
              <a:hlinkClick r:id="rId2"/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3857628" y="2715181"/>
              <a:ext cx="2284572" cy="194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그림 5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9221" y="2643174"/>
              <a:ext cx="1159010" cy="864096"/>
            </a:xfrm>
            <a:prstGeom prst="rect">
              <a:avLst/>
            </a:prstGeom>
          </p:spPr>
        </p:pic>
      </p:grpSp>
      <p:grpSp>
        <p:nvGrpSpPr>
          <p:cNvPr id="19" name="그룹 18"/>
          <p:cNvGrpSpPr/>
          <p:nvPr/>
        </p:nvGrpSpPr>
        <p:grpSpPr>
          <a:xfrm>
            <a:off x="1428736" y="2357422"/>
            <a:ext cx="2289774" cy="2271672"/>
            <a:chOff x="1527317" y="2444343"/>
            <a:chExt cx="2289774" cy="2271672"/>
          </a:xfrm>
        </p:grpSpPr>
        <p:pic>
          <p:nvPicPr>
            <p:cNvPr id="1026" name="Picture 2" descr="door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1527317" y="2771799"/>
              <a:ext cx="2289774" cy="194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1998" y="2915816"/>
              <a:ext cx="1159010" cy="864096"/>
            </a:xfrm>
            <a:prstGeom prst="rect">
              <a:avLst/>
            </a:prstGeom>
          </p:spPr>
        </p:pic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1998" y="3419872"/>
              <a:ext cx="1159010" cy="864096"/>
            </a:xfrm>
            <a:prstGeom prst="rect">
              <a:avLst/>
            </a:prstGeom>
          </p:spPr>
        </p:pic>
        <p:cxnSp>
          <p:nvCxnSpPr>
            <p:cNvPr id="3" name="직선 화살표 연결선 2"/>
            <p:cNvCxnSpPr/>
            <p:nvPr/>
          </p:nvCxnSpPr>
          <p:spPr>
            <a:xfrm>
              <a:off x="2672204" y="3459981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화살표 연결선 62"/>
            <p:cNvCxnSpPr/>
            <p:nvPr/>
          </p:nvCxnSpPr>
          <p:spPr>
            <a:xfrm>
              <a:off x="2824604" y="3462404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>
              <a:off x="2987637" y="3451771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9734" y="2444343"/>
              <a:ext cx="1159010" cy="864096"/>
            </a:xfrm>
            <a:prstGeom prst="rect">
              <a:avLst/>
            </a:prstGeom>
          </p:spPr>
        </p:pic>
        <p:cxnSp>
          <p:nvCxnSpPr>
            <p:cNvPr id="70" name="직선 화살표 연결선 69"/>
            <p:cNvCxnSpPr/>
            <p:nvPr/>
          </p:nvCxnSpPr>
          <p:spPr>
            <a:xfrm>
              <a:off x="2668811" y="2924026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>
              <a:off x="2821211" y="2926449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>
              <a:off x="2984244" y="2915816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349475"/>
            <a:ext cx="57150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85722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273"/>
          <a:stretch/>
        </p:blipFill>
        <p:spPr bwMode="auto">
          <a:xfrm>
            <a:off x="812818" y="3071802"/>
            <a:ext cx="5233810" cy="16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714356" y="454322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01" b="3992"/>
          <a:stretch>
            <a:fillRect/>
          </a:stretch>
        </p:blipFill>
        <p:spPr bwMode="auto">
          <a:xfrm>
            <a:off x="777717" y="6000760"/>
            <a:ext cx="3350273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61" b="4582"/>
          <a:stretch>
            <a:fillRect/>
          </a:stretch>
        </p:blipFill>
        <p:spPr bwMode="auto">
          <a:xfrm>
            <a:off x="3826149" y="6000760"/>
            <a:ext cx="2246057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71480" y="5143504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642918" y="2071670"/>
            <a:ext cx="5715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500062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500306" y="3428992"/>
            <a:ext cx="378621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14422" y="6345808"/>
            <a:ext cx="5218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15140"/>
            <a:ext cx="5548220" cy="171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143636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7000892"/>
            <a:ext cx="5357850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6200000">
            <a:off x="1165591" y="3698704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6200000">
            <a:off x="1196259" y="2732775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504160" y="340749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504160" y="4369747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6200000">
            <a:off x="1214422" y="4643438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1785926" y="5286380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6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7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4794" y="2027703"/>
            <a:ext cx="5946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제이디코드 위치제어 방법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8" y="5780140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000240" y="5503141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94" y="4729076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642918" y="4509315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071546" y="5652323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989592" y="5717455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2857496" y="5851580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428868" y="6789025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8" y="6574711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571480" y="2428860"/>
            <a:ext cx="578647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pPr algn="just"/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pPr algn="just"/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509315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1857364" y="8152653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1942" y="7833864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12" y="6009513"/>
            <a:ext cx="1071570" cy="79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256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84052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042" y="1214414"/>
            <a:ext cx="57864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4406291"/>
              </p:ext>
            </p:extLst>
          </p:nvPr>
        </p:nvGraphicFramePr>
        <p:xfrm>
          <a:off x="642918" y="6390483"/>
          <a:ext cx="5634503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000760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60" y="1714480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2214554" y="7758938"/>
            <a:ext cx="289776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3" name="모서리가 둥근 사각형 설명선 32"/>
          <p:cNvSpPr/>
          <p:nvPr/>
        </p:nvSpPr>
        <p:spPr>
          <a:xfrm>
            <a:off x="1550809" y="1973064"/>
            <a:ext cx="3756382" cy="3391023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D.I.Y </a:t>
            </a:r>
            <a:r>
              <a:rPr lang="ko-KR" altLang="en-US" dirty="0" smtClean="0"/>
              <a:t>드론 제작 </a:t>
            </a:r>
            <a:r>
              <a:rPr lang="en-US" altLang="ko-KR" sz="1600" dirty="0" smtClean="0"/>
              <a:t>– Art &amp; Craft</a:t>
            </a:r>
            <a:endParaRPr lang="ko-KR" altLang="en-US" sz="1600" dirty="0"/>
          </a:p>
        </p:txBody>
      </p:sp>
      <p:sp>
        <p:nvSpPr>
          <p:cNvPr id="22" name="직사각형 21"/>
          <p:cNvSpPr/>
          <p:nvPr/>
        </p:nvSpPr>
        <p:spPr>
          <a:xfrm>
            <a:off x="1743187" y="2005606"/>
            <a:ext cx="3443012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현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재의 </a:t>
            </a:r>
            <a:r>
              <a:rPr lang="ko-KR" altLang="en-US" dirty="0">
                <a:solidFill>
                  <a:srgbClr val="1555A6"/>
                </a:solidFill>
                <a:latin typeface="+mn-ea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dirty="0">
                <a:solidFill>
                  <a:srgbClr val="1555A6"/>
                </a:solidFill>
                <a:latin typeface="+mn-ea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제이디코드로 </a:t>
            </a:r>
            <a:r>
              <a:rPr lang="ko-KR" altLang="en-US" dirty="0">
                <a:solidFill>
                  <a:srgbClr val="1555A6"/>
                </a:solidFill>
                <a:latin typeface="+mn-ea"/>
              </a:rPr>
              <a:t>나만의 드론을 디자인 설계하고 컬러링하여 드론 동체 구조를 직접 확인 한다</a:t>
            </a:r>
            <a:r>
              <a:rPr lang="en-US" altLang="ko-KR" dirty="0">
                <a:solidFill>
                  <a:srgbClr val="1555A6"/>
                </a:solidFill>
                <a:latin typeface="+mn-ea"/>
              </a:rPr>
              <a:t>.</a:t>
            </a:r>
            <a:endParaRPr lang="ko-KR" altLang="en-US" dirty="0">
              <a:solidFill>
                <a:srgbClr val="1555A6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197305" y="6180162"/>
            <a:ext cx="2755969" cy="1938992"/>
            <a:chOff x="2485337" y="5211118"/>
            <a:chExt cx="2755969" cy="1938992"/>
          </a:xfrm>
        </p:grpSpPr>
        <p:grpSp>
          <p:nvGrpSpPr>
            <p:cNvPr id="3" name="그룹 23"/>
            <p:cNvGrpSpPr/>
            <p:nvPr/>
          </p:nvGrpSpPr>
          <p:grpSpPr>
            <a:xfrm>
              <a:off x="2489793" y="5323033"/>
              <a:ext cx="289776" cy="1392043"/>
              <a:chOff x="2489793" y="5323033"/>
              <a:chExt cx="289776" cy="1392043"/>
            </a:xfrm>
          </p:grpSpPr>
          <p:sp>
            <p:nvSpPr>
              <p:cNvPr id="28" name="타원 27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5" name="타원 34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6" name="타원 35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2489793" y="6425302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4" name="그룹 24"/>
            <p:cNvGrpSpPr/>
            <p:nvPr/>
          </p:nvGrpSpPr>
          <p:grpSpPr>
            <a:xfrm>
              <a:off x="2485337" y="5211118"/>
              <a:ext cx="2755969" cy="1938992"/>
              <a:chOff x="2485337" y="5211118"/>
              <a:chExt cx="2755969" cy="1938992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2485337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996952" y="5211118"/>
                <a:ext cx="224435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현재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/</a:t>
                </a: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미래 드론 디자인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 디자인 및 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단원정리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제이디코드 앱 연결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비행하기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  <p:pic>
        <p:nvPicPr>
          <p:cNvPr id="47" name="그림 4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7152" y="4679854"/>
            <a:ext cx="1466914" cy="201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796" y="228598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98340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822920" y="421481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8" y="4990603"/>
            <a:ext cx="57864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1098640" y="5857884"/>
            <a:ext cx="4544938" cy="2094128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571480" y="1428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642918" y="2214546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86124" y="3428992"/>
            <a:ext cx="3071834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/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pPr algn="just"/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pPr algn="just"/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396351"/>
            <a:ext cx="4913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180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401917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1389048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794" y="4674692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15030" y="5069787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2311" y="4881366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96969" y="5201202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8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>
          <a:xfrm>
            <a:off x="681569" y="108846"/>
            <a:ext cx="1747300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03</a:t>
            </a:r>
            <a:r>
              <a:rPr lang="en-US" altLang="ko-KR" sz="5000" dirty="0" smtClean="0"/>
              <a:t>-1</a:t>
            </a:r>
            <a:endParaRPr lang="ko-KR" altLang="en-US" sz="50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285992" y="729457"/>
            <a:ext cx="3086084" cy="472258"/>
          </a:xfrm>
        </p:spPr>
        <p:txBody>
          <a:bodyPr/>
          <a:lstStyle/>
          <a:p>
            <a:r>
              <a:rPr lang="ko-KR" altLang="en-US" dirty="0" smtClean="0"/>
              <a:t>자율비행 코딩</a:t>
            </a:r>
            <a:r>
              <a:rPr lang="en-US" altLang="ko-KR" dirty="0" smtClean="0"/>
              <a:t>-</a:t>
            </a:r>
            <a:r>
              <a:rPr lang="ko-KR" altLang="en-US" dirty="0" smtClean="0"/>
              <a:t> 준비하기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07659" y="2270729"/>
            <a:ext cx="3442682" cy="244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이드코드 블루투스 통신은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USB 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22"/>
          <p:cNvGrpSpPr/>
          <p:nvPr/>
        </p:nvGrpSpPr>
        <p:grpSpPr>
          <a:xfrm>
            <a:off x="2197305" y="6180162"/>
            <a:ext cx="2755969" cy="1200329"/>
            <a:chOff x="2485337" y="5211118"/>
            <a:chExt cx="2755969" cy="1200329"/>
          </a:xfrm>
        </p:grpSpPr>
        <p:grpSp>
          <p:nvGrpSpPr>
            <p:cNvPr id="15" name="그룹 23"/>
            <p:cNvGrpSpPr/>
            <p:nvPr/>
          </p:nvGrpSpPr>
          <p:grpSpPr>
            <a:xfrm>
              <a:off x="2489793" y="5323033"/>
              <a:ext cx="289776" cy="1024620"/>
              <a:chOff x="2489793" y="5323033"/>
              <a:chExt cx="289776" cy="1024620"/>
            </a:xfrm>
          </p:grpSpPr>
          <p:sp>
            <p:nvSpPr>
              <p:cNvPr id="20" name="타원 19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21" name="타원 20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22" name="타원 21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17" name="그룹 24"/>
            <p:cNvGrpSpPr/>
            <p:nvPr/>
          </p:nvGrpSpPr>
          <p:grpSpPr>
            <a:xfrm>
              <a:off x="2485337" y="5211118"/>
              <a:ext cx="2755969" cy="1200329"/>
              <a:chOff x="2485337" y="5211118"/>
              <a:chExt cx="2755969" cy="120032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2485337" y="5211118"/>
                <a:ext cx="3614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96952" y="5211118"/>
                <a:ext cx="22443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블루투스 연결하기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스크래치 설치하기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 페어링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</a:t>
            </a:r>
            <a:r>
              <a:rPr lang="en-US" altLang="ko-KR" dirty="0" smtClean="0"/>
              <a:t>- </a:t>
            </a:r>
            <a:r>
              <a:rPr lang="ko-KR" altLang="en-US" dirty="0" smtClean="0"/>
              <a:t>동글 연결 준비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70" r="45876" b="60145"/>
          <a:stretch>
            <a:fillRect/>
          </a:stretch>
        </p:blipFill>
        <p:spPr bwMode="auto">
          <a:xfrm>
            <a:off x="500042" y="2275779"/>
            <a:ext cx="2643206" cy="151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480" y="1857356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연결하기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42" y="3857620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블루투스 동글 초기화 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  <a:sym typeface="Wingdings" pitchFamily="2" charset="2"/>
              </a:rPr>
              <a:t> </a:t>
            </a:r>
            <a:r>
              <a:rPr lang="ko-KR" altLang="en-US" sz="1600" b="1" spc="-150" dirty="0" smtClean="0">
                <a:ln w="3175">
                  <a:noFill/>
                </a:ln>
                <a:effectLst/>
              </a:rPr>
              <a:t>정상 연결이 안되었을 경우</a:t>
            </a:r>
            <a:endParaRPr lang="en-US" altLang="ko-KR" sz="16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80" y="4257588"/>
            <a:ext cx="56436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ko-KR" sz="1100" dirty="0" smtClean="0">
                <a:solidFill>
                  <a:prstClr val="black"/>
                </a:solidFill>
              </a:rPr>
              <a:t>USB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동글은 마지막으로 연결된 제이디코드의 정보를 저장하고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ko-KR" altLang="en-US" sz="1100" dirty="0" smtClean="0">
                <a:solidFill>
                  <a:prstClr val="black"/>
                </a:solidFill>
              </a:rPr>
              <a:t>만약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제이디코드와 연결이 안되거나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새로운 드론과 다시 연결하고자 할 경우에는 </a:t>
            </a:r>
            <a:r>
              <a:rPr lang="en-US" altLang="ko-KR" sz="1100" dirty="0" smtClean="0">
                <a:solidFill>
                  <a:prstClr val="black"/>
                </a:solidFill>
              </a:rPr>
              <a:t>USB 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동글에 저장된 제이디코드 정보를 삭제하는 초기화를 실행 후 사용한다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00042" y="5786446"/>
            <a:ext cx="5857916" cy="30469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2"/>
              <a:buChar char="u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동글을 컴퓨터에 꽂아 전원을 공급한다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 하기와 같이 확인한다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만약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천천히 깜박이면</a:t>
            </a:r>
            <a:r>
              <a:rPr lang="en-US" altLang="ko-KR" sz="1200" dirty="0" smtClean="0">
                <a:sym typeface="Wingdings 2"/>
              </a:rPr>
              <a:t> USB</a:t>
            </a:r>
            <a:r>
              <a:rPr lang="ko-KR" altLang="en-US" sz="1200" dirty="0" smtClean="0">
                <a:sym typeface="Wingdings 2"/>
              </a:rPr>
              <a:t> 버튼을 수초간 누른다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그럼</a:t>
            </a:r>
            <a:r>
              <a:rPr lang="en-US" altLang="ko-KR" sz="1200" dirty="0" smtClean="0">
                <a:sym typeface="Wingdings 2"/>
              </a:rPr>
              <a:t>, </a:t>
            </a:r>
            <a:r>
              <a:rPr lang="ko-KR" altLang="en-US" sz="1200" dirty="0" smtClean="0">
                <a:sym typeface="Wingdings 2"/>
              </a:rPr>
              <a:t>드론 정보가 삭제되고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연결하고자 하는 드론에 전원을 공급하면 자동으로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동글과</a:t>
            </a:r>
            <a:endParaRPr lang="en-US" altLang="ko-KR" sz="1200" dirty="0" smtClean="0">
              <a:sym typeface="Wingdings 2"/>
            </a:endParaRPr>
          </a:p>
          <a:p>
            <a:pPr algn="just"/>
            <a:r>
              <a:rPr lang="ko-KR" altLang="en-US" sz="1200" dirty="0" smtClean="0">
                <a:sym typeface="Wingdings 2"/>
              </a:rPr>
              <a:t>연결된다</a:t>
            </a:r>
            <a:r>
              <a:rPr lang="en-US" altLang="ko-KR" sz="1200" dirty="0" smtClean="0">
                <a:sym typeface="Wingdings 2"/>
              </a:rPr>
              <a:t>. </a:t>
            </a:r>
            <a:r>
              <a:rPr lang="ko-KR" altLang="en-US" sz="1200" dirty="0" smtClean="0">
                <a:sym typeface="Wingdings 2"/>
              </a:rPr>
              <a:t>빨강색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는 점멸을 멈추고 </a:t>
            </a:r>
            <a:r>
              <a:rPr lang="en-US" altLang="ko-KR" sz="1200" dirty="0" smtClean="0">
                <a:sym typeface="Wingdings 2"/>
              </a:rPr>
              <a:t>ON </a:t>
            </a:r>
            <a:r>
              <a:rPr lang="ko-KR" altLang="en-US" sz="1200" dirty="0" smtClean="0">
                <a:sym typeface="Wingdings 2"/>
              </a:rPr>
              <a:t>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동글은 연결된 드론 정보를 저장하게 되므로 </a:t>
            </a:r>
            <a:r>
              <a:rPr lang="en-US" altLang="ko-KR" sz="1200" dirty="0" smtClean="0">
                <a:sym typeface="Wingdings 2"/>
              </a:rPr>
              <a:t>2</a:t>
            </a:r>
            <a:r>
              <a:rPr lang="ko-KR" altLang="en-US" sz="1200" dirty="0" smtClean="0">
                <a:sym typeface="Wingdings 2"/>
              </a:rPr>
              <a:t>번째 페어링부터는 초기화 하지 않아도 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64" y="4916682"/>
            <a:ext cx="1500198" cy="86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2" t="68679" r="71649" b="2336"/>
          <a:stretch>
            <a:fillRect/>
          </a:stretch>
        </p:blipFill>
        <p:spPr bwMode="auto">
          <a:xfrm rot="5400000">
            <a:off x="3857629" y="4630931"/>
            <a:ext cx="8572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직사각형 14"/>
          <p:cNvSpPr/>
          <p:nvPr/>
        </p:nvSpPr>
        <p:spPr>
          <a:xfrm>
            <a:off x="3071810" y="2300101"/>
            <a:ext cx="3214709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 USB </a:t>
            </a:r>
            <a:r>
              <a:rPr lang="ko-KR" altLang="en-US" sz="1200" dirty="0" smtClean="0">
                <a:sym typeface="Wingdings 2"/>
              </a:rPr>
              <a:t>동글을 커넥터에 꽂는다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v"/>
            </a:pP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제이디코드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 점멸이 멈춘다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14422" y="6572264"/>
            <a:ext cx="4000528" cy="56861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 정보가 없는 초기화된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USB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동글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빠르게 점멸</a:t>
            </a:r>
            <a:endParaRPr lang="en-US" altLang="ko-KR" sz="1100" b="1" dirty="0" smtClean="0">
              <a:ln w="3175">
                <a:noFill/>
              </a:ln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드론정보 저장된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USB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동글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상태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천천히 점멸</a:t>
            </a:r>
            <a:endParaRPr lang="en-US" altLang="ko-KR" sz="1100" b="1" dirty="0" smtClean="0">
              <a:ln w="3175">
                <a:noFill/>
              </a:ln>
              <a:sym typeface="Wingding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2984" y="5217038"/>
            <a:ext cx="642942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9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버튼</a:t>
            </a:r>
          </a:p>
        </p:txBody>
      </p:sp>
      <p:cxnSp>
        <p:nvCxnSpPr>
          <p:cNvPr id="19" name="꺾인 연결선 18"/>
          <p:cNvCxnSpPr/>
          <p:nvPr/>
        </p:nvCxnSpPr>
        <p:spPr>
          <a:xfrm rot="10800000" flipV="1">
            <a:off x="1500174" y="5288476"/>
            <a:ext cx="857256" cy="71438"/>
          </a:xfrm>
          <a:prstGeom prst="bentConnector3">
            <a:avLst>
              <a:gd name="adj1" fmla="val 69845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0791" y="5214942"/>
            <a:ext cx="17771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직사각형 33"/>
          <p:cNvSpPr/>
          <p:nvPr/>
        </p:nvSpPr>
        <p:spPr>
          <a:xfrm>
            <a:off x="1428736" y="3639917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내컴퓨터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속성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장치관리자 실행한다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 algn="r"/>
            <a:r>
              <a:rPr lang="ko-KR" altLang="en-US" sz="1200" dirty="0" smtClean="0">
                <a:sym typeface="Wingdings" pitchFamily="2" charset="2"/>
              </a:rPr>
              <a:t>또는 윈도우 아이콘 위에 마우스오른쪽 버튼을 클릭한다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  <a:endParaRPr lang="ko-KR" altLang="en-US" sz="1200" dirty="0"/>
          </a:p>
        </p:txBody>
      </p:sp>
      <p:sp>
        <p:nvSpPr>
          <p:cNvPr id="41" name="직사각형 40"/>
          <p:cNvSpPr/>
          <p:nvPr/>
        </p:nvSpPr>
        <p:spPr>
          <a:xfrm>
            <a:off x="500042" y="5214942"/>
            <a:ext cx="214314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ko-KR" sz="1200" dirty="0" smtClean="0">
                <a:sym typeface="Wingdings 2"/>
              </a:rPr>
              <a:t></a:t>
            </a:r>
            <a:r>
              <a:rPr lang="ko-KR" altLang="en-US" sz="1200" dirty="0" smtClean="0">
                <a:sym typeface="Wingdings 2"/>
              </a:rPr>
              <a:t>장치관리자에서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ko-KR" altLang="en-US" sz="1200" dirty="0" smtClean="0">
                <a:sym typeface="Wingdings 2"/>
              </a:rPr>
              <a:t>포트</a:t>
            </a:r>
            <a:r>
              <a:rPr lang="en-US" altLang="ko-KR" sz="1200" dirty="0" smtClean="0">
                <a:sym typeface="Wingdings 2"/>
              </a:rPr>
              <a:t>(COM&amp;LPT)’</a:t>
            </a:r>
            <a:r>
              <a:rPr lang="ko-KR" altLang="en-US" sz="1200" dirty="0" smtClean="0">
                <a:sym typeface="Wingdings 2"/>
              </a:rPr>
              <a:t>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USB 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직렬 장치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또는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‘Dongle</a:t>
            </a:r>
            <a:r>
              <a:rPr lang="en-US" altLang="ko-KR" sz="1200" dirty="0" smtClean="0">
                <a:sym typeface="Wingdings 2"/>
              </a:rPr>
              <a:t>’</a:t>
            </a:r>
            <a:r>
              <a:rPr lang="ko-KR" altLang="en-US" sz="1200" dirty="0" smtClean="0">
                <a:sym typeface="Wingdings 2"/>
              </a:rPr>
              <a:t> 설치 여부를 확인 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2" y="5214940"/>
            <a:ext cx="1857388" cy="33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6" y="1809320"/>
            <a:ext cx="2143140" cy="30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/>
          <p:cNvGrpSpPr/>
          <p:nvPr/>
        </p:nvGrpSpPr>
        <p:grpSpPr>
          <a:xfrm>
            <a:off x="691140" y="6748177"/>
            <a:ext cx="2344532" cy="1752913"/>
            <a:chOff x="4036642" y="5890920"/>
            <a:chExt cx="2535630" cy="1895789"/>
          </a:xfrm>
        </p:grpSpPr>
        <p:grpSp>
          <p:nvGrpSpPr>
            <p:cNvPr id="2" name="그룹 28"/>
            <p:cNvGrpSpPr/>
            <p:nvPr/>
          </p:nvGrpSpPr>
          <p:grpSpPr>
            <a:xfrm>
              <a:off x="4036642" y="5890920"/>
              <a:ext cx="2535630" cy="1895789"/>
              <a:chOff x="536180" y="6858016"/>
              <a:chExt cx="2392754" cy="2286016"/>
            </a:xfrm>
          </p:grpSpPr>
          <p:pic>
            <p:nvPicPr>
              <p:cNvPr id="47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7463" b="6716"/>
              <a:stretch>
                <a:fillRect/>
              </a:stretch>
            </p:blipFill>
            <p:spPr bwMode="auto">
              <a:xfrm>
                <a:off x="538159" y="6858016"/>
                <a:ext cx="2390775" cy="1643074"/>
              </a:xfrm>
              <a:prstGeom prst="rect">
                <a:avLst/>
              </a:prstGeom>
              <a:noFill/>
            </p:spPr>
          </p:pic>
          <p:pic>
            <p:nvPicPr>
              <p:cNvPr id="48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52239" b="12873"/>
              <a:stretch>
                <a:fillRect/>
              </a:stretch>
            </p:blipFill>
            <p:spPr bwMode="auto">
              <a:xfrm>
                <a:off x="536180" y="7929586"/>
                <a:ext cx="2390775" cy="1214446"/>
              </a:xfrm>
              <a:prstGeom prst="rect">
                <a:avLst/>
              </a:prstGeom>
              <a:noFill/>
            </p:spPr>
          </p:pic>
        </p:grpSp>
        <p:sp>
          <p:nvSpPr>
            <p:cNvPr id="49" name="직사각형 48"/>
            <p:cNvSpPr/>
            <p:nvPr/>
          </p:nvSpPr>
          <p:spPr>
            <a:xfrm>
              <a:off x="4170819" y="7109284"/>
              <a:ext cx="228601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100" dirty="0" smtClean="0"/>
                <a:t>그림과 같이 </a:t>
              </a:r>
              <a:r>
                <a:rPr lang="en-US" altLang="ko-KR" sz="1100" dirty="0" smtClean="0"/>
                <a:t>‘USB </a:t>
              </a:r>
              <a:r>
                <a:rPr lang="ko-KR" altLang="en-US" sz="1100" dirty="0" smtClean="0"/>
                <a:t>직렬장치</a:t>
              </a:r>
              <a:r>
                <a:rPr lang="en-US" altLang="ko-KR" sz="1100" dirty="0" smtClean="0"/>
                <a:t>’</a:t>
              </a:r>
              <a:r>
                <a:rPr lang="ko-KR" altLang="en-US" sz="1100" dirty="0" smtClean="0"/>
                <a:t> 또는 </a:t>
              </a:r>
              <a:r>
                <a:rPr lang="en-US" altLang="ko-KR" sz="1100" dirty="0" smtClean="0"/>
                <a:t>Dongle’</a:t>
              </a:r>
              <a:r>
                <a:rPr lang="ko-KR" altLang="en-US" sz="1100" dirty="0" smtClean="0"/>
                <a:t>이 없을 경우 드라이버를 설치하도록 한다</a:t>
              </a:r>
              <a:r>
                <a:rPr lang="en-US" altLang="ko-KR" sz="1100" dirty="0" smtClean="0"/>
                <a:t>.</a:t>
              </a:r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36708" y="6605301"/>
              <a:ext cx="1428760" cy="496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93194" name="Picture 10" descr="Computer Mouse Pointer Clipart Hd PNG, Computer Mouse Vector Logo Design,  Mouse, Technology, Symbol PNG Image For Free Download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t="21875" r="34375" b="24999"/>
          <a:stretch>
            <a:fillRect/>
          </a:stretch>
        </p:blipFill>
        <p:spPr bwMode="auto">
          <a:xfrm>
            <a:off x="4500570" y="4572000"/>
            <a:ext cx="403414" cy="571504"/>
          </a:xfrm>
          <a:prstGeom prst="rect">
            <a:avLst/>
          </a:prstGeom>
          <a:noFill/>
        </p:spPr>
      </p:pic>
      <p:pic>
        <p:nvPicPr>
          <p:cNvPr id="93198" name="Picture 14" descr="Finger - Free interface icon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64712" y="4693610"/>
            <a:ext cx="357190" cy="357190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571480" y="2347397"/>
            <a:ext cx="39290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드론</a:t>
            </a:r>
            <a:r>
              <a:rPr lang="en-US" altLang="ko-KR" sz="1100" dirty="0" smtClean="0">
                <a:solidFill>
                  <a:srgbClr val="FF0000"/>
                </a:solidFill>
              </a:rPr>
              <a:t>- </a:t>
            </a:r>
            <a:r>
              <a:rPr lang="ko-KR" altLang="en-US" sz="1100" dirty="0" smtClean="0">
                <a:solidFill>
                  <a:srgbClr val="FF0000"/>
                </a:solidFill>
              </a:rPr>
              <a:t>동글 연결이 되지 않을 경우 </a:t>
            </a:r>
            <a:r>
              <a:rPr lang="en-US" altLang="ko-KR" sz="1100" dirty="0" smtClean="0">
                <a:solidFill>
                  <a:srgbClr val="FF0000"/>
                </a:solidFill>
              </a:rPr>
              <a:t>USB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드라이버 설치 여부를 확인 해야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 </a:t>
            </a:r>
            <a:endParaRPr lang="en-US" altLang="ko-KR" sz="1100" dirty="0" smtClean="0"/>
          </a:p>
          <a:p>
            <a:r>
              <a:rPr lang="ko-KR" altLang="en-US" sz="1100" dirty="0" smtClean="0"/>
              <a:t>드라이버는 윈도우 버전 또는 컴퓨텨 환경에 따라 상이하므로 개별적으로 확인하도록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5" name="제목 6"/>
          <p:cNvSpPr>
            <a:spLocks noGrp="1"/>
          </p:cNvSpPr>
          <p:nvPr>
            <p:ph type="title"/>
          </p:nvPr>
        </p:nvSpPr>
        <p:spPr>
          <a:xfrm>
            <a:off x="1571613" y="1153357"/>
            <a:ext cx="3286148" cy="683044"/>
          </a:xfrm>
        </p:spPr>
        <p:txBody>
          <a:bodyPr/>
          <a:lstStyle/>
          <a:p>
            <a:r>
              <a:rPr lang="en-US" altLang="ko-KR" dirty="0" smtClean="0"/>
              <a:t>USB </a:t>
            </a:r>
            <a:r>
              <a:rPr lang="ko-KR" altLang="en-US" dirty="0" smtClean="0"/>
              <a:t>드라이버 설치 </a:t>
            </a:r>
            <a:r>
              <a:rPr lang="en-US" altLang="ko-KR" sz="1400" dirty="0" smtClean="0">
                <a:solidFill>
                  <a:srgbClr val="FFFF00"/>
                </a:solidFill>
              </a:rPr>
              <a:t>(</a:t>
            </a:r>
            <a:r>
              <a:rPr lang="ko-KR" altLang="en-US" sz="1400" dirty="0" smtClean="0">
                <a:solidFill>
                  <a:srgbClr val="FFFF00"/>
                </a:solidFill>
              </a:rPr>
              <a:t>생략가능</a:t>
            </a:r>
            <a:r>
              <a:rPr lang="en-US" altLang="ko-KR" sz="1400" dirty="0" smtClean="0">
                <a:solidFill>
                  <a:srgbClr val="FFFF00"/>
                </a:solidFill>
              </a:rPr>
              <a:t>)</a:t>
            </a:r>
            <a:endParaRPr lang="ko-KR" altLang="en-US" sz="1400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80" y="192879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 여부 확인하기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571479" y="1357290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3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</a:t>
            </a:r>
            <a:r>
              <a:rPr lang="en-US" altLang="ko-KR" sz="1200" dirty="0" smtClean="0">
                <a:sym typeface="Wingdings 2"/>
              </a:rPr>
              <a:t>“USB</a:t>
            </a:r>
            <a:r>
              <a:rPr lang="ko-KR" altLang="en-US" sz="1200" dirty="0" smtClean="0">
                <a:sym typeface="Wingdings 2"/>
              </a:rPr>
              <a:t>동글 윈도우드라이버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41" name="왼쪽 화살표 40"/>
          <p:cNvSpPr/>
          <p:nvPr/>
        </p:nvSpPr>
        <p:spPr>
          <a:xfrm flipH="1">
            <a:off x="3532806" y="1380660"/>
            <a:ext cx="142876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2135178" y="3005195"/>
            <a:ext cx="546104" cy="18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571480" y="5786446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장치관리자에서 드라이버를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0" name="직사각형 49"/>
          <p:cNvSpPr/>
          <p:nvPr/>
        </p:nvSpPr>
        <p:spPr>
          <a:xfrm>
            <a:off x="3286124" y="7358082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Dongle(</a:t>
            </a:r>
            <a:r>
              <a:rPr lang="en-US" altLang="ko-KR" sz="1200" dirty="0" smtClean="0">
                <a:solidFill>
                  <a:srgbClr val="FF0000"/>
                </a:solidFill>
                <a:sym typeface="Wingdings 2"/>
              </a:rPr>
              <a:t>COM</a:t>
            </a:r>
            <a:r>
              <a:rPr lang="en-US" altLang="ko-KR" sz="1200" dirty="0" smtClean="0">
                <a:sym typeface="Wingdings 2"/>
              </a:rPr>
              <a:t>) 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 smtClean="0">
                <a:sym typeface="Wingdings 2"/>
              </a:rPr>
              <a:t>COM</a:t>
            </a:r>
            <a:r>
              <a:rPr lang="ko-KR" altLang="en-US" sz="1200" dirty="0" smtClean="0">
                <a:sym typeface="Wingdings 2"/>
              </a:rPr>
              <a:t>번호는 자동으로 부여된다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endParaRPr lang="en-US" altLang="ko-KR" sz="1200" dirty="0" smtClean="0">
              <a:sym typeface="Wingdings 2"/>
            </a:endParaRPr>
          </a:p>
          <a:p>
            <a:r>
              <a:rPr lang="ko-KR" altLang="en-US" sz="1200" b="1" u="sng" dirty="0" smtClean="0">
                <a:sym typeface="Wingdings 2"/>
              </a:rPr>
              <a:t>스크래치 연동 시에 사용할 포트이므로 </a:t>
            </a:r>
            <a:endParaRPr lang="en-US" altLang="ko-KR" sz="1200" b="1" u="sng" dirty="0" smtClean="0">
              <a:sym typeface="Wingdings 2"/>
            </a:endParaRPr>
          </a:p>
          <a:p>
            <a:r>
              <a:rPr lang="ko-KR" altLang="en-US" sz="1200" b="1" u="sng" dirty="0" smtClean="0">
                <a:sym typeface="Wingdings 2"/>
              </a:rPr>
              <a:t>번호를 숙지하도록 한다</a:t>
            </a:r>
            <a:r>
              <a:rPr lang="en-US" altLang="ko-KR" sz="1200" b="1" u="sng" dirty="0" smtClean="0">
                <a:sym typeface="Wingdings 2"/>
              </a:rPr>
              <a:t>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71480" y="78578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671" y="1737850"/>
            <a:ext cx="53652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571480" y="4143372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USB </a:t>
            </a:r>
            <a:r>
              <a:rPr lang="ko-KR" altLang="en-US" sz="1200" dirty="0" smtClean="0">
                <a:sym typeface="Wingdings 2"/>
              </a:rPr>
              <a:t>드라이버를 하기의 순서대로 설치한다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500562"/>
            <a:ext cx="928694" cy="98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왼쪽 화살표 21"/>
          <p:cNvSpPr/>
          <p:nvPr/>
        </p:nvSpPr>
        <p:spPr>
          <a:xfrm flipH="1">
            <a:off x="1785926" y="4786314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8" y="4429124"/>
            <a:ext cx="16192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직사각형 24"/>
          <p:cNvSpPr/>
          <p:nvPr/>
        </p:nvSpPr>
        <p:spPr>
          <a:xfrm>
            <a:off x="1706396" y="5103044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압축풀기</a:t>
            </a:r>
            <a:endParaRPr lang="ko-KR" altLang="en-US" sz="1100" dirty="0"/>
          </a:p>
        </p:txBody>
      </p:sp>
      <p:sp>
        <p:nvSpPr>
          <p:cNvPr id="28" name="왼쪽 화살표 27"/>
          <p:cNvSpPr/>
          <p:nvPr/>
        </p:nvSpPr>
        <p:spPr>
          <a:xfrm flipH="1">
            <a:off x="4214818" y="4786314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4071942" y="5111136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더블클릭</a:t>
            </a:r>
            <a:endParaRPr lang="ko-KR" altLang="en-US" sz="11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663" y="4429124"/>
            <a:ext cx="152729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94" y="6072198"/>
            <a:ext cx="2171273" cy="23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스크래치 연결하</a:t>
            </a:r>
            <a:r>
              <a:rPr lang="ko-KR" altLang="en-US" dirty="0"/>
              <a:t>기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84180" y="6828304"/>
            <a:ext cx="570234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정상 설치 시 바탕화면에 </a:t>
            </a:r>
            <a:r>
              <a:rPr lang="en-US" altLang="ko-KR" sz="1200" b="1" dirty="0" smtClean="0">
                <a:sym typeface="Wingdings 2"/>
              </a:rPr>
              <a:t>Scratch3.exe JuniLink.exe </a:t>
            </a:r>
            <a:r>
              <a:rPr lang="ko-KR" altLang="en-US" sz="1200" dirty="0" smtClean="0">
                <a:sym typeface="Wingdings 2"/>
              </a:rPr>
              <a:t>아이콘이 생성된다</a:t>
            </a:r>
            <a:r>
              <a:rPr lang="en-US" altLang="ko-KR" sz="1200" dirty="0" smtClean="0">
                <a:sym typeface="Wingdings 2"/>
              </a:rPr>
              <a:t>. </a:t>
            </a:r>
            <a:endParaRPr lang="ko-KR" alt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1480" y="2000232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스크래치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57" y="2832128"/>
            <a:ext cx="5143536" cy="216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500042" y="2500298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4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 </a:t>
            </a:r>
            <a:r>
              <a:rPr lang="en-US" altLang="ko-KR" sz="1200" dirty="0" smtClean="0">
                <a:sym typeface="Wingdings 2"/>
              </a:rPr>
              <a:t>“Scratch3.0 </a:t>
            </a:r>
            <a:r>
              <a:rPr lang="ko-KR" altLang="en-US" sz="1200" dirty="0" smtClean="0">
                <a:sym typeface="Wingdings 2"/>
              </a:rPr>
              <a:t>설치파일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14" name="왼쪽 화살표 13"/>
          <p:cNvSpPr/>
          <p:nvPr/>
        </p:nvSpPr>
        <p:spPr>
          <a:xfrm flipH="1">
            <a:off x="3454401" y="2519348"/>
            <a:ext cx="201614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8" y="5214942"/>
            <a:ext cx="101008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9" y="5143504"/>
            <a:ext cx="286233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왼쪽 화살표 17"/>
          <p:cNvSpPr/>
          <p:nvPr/>
        </p:nvSpPr>
        <p:spPr>
          <a:xfrm flipH="1">
            <a:off x="4000505" y="557213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4000505" y="5929322"/>
            <a:ext cx="50006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클릭</a:t>
            </a:r>
            <a:endParaRPr lang="ko-KR" altLang="en-US" sz="11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40010" y="7143768"/>
            <a:ext cx="10287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68770" y="7143768"/>
            <a:ext cx="11032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642918" y="3500430"/>
            <a:ext cx="585629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</a:t>
            </a:r>
            <a:r>
              <a:rPr lang="en-US" altLang="ko-KR" sz="1200" dirty="0" err="1" smtClean="0">
                <a:sym typeface="Wingdings 2"/>
              </a:rPr>
              <a:t>JDCode</a:t>
            </a:r>
            <a:r>
              <a:rPr lang="en-US" altLang="ko-KR" sz="1200" dirty="0" smtClean="0">
                <a:sym typeface="Wingdings 2"/>
              </a:rPr>
              <a:t>(</a:t>
            </a:r>
            <a:r>
              <a:rPr lang="ko-KR" altLang="en-US" sz="1200" dirty="0" smtClean="0">
                <a:sym typeface="Wingdings 2"/>
              </a:rPr>
              <a:t>드론</a:t>
            </a:r>
            <a:r>
              <a:rPr lang="en-US" altLang="ko-KR" sz="1200" dirty="0" smtClean="0">
                <a:sym typeface="Wingdings 2"/>
              </a:rPr>
              <a:t>)</a:t>
            </a:r>
            <a:r>
              <a:rPr lang="ko-KR" altLang="en-US" sz="1200" dirty="0" smtClean="0">
                <a:sym typeface="Wingdings 2"/>
              </a:rPr>
              <a:t>에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9" name="직사각형 38"/>
          <p:cNvSpPr/>
          <p:nvPr/>
        </p:nvSpPr>
        <p:spPr>
          <a:xfrm>
            <a:off x="642918" y="1403648"/>
            <a:ext cx="570234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ko-KR" altLang="en-US" sz="1200" dirty="0" smtClean="0">
                <a:sym typeface="Wingdings 2"/>
              </a:rPr>
              <a:t>를 실행하여 포트를 선택하고 </a:t>
            </a:r>
            <a:r>
              <a:rPr lang="ko-KR" altLang="en-US" sz="1200" b="1" dirty="0" smtClean="0">
                <a:sym typeface="Wingdings 2"/>
              </a:rPr>
              <a:t>연결하기</a:t>
            </a:r>
            <a:r>
              <a:rPr lang="ko-KR" altLang="en-US" sz="1200" dirty="0" smtClean="0">
                <a:sym typeface="Wingdings 2"/>
              </a:rPr>
              <a:t> 버튼을 클릭한다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grpSp>
        <p:nvGrpSpPr>
          <p:cNvPr id="2" name="그룹 22"/>
          <p:cNvGrpSpPr/>
          <p:nvPr/>
        </p:nvGrpSpPr>
        <p:grpSpPr>
          <a:xfrm>
            <a:off x="3786190" y="1785918"/>
            <a:ext cx="2050932" cy="1285884"/>
            <a:chOff x="536180" y="6858016"/>
            <a:chExt cx="2392754" cy="1500198"/>
          </a:xfrm>
        </p:grpSpPr>
        <p:pic>
          <p:nvPicPr>
            <p:cNvPr id="42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43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44" name="직사각형 43"/>
          <p:cNvSpPr/>
          <p:nvPr/>
        </p:nvSpPr>
        <p:spPr>
          <a:xfrm>
            <a:off x="3857628" y="2285984"/>
            <a:ext cx="18666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스크래치를 실행하기 위해 반드시 </a:t>
            </a:r>
            <a:r>
              <a:rPr lang="en-US" altLang="ko-KR" sz="1100" dirty="0" err="1" smtClean="0"/>
              <a:t>JuniLink</a:t>
            </a:r>
            <a:r>
              <a:rPr lang="ko-KR" altLang="en-US" sz="1100" dirty="0" smtClean="0"/>
              <a:t>를 연결해야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1480" y="85722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JuniLink.exe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실행하기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33" y="3857620"/>
            <a:ext cx="28076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3" y="1714480"/>
            <a:ext cx="28076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모서리가 둥근 직사각형 31"/>
          <p:cNvSpPr/>
          <p:nvPr/>
        </p:nvSpPr>
        <p:spPr>
          <a:xfrm>
            <a:off x="2857496" y="5000628"/>
            <a:ext cx="571504" cy="3571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2"/>
          <p:cNvGrpSpPr/>
          <p:nvPr/>
        </p:nvGrpSpPr>
        <p:grpSpPr>
          <a:xfrm>
            <a:off x="3806960" y="4000496"/>
            <a:ext cx="2050932" cy="1285884"/>
            <a:chOff x="536180" y="6858016"/>
            <a:chExt cx="2392754" cy="1500198"/>
          </a:xfrm>
        </p:grpSpPr>
        <p:pic>
          <p:nvPicPr>
            <p:cNvPr id="34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35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36" name="직사각형 35"/>
          <p:cNvSpPr/>
          <p:nvPr/>
        </p:nvSpPr>
        <p:spPr>
          <a:xfrm>
            <a:off x="3949836" y="4500562"/>
            <a:ext cx="18666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드론을 평평한 곳에 놓고</a:t>
            </a:r>
            <a:endParaRPr lang="en-US" altLang="ko-KR" sz="1100" dirty="0" smtClean="0"/>
          </a:p>
          <a:p>
            <a:r>
              <a:rPr lang="ko-KR" altLang="en-US" sz="1100" b="1" dirty="0" smtClean="0"/>
              <a:t>센서 보정 </a:t>
            </a:r>
            <a:r>
              <a:rPr lang="ko-KR" altLang="en-US" sz="1100" dirty="0" smtClean="0"/>
              <a:t>버튼을 눌러</a:t>
            </a:r>
            <a:endParaRPr lang="en-US" altLang="ko-KR" sz="1100" dirty="0" smtClean="0"/>
          </a:p>
          <a:p>
            <a:r>
              <a:rPr lang="ko-KR" altLang="en-US" sz="1100" dirty="0" smtClean="0"/>
              <a:t>자이로센서를 보정한다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644539" y="5938075"/>
            <a:ext cx="407034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ko-KR" altLang="en-US" sz="1200" dirty="0" smtClean="0">
                <a:sym typeface="Wingdings 2"/>
              </a:rPr>
              <a:t>에서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하드웨어 정보가 안보일 때 </a:t>
            </a:r>
            <a:endParaRPr lang="ko-KR" altLang="en-US" sz="1200" dirty="0"/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32" y="6286512"/>
            <a:ext cx="197149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" name="직사각형 54"/>
          <p:cNvSpPr/>
          <p:nvPr/>
        </p:nvSpPr>
        <p:spPr>
          <a:xfrm>
            <a:off x="2857496" y="6286512"/>
            <a:ext cx="35719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sz="1200" b="1" dirty="0" smtClean="0">
                <a:sym typeface="Wingdings 2"/>
              </a:rPr>
              <a:t>동글을 </a:t>
            </a:r>
            <a:r>
              <a:rPr lang="en-US" altLang="ko-KR" sz="1200" b="1" dirty="0" smtClean="0">
                <a:sym typeface="Wingdings 2"/>
              </a:rPr>
              <a:t>USB</a:t>
            </a:r>
            <a:r>
              <a:rPr lang="ko-KR" altLang="en-US" sz="1200" b="1" dirty="0" smtClean="0">
                <a:sym typeface="Wingdings 2"/>
              </a:rPr>
              <a:t>에 꽂고 드론에 배터리를 연결하면 동글 </a:t>
            </a:r>
            <a:r>
              <a:rPr lang="en-US" altLang="ko-KR" sz="1200" b="1" dirty="0" smtClean="0">
                <a:sym typeface="Wingdings 2"/>
              </a:rPr>
              <a:t>LED</a:t>
            </a:r>
            <a:r>
              <a:rPr lang="ko-KR" altLang="en-US" sz="1200" b="1" dirty="0" smtClean="0">
                <a:sym typeface="Wingdings 2"/>
              </a:rPr>
              <a:t>는 깜박거림을 멈추고 계속 켜져있다</a:t>
            </a:r>
            <a:endParaRPr lang="en-US" altLang="ko-KR" sz="1200" b="1" dirty="0" smtClean="0">
              <a:sym typeface="Wingdings 2"/>
            </a:endParaRPr>
          </a:p>
          <a:p>
            <a:pPr algn="just"/>
            <a:endParaRPr lang="en-US" altLang="ko-KR" sz="1200" b="1" dirty="0" smtClean="0">
              <a:sym typeface="Wingdings 2"/>
            </a:endParaRPr>
          </a:p>
          <a:p>
            <a:pPr algn="just"/>
            <a:r>
              <a:rPr lang="ko-KR" altLang="en-US" sz="1200" b="1" dirty="0" smtClean="0">
                <a:sym typeface="Wingdings 2"/>
              </a:rPr>
              <a:t>만일 동글 </a:t>
            </a:r>
            <a:r>
              <a:rPr lang="en-US" altLang="ko-KR" sz="1200" b="1" dirty="0" smtClean="0">
                <a:sym typeface="Wingdings 2"/>
              </a:rPr>
              <a:t>LED</a:t>
            </a:r>
            <a:r>
              <a:rPr lang="ko-KR" altLang="en-US" sz="1200" b="1" dirty="0" smtClean="0">
                <a:sym typeface="Wingdings 2"/>
              </a:rPr>
              <a:t>가 계속 깜박이면 동글 버튼을 </a:t>
            </a:r>
            <a:r>
              <a:rPr lang="en-US" altLang="ko-KR" sz="1200" b="1" dirty="0" smtClean="0">
                <a:sym typeface="Wingdings 2"/>
              </a:rPr>
              <a:t>2~3</a:t>
            </a:r>
            <a:r>
              <a:rPr lang="ko-KR" altLang="en-US" sz="1200" b="1" dirty="0" smtClean="0">
                <a:sym typeface="Wingdings 2"/>
              </a:rPr>
              <a:t>초간 눌러준다</a:t>
            </a:r>
            <a:r>
              <a:rPr lang="en-US" altLang="ko-KR" sz="1200" b="1" dirty="0" smtClean="0">
                <a:sym typeface="Wingdings 2"/>
              </a:rPr>
              <a:t>.</a:t>
            </a:r>
          </a:p>
        </p:txBody>
      </p:sp>
      <p:cxnSp>
        <p:nvCxnSpPr>
          <p:cNvPr id="57" name="직선 화살표 연결선 56"/>
          <p:cNvCxnSpPr/>
          <p:nvPr/>
        </p:nvCxnSpPr>
        <p:spPr>
          <a:xfrm rot="5400000" flipH="1" flipV="1">
            <a:off x="1269191" y="7312838"/>
            <a:ext cx="500066" cy="1588"/>
          </a:xfrm>
          <a:prstGeom prst="straightConnector1">
            <a:avLst/>
          </a:prstGeom>
          <a:ln w="25400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857232" y="7572396"/>
            <a:ext cx="1439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2~3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초간 눌러준다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7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500042" y="85722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스크래치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3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실행 및 환경 설정하기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8" y="1857356"/>
            <a:ext cx="260110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타원 15"/>
          <p:cNvSpPr/>
          <p:nvPr/>
        </p:nvSpPr>
        <p:spPr>
          <a:xfrm>
            <a:off x="571480" y="3500430"/>
            <a:ext cx="285752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28604" y="1428728"/>
            <a:ext cx="535785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en-US" altLang="ko-KR" sz="1200" dirty="0" smtClean="0"/>
              <a:t>Scratch3.exe </a:t>
            </a:r>
            <a:r>
              <a:rPr lang="ko-KR" altLang="en-US" sz="1200" dirty="0" smtClean="0"/>
              <a:t>실행하고 왼쪽아래 </a:t>
            </a:r>
            <a:r>
              <a:rPr lang="ko-KR" altLang="en-US" sz="1200" b="1" dirty="0" smtClean="0"/>
              <a:t>확장기능추가하기</a:t>
            </a:r>
            <a:r>
              <a:rPr lang="ko-KR" altLang="en-US" sz="1200" dirty="0" smtClean="0"/>
              <a:t> 버튼을 클릭한다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2" y="1857356"/>
            <a:ext cx="260110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직사각형 18"/>
          <p:cNvSpPr/>
          <p:nvPr/>
        </p:nvSpPr>
        <p:spPr>
          <a:xfrm>
            <a:off x="428604" y="4214810"/>
            <a:ext cx="535785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en-US" altLang="ko-KR" sz="1200" dirty="0" smtClean="0">
                <a:sym typeface="Wingdings 2"/>
              </a:rPr>
              <a:t> </a:t>
            </a:r>
            <a:r>
              <a:rPr lang="ko-KR" altLang="en-US" sz="1200" b="1" dirty="0" smtClean="0"/>
              <a:t>확장기능 고르기 </a:t>
            </a:r>
            <a:r>
              <a:rPr lang="ko-KR" altLang="en-US" sz="1200" dirty="0" smtClean="0"/>
              <a:t>에서 「</a:t>
            </a:r>
            <a:r>
              <a:rPr lang="en-US" altLang="ko-KR" sz="1200" b="1" dirty="0" err="1" smtClean="0"/>
              <a:t>JDCode</a:t>
            </a:r>
            <a:r>
              <a:rPr lang="ko-KR" altLang="en-US" sz="1200" b="1" dirty="0" smtClean="0"/>
              <a:t>」 </a:t>
            </a:r>
            <a:r>
              <a:rPr lang="ko-KR" altLang="en-US" sz="1200" dirty="0" smtClean="0"/>
              <a:t>를 선택한다</a:t>
            </a:r>
            <a:r>
              <a:rPr lang="en-US" altLang="ko-KR" sz="1200" dirty="0" smtClean="0"/>
              <a:t>. </a:t>
            </a:r>
            <a:endParaRPr lang="ko-KR" altLang="en-US" sz="1200" dirty="0"/>
          </a:p>
        </p:txBody>
      </p:sp>
      <p:sp>
        <p:nvSpPr>
          <p:cNvPr id="20" name="왼쪽 화살표 19"/>
          <p:cNvSpPr/>
          <p:nvPr/>
        </p:nvSpPr>
        <p:spPr>
          <a:xfrm flipH="1">
            <a:off x="3317874" y="2714612"/>
            <a:ext cx="357190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3786190" y="2071670"/>
            <a:ext cx="642942" cy="78581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8" y="4572000"/>
            <a:ext cx="2357454" cy="196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>
          <a:xfrm>
            <a:off x="2214554" y="5189536"/>
            <a:ext cx="428628" cy="21431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왼쪽 화살표 24"/>
          <p:cNvSpPr/>
          <p:nvPr/>
        </p:nvSpPr>
        <p:spPr>
          <a:xfrm flipH="1">
            <a:off x="3071810" y="5357818"/>
            <a:ext cx="357190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8" y="4572001"/>
            <a:ext cx="283336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타원 26"/>
          <p:cNvSpPr/>
          <p:nvPr/>
        </p:nvSpPr>
        <p:spPr>
          <a:xfrm>
            <a:off x="3464813" y="7286644"/>
            <a:ext cx="285752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5500702" y="4929190"/>
            <a:ext cx="642942" cy="21431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22"/>
          <p:cNvGrpSpPr/>
          <p:nvPr/>
        </p:nvGrpSpPr>
        <p:grpSpPr>
          <a:xfrm>
            <a:off x="714356" y="6572264"/>
            <a:ext cx="2286016" cy="1785950"/>
            <a:chOff x="536180" y="6858016"/>
            <a:chExt cx="2392754" cy="1500198"/>
          </a:xfrm>
        </p:grpSpPr>
        <p:pic>
          <p:nvPicPr>
            <p:cNvPr id="30" name="Picture 4" descr="caution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31" name="Picture 4" descr="caution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32" name="직사각형 31"/>
          <p:cNvSpPr/>
          <p:nvPr/>
        </p:nvSpPr>
        <p:spPr>
          <a:xfrm>
            <a:off x="793886" y="7282260"/>
            <a:ext cx="2182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드론과 스크래치가 정상 연결</a:t>
            </a:r>
            <a:endParaRPr lang="en-US" altLang="ko-KR" sz="1100" dirty="0" smtClean="0"/>
          </a:p>
          <a:p>
            <a:r>
              <a:rPr lang="ko-KR" altLang="en-US" sz="1100" dirty="0" smtClean="0"/>
              <a:t>됐는지 확인하기 위해 </a:t>
            </a:r>
            <a:r>
              <a:rPr lang="ko-KR" altLang="en-US" sz="1100" b="1" dirty="0" smtClean="0"/>
              <a:t>드론높이</a:t>
            </a:r>
            <a:endParaRPr lang="en-US" altLang="ko-KR" sz="1100" b="1" dirty="0" smtClean="0"/>
          </a:p>
          <a:p>
            <a:r>
              <a:rPr lang="ko-KR" altLang="en-US" sz="1100" dirty="0" smtClean="0"/>
              <a:t>블럭을 선택하고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드론을 위아래</a:t>
            </a:r>
            <a:endParaRPr lang="en-US" altLang="ko-KR" sz="1100" dirty="0" smtClean="0"/>
          </a:p>
          <a:p>
            <a:r>
              <a:rPr lang="ko-KR" altLang="en-US" sz="1100" dirty="0" smtClean="0"/>
              <a:t>로 움직이면 </a:t>
            </a:r>
            <a:r>
              <a:rPr lang="en-US" altLang="ko-KR" sz="1100" dirty="0" smtClean="0"/>
              <a:t>Scratch3 </a:t>
            </a:r>
            <a:r>
              <a:rPr lang="ko-KR" altLang="en-US" sz="1100" dirty="0" smtClean="0"/>
              <a:t>오른쪽위에 드론 높이 값이 변한다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페어링 요약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48680" y="3857620"/>
            <a:ext cx="45804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v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err="1" smtClean="0">
                <a:sym typeface="Wingdings 2"/>
              </a:rPr>
              <a:t>블루투스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ko-KR" altLang="en-US" sz="1200" dirty="0" err="1" smtClean="0">
                <a:sym typeface="Wingdings 2"/>
              </a:rPr>
              <a:t>동글을</a:t>
            </a:r>
            <a:r>
              <a:rPr lang="ko-KR" altLang="en-US" sz="1200" dirty="0" smtClean="0">
                <a:sym typeface="Wingdings 2"/>
              </a:rPr>
              <a:t> 컴퓨터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커넥터에 연결하여 </a:t>
            </a:r>
            <a:r>
              <a:rPr lang="en-US" altLang="ko-KR" sz="1200" dirty="0" smtClean="0">
                <a:sym typeface="Wingdings 2"/>
              </a:rPr>
              <a:t>LED </a:t>
            </a: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상태를 점검한다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</a:p>
          <a:p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48678" y="2000232"/>
            <a:ext cx="630932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블루투스 동글과 스크래치 설치 후 하기 순서로 페어링 한다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48680" y="2571736"/>
            <a:ext cx="458046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ko-KR" altLang="en-US" sz="1200" dirty="0" err="1" smtClean="0">
                <a:sym typeface="Wingdings 2"/>
              </a:rPr>
              <a:t>제이디코드에</a:t>
            </a:r>
            <a:r>
              <a:rPr lang="ko-KR" altLang="en-US" sz="1200" dirty="0" smtClean="0">
                <a:sym typeface="Wingdings 2"/>
              </a:rPr>
              <a:t> 배터리를 꽂아 전원을 공급하여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 점검한다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548680" y="5331993"/>
            <a:ext cx="302433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 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프로그램을 실행한다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9" name="직사각형 18"/>
          <p:cNvSpPr/>
          <p:nvPr/>
        </p:nvSpPr>
        <p:spPr>
          <a:xfrm>
            <a:off x="547249" y="6517445"/>
            <a:ext cx="338580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x"/>
            </a:pPr>
            <a:r>
              <a:rPr lang="ko-KR" altLang="en-US" sz="1200" dirty="0" smtClean="0">
                <a:sym typeface="Wingdings 2"/>
              </a:rPr>
              <a:t>스크래치</a:t>
            </a:r>
            <a:r>
              <a:rPr lang="en-US" altLang="ko-KR" sz="1200" dirty="0" smtClean="0">
                <a:sym typeface="Wingdings 2"/>
              </a:rPr>
              <a:t>3</a:t>
            </a:r>
            <a:r>
              <a:rPr lang="ko-KR" altLang="en-US" sz="1200" dirty="0" smtClean="0">
                <a:sym typeface="Wingdings 2"/>
              </a:rPr>
              <a:t> 실행 후 </a:t>
            </a:r>
            <a:r>
              <a:rPr lang="ko-KR" altLang="en-US" sz="1200" b="1" dirty="0" smtClean="0">
                <a:sym typeface="Wingdings 2"/>
              </a:rPr>
              <a:t>확장기능 선택하기 </a:t>
            </a:r>
            <a:r>
              <a:rPr lang="ko-KR" altLang="en-US" sz="1200" dirty="0" smtClean="0">
                <a:sym typeface="Wingdings 2"/>
              </a:rPr>
              <a:t>에서 </a:t>
            </a:r>
            <a:r>
              <a:rPr lang="en-US" altLang="ko-KR" sz="1200" dirty="0" smtClean="0">
                <a:sym typeface="Wingdings 2"/>
              </a:rPr>
              <a:t>JDCode</a:t>
            </a:r>
            <a:r>
              <a:rPr lang="ko-KR" altLang="en-US" sz="1200" dirty="0" smtClean="0">
                <a:sym typeface="Wingdings 2"/>
              </a:rPr>
              <a:t>가 검색되는지 확인하고 </a:t>
            </a:r>
            <a:r>
              <a:rPr lang="ko-KR" altLang="en-US" sz="1200" b="1" dirty="0" smtClean="0">
                <a:sym typeface="Wingdings 2"/>
              </a:rPr>
              <a:t>연결하기</a:t>
            </a:r>
            <a:r>
              <a:rPr lang="ko-KR" altLang="en-US" sz="1200" dirty="0" smtClean="0">
                <a:sym typeface="Wingdings 2"/>
              </a:rPr>
              <a:t>를 눌러 </a:t>
            </a:r>
            <a:r>
              <a:rPr lang="en-US" altLang="ko-KR" sz="1200" dirty="0" err="1" smtClean="0">
                <a:sym typeface="Wingdings 2"/>
              </a:rPr>
              <a:t>JDCode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블록을 </a:t>
            </a:r>
            <a:r>
              <a:rPr lang="ko-KR" altLang="en-US" sz="1200" dirty="0" err="1" smtClean="0">
                <a:sym typeface="Wingdings 2"/>
              </a:rPr>
              <a:t>오픈한다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 </a:t>
            </a:r>
            <a:endParaRPr lang="ko-KR" altLang="en-US" sz="1200" dirty="0"/>
          </a:p>
        </p:txBody>
      </p:sp>
      <p:sp>
        <p:nvSpPr>
          <p:cNvPr id="21" name="직사각형 20"/>
          <p:cNvSpPr/>
          <p:nvPr/>
        </p:nvSpPr>
        <p:spPr>
          <a:xfrm>
            <a:off x="548680" y="7500958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 </a:t>
            </a:r>
            <a:r>
              <a:rPr lang="en-US" altLang="ko-KR" sz="1200" dirty="0" smtClean="0">
                <a:sym typeface="Wingdings 2"/>
              </a:rPr>
              <a:t>~</a:t>
            </a:r>
            <a:r>
              <a:rPr lang="ko-KR" altLang="en-US" sz="1200" dirty="0" smtClean="0">
                <a:sym typeface="Wingdings 2"/>
              </a:rPr>
              <a:t>까지 정상 실행되면 </a:t>
            </a:r>
            <a:r>
              <a:rPr lang="ko-KR" altLang="en-US" sz="1200" dirty="0" err="1" smtClean="0">
                <a:sym typeface="Wingdings 2"/>
              </a:rPr>
              <a:t>제이디코드의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상태가 하기와 같다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59960" y="3071802"/>
            <a:ext cx="3477152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초록색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/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빨간색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천천히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0728" y="4359935"/>
            <a:ext cx="347715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비연결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 smtClean="0">
              <a:ln w="3175">
                <a:noFill/>
              </a:ln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70095" y="7832398"/>
            <a:ext cx="4459170" cy="31354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스크래치 정상 연결되면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5046028" y="2597782"/>
            <a:ext cx="11236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4190" y="3929058"/>
            <a:ext cx="1200892" cy="9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9690" y="5143504"/>
            <a:ext cx="1776830" cy="99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8976" y="6500826"/>
            <a:ext cx="2267544" cy="70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디자인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사각형 설명선 2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  <p:sp>
        <p:nvSpPr>
          <p:cNvPr id="19" name="타원 18"/>
          <p:cNvSpPr/>
          <p:nvPr/>
        </p:nvSpPr>
        <p:spPr>
          <a:xfrm>
            <a:off x="2193288" y="7015143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2193288" y="7364693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357430" y="729457"/>
            <a:ext cx="3371836" cy="472258"/>
          </a:xfrm>
        </p:spPr>
        <p:txBody>
          <a:bodyPr/>
          <a:lstStyle/>
          <a:p>
            <a:r>
              <a:rPr lang="ko-KR" altLang="en-US" dirty="0" smtClean="0"/>
              <a:t> 자율비행  코딩</a:t>
            </a:r>
            <a:r>
              <a:rPr lang="en-US" altLang="ko-KR" dirty="0" smtClean="0"/>
              <a:t>(</a:t>
            </a:r>
            <a:r>
              <a:rPr lang="en-US" altLang="ko-KR" dirty="0" smtClean="0">
                <a:latin typeface="Times New Roman"/>
                <a:cs typeface="Times New Roman"/>
              </a:rPr>
              <a:t>Ⅰ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en-US" altLang="ko-KR" dirty="0" smtClean="0"/>
              <a:t>- </a:t>
            </a:r>
            <a:r>
              <a:rPr lang="ko-KR" altLang="en-US" dirty="0" smtClean="0"/>
              <a:t>기본편</a:t>
            </a:r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714356" y="7929586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20" name="Picture 6" descr="book icon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4239" y="7990391"/>
            <a:ext cx="571504" cy="571504"/>
          </a:xfrm>
          <a:prstGeom prst="rect">
            <a:avLst/>
          </a:prstGeom>
          <a:noFill/>
        </p:spPr>
      </p:pic>
      <p:sp>
        <p:nvSpPr>
          <p:cNvPr id="21" name="직사각형 20"/>
          <p:cNvSpPr/>
          <p:nvPr/>
        </p:nvSpPr>
        <p:spPr>
          <a:xfrm>
            <a:off x="1428736" y="7967197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교육은 제이디코드 자율비행을 위한 스크래치 교재입니다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 </a:t>
            </a:r>
            <a:r>
              <a:rPr lang="ko-KR" altLang="en-US" sz="1100" dirty="0" smtClean="0">
                <a:solidFill>
                  <a:prstClr val="white"/>
                </a:solidFill>
              </a:rPr>
              <a:t>따라서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드론교육에 필요한 블록과 스크래치 기능을 중심으로 선별하여 설명하므로 스크래치의 일부 기능만 사용하며 설명합니다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1743187" y="2005606"/>
            <a:ext cx="3371627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 비행 드론은 무선 조정기 없이 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SW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코딩으로 제어한다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장에서는 스크래치를 이용하여 기본적인 자율 비행 방법을 이해하고 실내에서 간단하게 코딩하여 실행하도록 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2201761" y="5541171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2201761" y="5908594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2201761" y="6276017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2201761" y="6643440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grpSp>
        <p:nvGrpSpPr>
          <p:cNvPr id="30" name="그룹 37"/>
          <p:cNvGrpSpPr/>
          <p:nvPr/>
        </p:nvGrpSpPr>
        <p:grpSpPr>
          <a:xfrm>
            <a:off x="2201761" y="5429256"/>
            <a:ext cx="3074030" cy="2308324"/>
            <a:chOff x="2489793" y="5211118"/>
            <a:chExt cx="2620674" cy="2308324"/>
          </a:xfrm>
        </p:grpSpPr>
        <p:sp>
          <p:nvSpPr>
            <p:cNvPr id="31" name="TextBox 30"/>
            <p:cNvSpPr txBox="1"/>
            <p:nvPr/>
          </p:nvSpPr>
          <p:spPr>
            <a:xfrm>
              <a:off x="2866113" y="5211118"/>
              <a:ext cx="224435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자율비행 준비하기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드론</a:t>
              </a:r>
              <a:r>
                <a: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 </a:t>
              </a: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이륙</a:t>
              </a:r>
              <a:r>
                <a: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/</a:t>
              </a: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착륙하기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높이 제어하기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속도 제어하기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거리 제어 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동체 회전하기</a:t>
              </a:r>
              <a:endPara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489793" y="5211118"/>
              <a:ext cx="36144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1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4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5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6</a:t>
              </a:r>
            </a:p>
          </p:txBody>
        </p:sp>
      </p:grpSp>
      <p:sp>
        <p:nvSpPr>
          <p:cNvPr id="28" name="제목 2"/>
          <p:cNvSpPr>
            <a:spLocks noGrp="1"/>
          </p:cNvSpPr>
          <p:nvPr>
            <p:ph type="ctrTitle"/>
          </p:nvPr>
        </p:nvSpPr>
        <p:spPr>
          <a:xfrm>
            <a:off x="681569" y="108846"/>
            <a:ext cx="1890176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03</a:t>
            </a:r>
            <a:r>
              <a:rPr lang="en-US" altLang="ko-KR" sz="5000" dirty="0" smtClean="0"/>
              <a:t>-2</a:t>
            </a:r>
            <a:endParaRPr lang="ko-KR" altLang="en-US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642918" y="2357422"/>
            <a:ext cx="5715039" cy="2143140"/>
          </a:xfrm>
          <a:prstGeom prst="roundRect">
            <a:avLst>
              <a:gd name="adj" fmla="val 375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자율 비행 준비하기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5695" y="5061381"/>
            <a:ext cx="304905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드론의  수평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블루투스 연결 정상 준비 여부를 말한다</a:t>
            </a:r>
            <a:r>
              <a:rPr lang="en-US" altLang="ko-KR" sz="1100" dirty="0" smtClean="0"/>
              <a:t>.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드론을</a:t>
            </a:r>
            <a:r>
              <a:rPr lang="ko-KR" altLang="en-US" sz="1100" dirty="0" smtClean="0">
                <a:solidFill>
                  <a:srgbClr val="FF0000"/>
                </a:solidFill>
              </a:rPr>
              <a:t> 평평한 곳에 놓고 </a:t>
            </a:r>
            <a:r>
              <a:rPr lang="en-US" altLang="ko-KR" sz="1100" dirty="0" smtClean="0">
                <a:solidFill>
                  <a:srgbClr val="FF0000"/>
                </a:solidFill>
              </a:rPr>
              <a:t>10</a:t>
            </a:r>
            <a:r>
              <a:rPr lang="ko-KR" altLang="en-US" sz="1100" dirty="0" smtClean="0">
                <a:solidFill>
                  <a:srgbClr val="FF0000"/>
                </a:solidFill>
              </a:rPr>
              <a:t>초 이상 지났는데도  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드론 비행 준비상태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」</a:t>
            </a:r>
            <a:r>
              <a:rPr lang="ko-KR" altLang="en-US" sz="1100" dirty="0" smtClean="0">
                <a:solidFill>
                  <a:srgbClr val="FF0000"/>
                </a:solidFill>
              </a:rPr>
              <a:t>가 </a:t>
            </a:r>
            <a:r>
              <a:rPr lang="en-US" altLang="ko-KR" sz="1100" dirty="0" smtClean="0">
                <a:solidFill>
                  <a:srgbClr val="FF0000"/>
                </a:solidFill>
              </a:rPr>
              <a:t>“0”</a:t>
            </a:r>
            <a:r>
              <a:rPr lang="ko-KR" altLang="en-US" sz="1100" dirty="0" smtClean="0">
                <a:solidFill>
                  <a:srgbClr val="FF0000"/>
                </a:solidFill>
              </a:rPr>
              <a:t>일 경우에는 </a:t>
            </a:r>
            <a:r>
              <a:rPr lang="en-US" altLang="ko-KR" sz="1100" dirty="0" err="1" smtClean="0">
                <a:solidFill>
                  <a:srgbClr val="FF0000"/>
                </a:solidFill>
              </a:rPr>
              <a:t>JuniLink</a:t>
            </a:r>
            <a:r>
              <a:rPr lang="ko-KR" altLang="en-US" sz="1100" dirty="0" smtClean="0">
                <a:solidFill>
                  <a:srgbClr val="FF0000"/>
                </a:solidFill>
              </a:rPr>
              <a:t>에서 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센서보정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」 </a:t>
            </a:r>
            <a:r>
              <a:rPr lang="ko-KR" altLang="en-US" sz="1100" dirty="0" smtClean="0">
                <a:solidFill>
                  <a:srgbClr val="FF0000"/>
                </a:solidFill>
                <a:latin typeface="+mn-ea"/>
                <a:sym typeface="Wingdings 2"/>
              </a:rPr>
              <a:t>버튼을 눌러 자이로센서를 보정</a:t>
            </a:r>
            <a:r>
              <a:rPr lang="ko-KR" altLang="en-US" sz="1100" dirty="0" smtClean="0">
                <a:solidFill>
                  <a:srgbClr val="FF0000"/>
                </a:solidFill>
              </a:rPr>
              <a:t>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 : </a:t>
            </a:r>
            <a:r>
              <a:rPr lang="ko-KR" altLang="en-US" sz="1100" dirty="0" smtClean="0"/>
              <a:t>드론 비행 준비 완료      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0 : </a:t>
            </a:r>
            <a:r>
              <a:rPr lang="ko-KR" altLang="en-US" sz="1100" dirty="0" smtClean="0"/>
              <a:t>드론 비행 준비 안됨</a:t>
            </a:r>
            <a:endParaRPr lang="en-US" altLang="ko-KR" sz="1100" dirty="0" smtClean="0"/>
          </a:p>
        </p:txBody>
      </p:sp>
      <p:grpSp>
        <p:nvGrpSpPr>
          <p:cNvPr id="18" name="그룹 17"/>
          <p:cNvGrpSpPr/>
          <p:nvPr/>
        </p:nvGrpSpPr>
        <p:grpSpPr>
          <a:xfrm>
            <a:off x="3730266" y="4929190"/>
            <a:ext cx="2699130" cy="1510884"/>
            <a:chOff x="4451909" y="5132819"/>
            <a:chExt cx="1785950" cy="999716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1909" y="5132819"/>
              <a:ext cx="1785950" cy="999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직사각형 26"/>
            <p:cNvSpPr/>
            <p:nvPr/>
          </p:nvSpPr>
          <p:spPr>
            <a:xfrm>
              <a:off x="5704595" y="5841851"/>
              <a:ext cx="411264" cy="24346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451645" y="6898535"/>
            <a:ext cx="34062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배터리 잔량을 나타낸다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대표잔량이 </a:t>
            </a:r>
            <a:r>
              <a:rPr lang="en-US" altLang="ko-KR" sz="1100" dirty="0" smtClean="0"/>
              <a:t>20% </a:t>
            </a:r>
            <a:r>
              <a:rPr lang="ko-KR" altLang="en-US" sz="1100" dirty="0" smtClean="0"/>
              <a:t>미만일 경우에 방전률이 약해 이륙시 흔들림이 나타날 수 있다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51645" y="7641575"/>
            <a:ext cx="3286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드론의 높이를 나타낸다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</a:t>
            </a:r>
            <a:r>
              <a:rPr lang="ko-KR" altLang="en-US" sz="1100" dirty="0" smtClean="0"/>
              <a:t>메인보드 기준의 지면에서부터의 드론 높이이다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4356" y="1928794"/>
            <a:ext cx="52377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자율 비행 준비를 위해 무대의 상태를 확인하도록 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643314" y="3347529"/>
            <a:ext cx="257176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스크래치와 연결되면 무대에서 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제이디코드의 상태가 표시된다</a:t>
            </a:r>
            <a:r>
              <a:rPr lang="en-US" altLang="ko-KR" sz="1100" dirty="0" smtClean="0"/>
              <a:t>.</a:t>
            </a:r>
          </a:p>
          <a:p>
            <a:pPr algn="just"/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드론 연결상태를 확인하면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자율비행 이해도가 높아진다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70" y="2500298"/>
            <a:ext cx="2436176" cy="17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14" y="2481256"/>
            <a:ext cx="2128406" cy="80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8" y="4785156"/>
            <a:ext cx="22479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695" y="6927195"/>
            <a:ext cx="17907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695" y="7713013"/>
            <a:ext cx="17526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직사각형 73"/>
          <p:cNvSpPr/>
          <p:nvPr/>
        </p:nvSpPr>
        <p:spPr>
          <a:xfrm>
            <a:off x="785794" y="3428992"/>
            <a:ext cx="5429288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57232" y="2757390"/>
            <a:ext cx="5572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rgbClr val="FF0000"/>
                </a:solidFill>
              </a:rPr>
              <a:t>왼쪽의 블록 사용 시 이동 거리만큼 합해져서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rgbClr val="FF0000"/>
                </a:solidFill>
              </a:rPr>
              <a:t>표시된다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 </a:t>
            </a:r>
            <a:r>
              <a:rPr lang="ko-KR" altLang="en-US" sz="1100" dirty="0" smtClean="0">
                <a:solidFill>
                  <a:srgbClr val="FF0000"/>
                </a:solidFill>
              </a:rPr>
              <a:t>단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아래 그림처럼</a:t>
            </a:r>
            <a:r>
              <a:rPr lang="en-US" altLang="ko-KR" sz="1100" dirty="0" smtClean="0">
                <a:solidFill>
                  <a:srgbClr val="FF0000"/>
                </a:solidFill>
              </a:rPr>
              <a:t>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드론의 전면기준으로 거리가 표시된다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50" name="그룹 49"/>
          <p:cNvGrpSpPr/>
          <p:nvPr/>
        </p:nvGrpSpPr>
        <p:grpSpPr>
          <a:xfrm>
            <a:off x="1357299" y="3714745"/>
            <a:ext cx="1714511" cy="1571635"/>
            <a:chOff x="2285992" y="2500299"/>
            <a:chExt cx="2571767" cy="2357453"/>
          </a:xfrm>
        </p:grpSpPr>
        <p:grpSp>
          <p:nvGrpSpPr>
            <p:cNvPr id="32" name="그룹 31"/>
            <p:cNvGrpSpPr/>
            <p:nvPr/>
          </p:nvGrpSpPr>
          <p:grpSpPr>
            <a:xfrm>
              <a:off x="2285992" y="4126667"/>
              <a:ext cx="785818" cy="731085"/>
              <a:chOff x="3643314" y="3000364"/>
              <a:chExt cx="785818" cy="731085"/>
            </a:xfrm>
          </p:grpSpPr>
          <p:pic>
            <p:nvPicPr>
              <p:cNvPr id="29" name="그림 2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30" name="그림 29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4" name="그룹 33"/>
            <p:cNvGrpSpPr/>
            <p:nvPr/>
          </p:nvGrpSpPr>
          <p:grpSpPr>
            <a:xfrm rot="5400000">
              <a:off x="4099308" y="2527665"/>
              <a:ext cx="785818" cy="731085"/>
              <a:chOff x="3643314" y="3000364"/>
              <a:chExt cx="785818" cy="731085"/>
            </a:xfrm>
          </p:grpSpPr>
          <p:pic>
            <p:nvPicPr>
              <p:cNvPr id="36" name="그림 3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37" name="그림 36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2175414" y="3594303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 rot="10800000" flipH="1" flipV="1">
              <a:off x="3134818" y="2907660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그룹 43"/>
            <p:cNvGrpSpPr/>
            <p:nvPr/>
          </p:nvGrpSpPr>
          <p:grpSpPr>
            <a:xfrm rot="5400000">
              <a:off x="2351330" y="2527665"/>
              <a:ext cx="785818" cy="731085"/>
              <a:chOff x="3643314" y="3000364"/>
              <a:chExt cx="785818" cy="731085"/>
            </a:xfrm>
          </p:grpSpPr>
          <p:pic>
            <p:nvPicPr>
              <p:cNvPr id="45" name="그림 4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47" name="그림 46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8" name="TextBox 47"/>
            <p:cNvSpPr txBox="1"/>
            <p:nvPr/>
          </p:nvSpPr>
          <p:spPr>
            <a:xfrm>
              <a:off x="2714620" y="3571868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endParaRPr lang="ko-KR" altLang="en-US" sz="11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78968" y="2571737"/>
              <a:ext cx="628698" cy="261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endParaRPr lang="ko-KR" altLang="en-US" sz="1100" dirty="0"/>
            </a:p>
          </p:txBody>
        </p:sp>
      </p:grpSp>
      <p:grpSp>
        <p:nvGrpSpPr>
          <p:cNvPr id="52" name="그룹 31"/>
          <p:cNvGrpSpPr/>
          <p:nvPr/>
        </p:nvGrpSpPr>
        <p:grpSpPr>
          <a:xfrm>
            <a:off x="4048129" y="4798990"/>
            <a:ext cx="523879" cy="487390"/>
            <a:chOff x="3643314" y="3000364"/>
            <a:chExt cx="785818" cy="731085"/>
          </a:xfrm>
        </p:grpSpPr>
        <p:pic>
          <p:nvPicPr>
            <p:cNvPr id="63" name="그림 62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4" name="그림 63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4" name="직선 화살표 연결선 53"/>
          <p:cNvCxnSpPr/>
          <p:nvPr/>
        </p:nvCxnSpPr>
        <p:spPr>
          <a:xfrm rot="5400000" flipH="1" flipV="1">
            <a:off x="3974410" y="4444081"/>
            <a:ext cx="720000" cy="105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 rot="10800000" flipH="1" flipV="1">
            <a:off x="4614013" y="3986319"/>
            <a:ext cx="720000" cy="105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333881" y="4429124"/>
            <a:ext cx="419132" cy="1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4643446" y="3762370"/>
            <a:ext cx="419132" cy="1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grpSp>
        <p:nvGrpSpPr>
          <p:cNvPr id="66" name="그룹 31"/>
          <p:cNvGrpSpPr/>
          <p:nvPr/>
        </p:nvGrpSpPr>
        <p:grpSpPr>
          <a:xfrm>
            <a:off x="4048129" y="3685839"/>
            <a:ext cx="523879" cy="487390"/>
            <a:chOff x="3643314" y="3000364"/>
            <a:chExt cx="785818" cy="731085"/>
          </a:xfrm>
        </p:grpSpPr>
        <p:pic>
          <p:nvPicPr>
            <p:cNvPr id="67" name="그림 66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8" name="그림 67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" name="그룹 31"/>
          <p:cNvGrpSpPr/>
          <p:nvPr/>
        </p:nvGrpSpPr>
        <p:grpSpPr>
          <a:xfrm>
            <a:off x="5262575" y="3682846"/>
            <a:ext cx="523879" cy="487390"/>
            <a:chOff x="3643314" y="3000364"/>
            <a:chExt cx="785818" cy="731085"/>
          </a:xfrm>
        </p:grpSpPr>
        <p:pic>
          <p:nvPicPr>
            <p:cNvPr id="70" name="그림 69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1" name="그림 70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2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0" b="-7947"/>
          <a:stretch>
            <a:fillRect/>
          </a:stretch>
        </p:blipFill>
        <p:spPr bwMode="auto">
          <a:xfrm rot="2182560">
            <a:off x="1260007" y="3603256"/>
            <a:ext cx="629243" cy="675119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1000108" y="3524572"/>
            <a:ext cx="4427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 </a:t>
            </a:r>
            <a:endParaRPr lang="ko-KR" altLang="en-US" sz="1100" dirty="0"/>
          </a:p>
        </p:txBody>
      </p:sp>
      <p:sp>
        <p:nvSpPr>
          <p:cNvPr id="77" name="TextBox 76"/>
          <p:cNvSpPr txBox="1"/>
          <p:nvPr/>
        </p:nvSpPr>
        <p:spPr>
          <a:xfrm>
            <a:off x="2143116" y="4826221"/>
            <a:ext cx="115929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앞뒤 이동 </a:t>
            </a:r>
            <a:r>
              <a:rPr lang="en-US" altLang="ko-KR" sz="1100" dirty="0" smtClean="0"/>
              <a:t>: 200</a:t>
            </a:r>
          </a:p>
          <a:p>
            <a:r>
              <a:rPr lang="ko-KR" altLang="en-US" sz="1100" dirty="0" smtClean="0"/>
              <a:t>좌우 이동 </a:t>
            </a:r>
            <a:r>
              <a:rPr lang="en-US" altLang="ko-KR" sz="1100" dirty="0" smtClean="0"/>
              <a:t>: 0</a:t>
            </a:r>
            <a:endParaRPr lang="ko-KR" altLang="en-US" sz="1100" dirty="0"/>
          </a:p>
        </p:txBody>
      </p:sp>
      <p:sp>
        <p:nvSpPr>
          <p:cNvPr id="78" name="TextBox 77"/>
          <p:cNvSpPr txBox="1"/>
          <p:nvPr/>
        </p:nvSpPr>
        <p:spPr>
          <a:xfrm>
            <a:off x="4770038" y="4834227"/>
            <a:ext cx="115929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앞뒤 이동 </a:t>
            </a:r>
            <a:r>
              <a:rPr lang="en-US" altLang="ko-KR" sz="1100" dirty="0" smtClean="0"/>
              <a:t>: 100</a:t>
            </a:r>
          </a:p>
          <a:p>
            <a:r>
              <a:rPr lang="ko-KR" altLang="en-US" sz="1100" dirty="0" smtClean="0"/>
              <a:t>좌우 이동 </a:t>
            </a:r>
            <a:r>
              <a:rPr lang="en-US" altLang="ko-KR" sz="1100" dirty="0" smtClean="0"/>
              <a:t>: 100</a:t>
            </a:r>
            <a:endParaRPr lang="ko-KR" altLang="en-US" sz="1100" dirty="0"/>
          </a:p>
        </p:txBody>
      </p:sp>
      <p:sp>
        <p:nvSpPr>
          <p:cNvPr id="83" name="TextBox 82"/>
          <p:cNvSpPr txBox="1"/>
          <p:nvPr/>
        </p:nvSpPr>
        <p:spPr>
          <a:xfrm>
            <a:off x="735622" y="1487626"/>
            <a:ext cx="5143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드론이 수평일 때는 앞뒤좌우</a:t>
            </a:r>
            <a:r>
              <a:rPr lang="en-US" altLang="ko-KR" sz="1100" dirty="0" smtClean="0"/>
              <a:t>“0”</a:t>
            </a:r>
            <a:r>
              <a:rPr lang="ko-KR" altLang="en-US" sz="1100" dirty="0" smtClean="0"/>
              <a:t>으로 표시된다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olidFill>
                  <a:srgbClr val="FF0000"/>
                </a:solidFill>
              </a:rPr>
              <a:t>만약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평평한 지면에 두었을 때 </a:t>
            </a:r>
            <a:r>
              <a:rPr lang="en-US" altLang="ko-KR" sz="1100" dirty="0" smtClean="0">
                <a:solidFill>
                  <a:srgbClr val="FF0000"/>
                </a:solidFill>
              </a:rPr>
              <a:t>“0”</a:t>
            </a:r>
            <a:r>
              <a:rPr lang="ko-KR" altLang="en-US" sz="1100" dirty="0" smtClean="0">
                <a:solidFill>
                  <a:srgbClr val="FF0000"/>
                </a:solidFill>
              </a:rPr>
              <a:t>으로 표시 되지 않을 때 </a:t>
            </a:r>
            <a:r>
              <a:rPr lang="en-US" altLang="ko-KR" sz="1100" dirty="0" smtClean="0">
                <a:solidFill>
                  <a:srgbClr val="FF0000"/>
                </a:solidFill>
              </a:rPr>
              <a:t>“</a:t>
            </a:r>
            <a:r>
              <a:rPr lang="ko-KR" altLang="en-US" sz="1100" dirty="0" smtClean="0">
                <a:solidFill>
                  <a:srgbClr val="FF0000"/>
                </a:solidFill>
              </a:rPr>
              <a:t>센서 보정</a:t>
            </a:r>
            <a:r>
              <a:rPr lang="en-US" altLang="ko-KR" sz="1100" dirty="0" smtClean="0">
                <a:solidFill>
                  <a:srgbClr val="FF0000"/>
                </a:solidFill>
              </a:rPr>
              <a:t>”</a:t>
            </a:r>
            <a:r>
              <a:rPr lang="ko-KR" altLang="en-US" sz="1100" dirty="0" smtClean="0">
                <a:solidFill>
                  <a:srgbClr val="FF0000"/>
                </a:solidFill>
              </a:rPr>
              <a:t>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71480" y="7361258"/>
            <a:ext cx="564360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 자율비행 준비 상태를 코딩에 추가하여 드론의 상태 점검 후 비행하기를 권장한다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연결된 드론을 손으로 임의대로 움직여 보자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동체가 흔들리므로 드론 비행 준비상태 값이 </a:t>
            </a:r>
            <a:r>
              <a:rPr lang="en-US" altLang="ko-KR" sz="1100" dirty="0" smtClean="0"/>
              <a:t>“0”</a:t>
            </a:r>
            <a:r>
              <a:rPr lang="ko-KR" altLang="en-US" sz="1100" dirty="0" smtClean="0"/>
              <a:t>으로 변하게 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6200000">
            <a:off x="4600273" y="5929010"/>
            <a:ext cx="1329369" cy="1528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94" y="1000100"/>
            <a:ext cx="3715370" cy="40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99" y="2201636"/>
            <a:ext cx="3624720" cy="4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99" y="2681485"/>
            <a:ext cx="2709704" cy="39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94" y="6073923"/>
            <a:ext cx="3153750" cy="890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모서리가 둥근 직사각형 45"/>
          <p:cNvSpPr/>
          <p:nvPr/>
        </p:nvSpPr>
        <p:spPr>
          <a:xfrm>
            <a:off x="568272" y="585469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1" name="그룹 157"/>
          <p:cNvGrpSpPr/>
          <p:nvPr/>
        </p:nvGrpSpPr>
        <p:grpSpPr>
          <a:xfrm flipH="1">
            <a:off x="675392" y="5596617"/>
            <a:ext cx="250534" cy="334430"/>
            <a:chOff x="8004773" y="4661601"/>
            <a:chExt cx="703673" cy="939312"/>
          </a:xfrm>
        </p:grpSpPr>
        <p:sp>
          <p:nvSpPr>
            <p:cNvPr id="5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61" name="제목 55"/>
          <p:cNvSpPr txBox="1">
            <a:spLocks/>
          </p:cNvSpPr>
          <p:nvPr/>
        </p:nvSpPr>
        <p:spPr>
          <a:xfrm>
            <a:off x="872998" y="557213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903218" y="2730989"/>
            <a:ext cx="2156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제이디코드를 이륙하기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드론 이륙</a:t>
            </a:r>
            <a:r>
              <a:rPr lang="en-US" altLang="ko-KR" dirty="0" smtClean="0"/>
              <a:t>/</a:t>
            </a:r>
            <a:r>
              <a:rPr lang="ko-KR" altLang="en-US" dirty="0" smtClean="0"/>
              <a:t>착륙하기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79598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>
            <a:off x="785794" y="331431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71480" y="6286512"/>
            <a:ext cx="3143272" cy="20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267983" y="1785918"/>
            <a:ext cx="1643074" cy="2714644"/>
            <a:chOff x="4267983" y="1928794"/>
            <a:chExt cx="1643074" cy="2714644"/>
          </a:xfrm>
        </p:grpSpPr>
        <p:sp>
          <p:nvSpPr>
            <p:cNvPr id="28" name="타원 27"/>
            <p:cNvSpPr/>
            <p:nvPr/>
          </p:nvSpPr>
          <p:spPr>
            <a:xfrm>
              <a:off x="4286256" y="1928794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67983" y="2415638"/>
              <a:ext cx="1643074" cy="727602"/>
            </a:xfrm>
            <a:prstGeom prst="rect">
              <a:avLst/>
            </a:prstGeom>
            <a:noFill/>
          </p:spPr>
        </p:pic>
        <p:cxnSp>
          <p:nvCxnSpPr>
            <p:cNvPr id="24" name="직선 화살표 연결선 23"/>
            <p:cNvCxnSpPr/>
            <p:nvPr/>
          </p:nvCxnSpPr>
          <p:spPr>
            <a:xfrm rot="5400000" flipH="1" flipV="1">
              <a:off x="4369121" y="3871246"/>
              <a:ext cx="142876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4371320" y="4572000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5105346" y="371474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4669" y="2645554"/>
            <a:ext cx="1334854" cy="56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94" y="5072066"/>
            <a:ext cx="1471712" cy="10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4727" y="5072066"/>
            <a:ext cx="2328917" cy="241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3869503" y="5169073"/>
            <a:ext cx="1661347" cy="25684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9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3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28670" y="1967195"/>
            <a:ext cx="1571636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드론 이륙하기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타원 56"/>
          <p:cNvSpPr/>
          <p:nvPr/>
        </p:nvSpPr>
        <p:spPr>
          <a:xfrm>
            <a:off x="785794" y="173343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1668442"/>
            <a:ext cx="2156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제이디코드를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225177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14356" y="5786446"/>
            <a:ext cx="2714644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571876" y="6347925"/>
            <a:ext cx="2500330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4257350" y="928662"/>
            <a:ext cx="1643074" cy="2714644"/>
            <a:chOff x="4257350" y="1428728"/>
            <a:chExt cx="1643074" cy="2714644"/>
          </a:xfrm>
        </p:grpSpPr>
        <p:sp>
          <p:nvSpPr>
            <p:cNvPr id="26" name="타원 25"/>
            <p:cNvSpPr/>
            <p:nvPr/>
          </p:nvSpPr>
          <p:spPr>
            <a:xfrm>
              <a:off x="4286256" y="1428728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7350" y="1881615"/>
              <a:ext cx="1643074" cy="727602"/>
            </a:xfrm>
            <a:prstGeom prst="rect">
              <a:avLst/>
            </a:prstGeom>
            <a:noFill/>
          </p:spPr>
        </p:pic>
        <p:cxnSp>
          <p:nvCxnSpPr>
            <p:cNvPr id="23" name="직선 화살표 연결선 22"/>
            <p:cNvCxnSpPr/>
            <p:nvPr/>
          </p:nvCxnSpPr>
          <p:spPr>
            <a:xfrm rot="5400000" flipH="1" flipV="1">
              <a:off x="4369121" y="3371180"/>
              <a:ext cx="1428760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4371320" y="4071934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105346" y="3214678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28670" y="92866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드론 착륙하기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1798" y="1643042"/>
            <a:ext cx="1174782" cy="475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60" y="4214810"/>
            <a:ext cx="1455749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8" y="4429124"/>
            <a:ext cx="1571636" cy="187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1009073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모서리가 둥근 직사각형 27"/>
          <p:cNvSpPr/>
          <p:nvPr/>
        </p:nvSpPr>
        <p:spPr>
          <a:xfrm>
            <a:off x="568272" y="385443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9" name="그룹 157"/>
          <p:cNvGrpSpPr/>
          <p:nvPr/>
        </p:nvGrpSpPr>
        <p:grpSpPr>
          <a:xfrm flipH="1">
            <a:off x="675392" y="3596353"/>
            <a:ext cx="250534" cy="334430"/>
            <a:chOff x="8004773" y="4661601"/>
            <a:chExt cx="703673" cy="939312"/>
          </a:xfrm>
        </p:grpSpPr>
        <p:sp>
          <p:nvSpPr>
            <p:cNvPr id="3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357186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5072074" y="367221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드론 이착륙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4929190"/>
            <a:ext cx="39433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86070" cy="683044"/>
          </a:xfrm>
        </p:spPr>
        <p:txBody>
          <a:bodyPr>
            <a:normAutofit/>
          </a:bodyPr>
          <a:lstStyle/>
          <a:p>
            <a:pPr algn="l"/>
            <a:r>
              <a:rPr lang="ko-KR" altLang="en-US" dirty="0" smtClean="0"/>
              <a:t>높이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66583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2600840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318417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802874" y="36765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4286256" y="1785918"/>
            <a:ext cx="1585262" cy="2714644"/>
            <a:chOff x="4286256" y="2071670"/>
            <a:chExt cx="1585262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207167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>
              <a:off x="4371320" y="471487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2747" y="2428860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4110961" y="3741543"/>
              <a:ext cx="1934446" cy="1222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5143512" y="3000364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150Cm</a:t>
              </a:r>
              <a:endParaRPr lang="ko-KR" altLang="en-US" sz="1100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714620" y="6215074"/>
            <a:ext cx="3643338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 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8670" y="201483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높이 제어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138" y="2571736"/>
            <a:ext cx="1280274" cy="3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214310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4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0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5072074" y="459575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4286256" y="928662"/>
            <a:ext cx="1585262" cy="2714644"/>
            <a:chOff x="4286256" y="1714480"/>
            <a:chExt cx="1585262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171448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8" name="그림 27" descr="C:\Users\이미선\Dropbox\창업지원자료\기획\디자인\JDCode\앱디자인\jdcode\PNG파일\왼쪽조종\왼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00570" y="3612598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1" name="직선 화살표 연결선 30"/>
            <p:cNvCxnSpPr/>
            <p:nvPr/>
          </p:nvCxnSpPr>
          <p:spPr>
            <a:xfrm rot="5400000" flipH="1" flipV="1">
              <a:off x="4849501" y="4122892"/>
              <a:ext cx="468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>
              <a:off x="4371320" y="435768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2747" y="2071670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4543501" y="2962446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214950" y="4024638"/>
              <a:ext cx="5517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50Cm</a:t>
              </a:r>
              <a:endParaRPr lang="ko-KR" alt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143512" y="2643174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120Cm</a:t>
              </a:r>
              <a:endParaRPr lang="ko-KR" altLang="en-US" sz="11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8670" y="928662"/>
            <a:ext cx="328614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고도 반복 제어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8" y="1571604"/>
            <a:ext cx="35365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1480" y="4115487"/>
            <a:ext cx="3786214" cy="400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모서리가 둥근 직사각형 19"/>
          <p:cNvSpPr/>
          <p:nvPr/>
        </p:nvSpPr>
        <p:spPr>
          <a:xfrm>
            <a:off x="568272" y="4040862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1" name="그룹 157"/>
          <p:cNvGrpSpPr/>
          <p:nvPr/>
        </p:nvGrpSpPr>
        <p:grpSpPr>
          <a:xfrm flipH="1">
            <a:off x="675392" y="3782782"/>
            <a:ext cx="250534" cy="334430"/>
            <a:chOff x="8004773" y="4661601"/>
            <a:chExt cx="703673" cy="939312"/>
          </a:xfrm>
        </p:grpSpPr>
        <p:sp>
          <p:nvSpPr>
            <p:cNvPr id="2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872998" y="3758297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71744" y="5214942"/>
            <a:ext cx="3786214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</a:t>
            </a:r>
            <a:r>
              <a:rPr lang="en-US" altLang="ko-KR" sz="1100" dirty="0" smtClean="0"/>
              <a:t>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120cm</a:t>
            </a:r>
            <a:r>
              <a:rPr lang="ko-KR" altLang="en-US" sz="1100" dirty="0" smtClean="0"/>
              <a:t>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120cm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120cm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4857760" y="3901172"/>
            <a:ext cx="1428760" cy="178689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속도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56528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2500298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308362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802874" y="357605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3929066" y="1643042"/>
            <a:ext cx="1976473" cy="2714644"/>
            <a:chOff x="4286256" y="2071670"/>
            <a:chExt cx="1976473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207167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>
              <a:off x="4371320" y="4572000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>
              <a:stCxn id="24" idx="2"/>
            </p:cNvCxnSpPr>
            <p:nvPr/>
          </p:nvCxnSpPr>
          <p:spPr>
            <a:xfrm rot="5400000" flipH="1" flipV="1">
              <a:off x="4431665" y="3276429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143512" y="3214678"/>
              <a:ext cx="111921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초동안 직진</a:t>
              </a:r>
              <a:endParaRPr lang="ko-KR" altLang="en-US" sz="1100" dirty="0"/>
            </a:p>
          </p:txBody>
        </p:sp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714884" y="392905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96685" y="219784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642918" y="7143768"/>
            <a:ext cx="564360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“5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속도를 가늠하여 코드값을 넣도록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오른쪽 코드 값은 가속과 외항을 고려 하지 않은 단순 수치로는 </a:t>
            </a:r>
            <a:r>
              <a:rPr lang="en-US" altLang="ko-KR" sz="1100" dirty="0" smtClean="0"/>
              <a:t>70cm/sec * 5sec = 350cm </a:t>
            </a:r>
            <a:r>
              <a:rPr lang="ko-KR" altLang="en-US" sz="1100" dirty="0" smtClean="0"/>
              <a:t>거리만큼 직진하게 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8670" y="192879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직진 후진하기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6654" y="2500299"/>
            <a:ext cx="1846355" cy="36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80" y="4643438"/>
            <a:ext cx="2905382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572000"/>
            <a:ext cx="2857520" cy="2624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8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2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모서리가 둥근 직사각형 36"/>
          <p:cNvSpPr/>
          <p:nvPr/>
        </p:nvSpPr>
        <p:spPr>
          <a:xfrm>
            <a:off x="4929198" y="4298123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259" y="1714480"/>
            <a:ext cx="1654869" cy="122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타원 56"/>
          <p:cNvSpPr/>
          <p:nvPr/>
        </p:nvSpPr>
        <p:spPr>
          <a:xfrm>
            <a:off x="928670" y="155340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1046094" y="1438246"/>
            <a:ext cx="402598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928670" y="321467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945750" y="354415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2928934" y="1500166"/>
            <a:ext cx="3286148" cy="1643074"/>
            <a:chOff x="3500438" y="2357422"/>
            <a:chExt cx="3000396" cy="1500198"/>
          </a:xfrm>
        </p:grpSpPr>
        <p:sp>
          <p:nvSpPr>
            <p:cNvPr id="42" name="타원 41"/>
            <p:cNvSpPr/>
            <p:nvPr/>
          </p:nvSpPr>
          <p:spPr>
            <a:xfrm rot="5400000">
              <a:off x="4393413" y="1750199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500438" y="285748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5572140" y="278605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4286256" y="2571736"/>
              <a:ext cx="14287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30cm/s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왼쪽으로 </a:t>
              </a:r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 비행</a:t>
              </a:r>
              <a:endParaRPr lang="ko-KR" altLang="en-US" sz="1100" dirty="0"/>
            </a:p>
          </p:txBody>
        </p:sp>
        <p:cxnSp>
          <p:nvCxnSpPr>
            <p:cNvPr id="31" name="직선 화살표 연결선 30"/>
            <p:cNvCxnSpPr/>
            <p:nvPr/>
          </p:nvCxnSpPr>
          <p:spPr>
            <a:xfrm flipV="1">
              <a:off x="4357694" y="3214678"/>
              <a:ext cx="1215983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 flipV="1">
              <a:off x="4286256" y="3000364"/>
              <a:ext cx="1215983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4286256" y="3214678"/>
              <a:ext cx="157163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30cm/s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오른쪽으로 </a:t>
              </a:r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 비행</a:t>
              </a:r>
              <a:endParaRPr lang="ko-KR" altLang="en-US" sz="11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8670" y="928662"/>
            <a:ext cx="328614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오른쪽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/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왼쪽으로 비행하기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56" y="4429124"/>
            <a:ext cx="2977533" cy="397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714752" y="4429124"/>
            <a:ext cx="2714644" cy="20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비행의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2" y="421162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6" name="그룹 157"/>
          <p:cNvGrpSpPr/>
          <p:nvPr/>
        </p:nvGrpSpPr>
        <p:grpSpPr>
          <a:xfrm flipH="1">
            <a:off x="675392" y="3953543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7" name="제목 55"/>
          <p:cNvSpPr txBox="1">
            <a:spLocks/>
          </p:cNvSpPr>
          <p:nvPr/>
        </p:nvSpPr>
        <p:spPr>
          <a:xfrm>
            <a:off x="872998" y="392905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100010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모서리가 둥근 직사각형 38"/>
          <p:cNvSpPr/>
          <p:nvPr/>
        </p:nvSpPr>
        <p:spPr>
          <a:xfrm>
            <a:off x="5072074" y="402424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429124"/>
            <a:ext cx="4143404" cy="36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그룹 22"/>
          <p:cNvGrpSpPr/>
          <p:nvPr/>
        </p:nvGrpSpPr>
        <p:grpSpPr>
          <a:xfrm>
            <a:off x="4306423" y="1785918"/>
            <a:ext cx="1694345" cy="2500330"/>
            <a:chOff x="4524361" y="2500298"/>
            <a:chExt cx="1694345" cy="2500330"/>
          </a:xfrm>
        </p:grpSpPr>
        <p:sp>
          <p:nvSpPr>
            <p:cNvPr id="29" name="타원 28"/>
            <p:cNvSpPr/>
            <p:nvPr/>
          </p:nvSpPr>
          <p:spPr>
            <a:xfrm>
              <a:off x="4524361" y="2500298"/>
              <a:ext cx="1500198" cy="250033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4572008" y="471487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rot="5400000" flipH="1" flipV="1">
              <a:off x="4669770" y="3633618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381617" y="342899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140cm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39" name="그림 38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4952989" y="4071934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그림 39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4934790" y="255503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거리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14356" y="259300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831780" y="2519780"/>
            <a:ext cx="37679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r>
              <a:rPr lang="ko-KR" altLang="en-US" sz="1100" dirty="0" smtClean="0"/>
              <a:t>속도제어 구간 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지정한 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14356" y="307180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731436" y="361559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928670" y="192879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거리 제어 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136"/>
          <a:stretch>
            <a:fillRect/>
          </a:stretch>
        </p:blipFill>
        <p:spPr bwMode="auto">
          <a:xfrm>
            <a:off x="1500174" y="2500298"/>
            <a:ext cx="2761595" cy="44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타원 25"/>
          <p:cNvSpPr/>
          <p:nvPr/>
        </p:nvSpPr>
        <p:spPr>
          <a:xfrm>
            <a:off x="943217" y="7172674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714620" y="4643438"/>
            <a:ext cx="371477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2s(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140cm</a:t>
            </a:r>
            <a:r>
              <a:rPr lang="ko-KR" altLang="en-US" sz="1100" dirty="0" smtClean="0"/>
              <a:t>거리만큼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  70cm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 비행하므로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만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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이동하고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초동안 제자리 비행한다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3116" y="7143768"/>
            <a:ext cx="421484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제어하기는 지정한 거리를 지정한 속도로 비행 하는 것이다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원하는 거리를 빠르게 또는 느리게 속도를 조절하여 비행하므로 비행 거리가 정해져 있을 경우에 사용하는 블록이다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시간과 거리를 정확하게 계산해서 코딩해야 원하는 이동 거리만큼 비행할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ym typeface="Wingdings 2"/>
              </a:rPr>
              <a:t></a:t>
            </a:r>
            <a:r>
              <a:rPr lang="en-US" altLang="ko-KR" sz="1100" dirty="0" smtClean="0">
                <a:sym typeface="Wingdings 2"/>
              </a:rPr>
              <a:t>~</a:t>
            </a:r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예제와 같이거리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속도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시간을 계산하여 위치와 제자리 비행 등을 정의한다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68272" y="435449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5" name="그룹 157"/>
          <p:cNvGrpSpPr/>
          <p:nvPr/>
        </p:nvGrpSpPr>
        <p:grpSpPr>
          <a:xfrm flipH="1">
            <a:off x="675392" y="4096419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07193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모서리가 둥근 직사각형 41"/>
          <p:cNvSpPr/>
          <p:nvPr/>
        </p:nvSpPr>
        <p:spPr>
          <a:xfrm>
            <a:off x="5072074" y="4179185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500167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719936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500166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57166" y="92866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214678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226658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409938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714744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3786190" y="714348"/>
            <a:ext cx="1714512" cy="2714644"/>
            <a:chOff x="4214818" y="714348"/>
            <a:chExt cx="1714512" cy="2714644"/>
          </a:xfrm>
        </p:grpSpPr>
        <p:sp>
          <p:nvSpPr>
            <p:cNvPr id="29" name="타원 28"/>
            <p:cNvSpPr/>
            <p:nvPr/>
          </p:nvSpPr>
          <p:spPr>
            <a:xfrm>
              <a:off x="4214818" y="714348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4354070" y="335596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>
              <a:stCxn id="39" idx="2"/>
            </p:cNvCxnSpPr>
            <p:nvPr/>
          </p:nvCxnSpPr>
          <p:spPr>
            <a:xfrm rot="5400000" flipH="1" flipV="1">
              <a:off x="4380394" y="2045278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092241" y="185735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140cm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39" name="그림 3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63613" y="2697907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그림 39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45414" y="84051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571480" y="6572264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위의 코드는 거리와 속도를 기준으로 데이터를 계산하면 동일한 결과를 예상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하지만 결과 값은 서로 상이하다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  </a:t>
            </a:r>
            <a:r>
              <a:rPr lang="en-US" altLang="ko-KR" sz="1100" dirty="0" smtClean="0">
                <a:solidFill>
                  <a:srgbClr val="0070C0"/>
                </a:solidFill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</a:rPr>
              <a:t>70cm/s 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속도로 비행</a:t>
            </a:r>
            <a:endParaRPr lang="en-US" altLang="ko-KR" sz="1100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</a:rPr>
              <a:t>  [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70cm/s</a:t>
            </a:r>
            <a:r>
              <a:rPr lang="ko-KR" altLang="en-US" sz="1100" dirty="0" smtClean="0">
                <a:solidFill>
                  <a:srgbClr val="0070C0"/>
                </a:solidFill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</a:rPr>
              <a:t>2</a:t>
            </a:r>
            <a:r>
              <a:rPr lang="ko-KR" altLang="en-US" sz="1100" dirty="0" smtClean="0">
                <a:solidFill>
                  <a:srgbClr val="0070C0"/>
                </a:solidFill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</a:rPr>
              <a:t>즉 산술식으로는 </a:t>
            </a:r>
            <a:r>
              <a:rPr lang="en-US" altLang="ko-KR" sz="1100" dirty="0" smtClean="0">
                <a:solidFill>
                  <a:srgbClr val="0070C0"/>
                </a:solidFill>
              </a:rPr>
              <a:t>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기준 코딩은 약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까지 도달 하기 위해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 비행하지만 가속과 거리와의 관계를 고려해 자동으로 속도를 줄여서 지정 거리에서 멈추게 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 기준은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으로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비행을 하고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드론착륙하기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코딩이 실행되면 서서히 속도를 줄여가기 때문에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넘어 착륙하게 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4357" y="1500166"/>
            <a:ext cx="33575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거리제어와 속도 제어 블록의 미세한 차이점을 비교하고 학습하여 자율 비행 시 보다 스마트하게 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4286256" y="3571868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rgbClr val="1555A6"/>
                </a:solidFill>
              </a:rPr>
              <a:t>[</a:t>
            </a:r>
            <a:r>
              <a:rPr lang="ko-KR" altLang="en-US" sz="1100" b="1" dirty="0" smtClean="0">
                <a:solidFill>
                  <a:srgbClr val="1555A6"/>
                </a:solidFill>
              </a:rPr>
              <a:t>속도 기준으로 비행</a:t>
            </a:r>
            <a:r>
              <a:rPr lang="en-US" altLang="ko-KR" sz="1100" b="1" dirty="0" smtClean="0">
                <a:solidFill>
                  <a:srgbClr val="1555A6"/>
                </a:solidFill>
              </a:rPr>
              <a:t>]</a:t>
            </a:r>
            <a:endParaRPr lang="en-US" altLang="ko-KR" sz="1100" dirty="0" smtClean="0">
              <a:solidFill>
                <a:srgbClr val="1555A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70" y="92866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거리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VS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속도 제어 비교하기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856" y="4000496"/>
            <a:ext cx="2452102" cy="2632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그룹 23"/>
          <p:cNvGrpSpPr/>
          <p:nvPr/>
        </p:nvGrpSpPr>
        <p:grpSpPr>
          <a:xfrm>
            <a:off x="714356" y="3648763"/>
            <a:ext cx="3214710" cy="2709190"/>
            <a:chOff x="869295" y="4025525"/>
            <a:chExt cx="3000396" cy="2528577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95" y="4214810"/>
              <a:ext cx="3000396" cy="2339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736076" y="4025525"/>
              <a:ext cx="15119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rgbClr val="1555A6"/>
                  </a:solidFill>
                </a:rPr>
                <a:t>[</a:t>
              </a:r>
              <a:r>
                <a:rPr lang="ko-KR" altLang="en-US" sz="1100" b="1" dirty="0" smtClean="0">
                  <a:solidFill>
                    <a:srgbClr val="1555A6"/>
                  </a:solidFill>
                </a:rPr>
                <a:t>거리 기준으로 비행</a:t>
              </a:r>
              <a:r>
                <a:rPr lang="en-US" altLang="ko-KR" sz="1100" b="1" dirty="0" smtClean="0">
                  <a:solidFill>
                    <a:srgbClr val="1555A6"/>
                  </a:solidFill>
                </a:rPr>
                <a:t>]</a:t>
              </a:r>
            </a:p>
          </p:txBody>
        </p:sp>
      </p:grpSp>
      <p:sp>
        <p:nvSpPr>
          <p:cNvPr id="25" name="모서리가 둥근 직사각형 24"/>
          <p:cNvSpPr/>
          <p:nvPr/>
        </p:nvSpPr>
        <p:spPr>
          <a:xfrm>
            <a:off x="568272" y="349724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6" name="그룹 157"/>
          <p:cNvGrpSpPr/>
          <p:nvPr/>
        </p:nvGrpSpPr>
        <p:grpSpPr>
          <a:xfrm flipH="1">
            <a:off x="675392" y="3239163"/>
            <a:ext cx="250534" cy="334430"/>
            <a:chOff x="8004773" y="4661601"/>
            <a:chExt cx="703673" cy="939312"/>
          </a:xfrm>
        </p:grpSpPr>
        <p:sp>
          <p:nvSpPr>
            <p:cNvPr id="2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2" name="제목 55"/>
          <p:cNvSpPr txBox="1">
            <a:spLocks/>
          </p:cNvSpPr>
          <p:nvPr/>
        </p:nvSpPr>
        <p:spPr>
          <a:xfrm>
            <a:off x="872998" y="321467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모서리가 둥근 직사각형 40"/>
          <p:cNvSpPr/>
          <p:nvPr/>
        </p:nvSpPr>
        <p:spPr>
          <a:xfrm>
            <a:off x="5072074" y="328611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동체 회전하기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6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785794" y="250208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903218" y="2428860"/>
            <a:ext cx="26249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r>
              <a:rPr lang="ko-KR" altLang="en-US" sz="1100" dirty="0" smtClean="0"/>
              <a:t>각속도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각속도로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ko-KR" altLang="en-US" sz="1100" dirty="0" smtClean="0"/>
              <a:t>    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8" name="타원 47"/>
          <p:cNvSpPr/>
          <p:nvPr/>
        </p:nvSpPr>
        <p:spPr>
          <a:xfrm>
            <a:off x="785794" y="31951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>
            <a:off x="802874" y="384113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750324" y="1714480"/>
            <a:ext cx="2679072" cy="2714644"/>
            <a:chOff x="3714752" y="2928926"/>
            <a:chExt cx="2679072" cy="2714644"/>
          </a:xfrm>
        </p:grpSpPr>
        <p:sp>
          <p:nvSpPr>
            <p:cNvPr id="24" name="타원 23"/>
            <p:cNvSpPr/>
            <p:nvPr/>
          </p:nvSpPr>
          <p:spPr>
            <a:xfrm>
              <a:off x="4214818" y="2928926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9" name="그림 6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402788" y="3815444"/>
              <a:ext cx="1005727" cy="932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5071820" y="4810456"/>
              <a:ext cx="114326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시계방향으로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각속도</a:t>
              </a:r>
              <a:r>
                <a:rPr lang="en-US" altLang="ko-KR" sz="1100" dirty="0" smtClean="0"/>
                <a:t>70</a:t>
              </a:r>
              <a:r>
                <a:rPr lang="ko-KR" altLang="en-US" sz="1100" dirty="0" smtClean="0"/>
                <a:t>으로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</a:t>
              </a:r>
              <a:r>
                <a:rPr lang="ko-KR" altLang="en-US" sz="1100" dirty="0" smtClean="0"/>
                <a:t>도 동체 회전</a:t>
              </a:r>
              <a:endParaRPr lang="en-US" altLang="ko-KR" sz="1100" dirty="0" smtClean="0"/>
            </a:p>
          </p:txBody>
        </p:sp>
        <p:grpSp>
          <p:nvGrpSpPr>
            <p:cNvPr id="76" name="그룹 75"/>
            <p:cNvGrpSpPr/>
            <p:nvPr/>
          </p:nvGrpSpPr>
          <p:grpSpPr>
            <a:xfrm>
              <a:off x="3802527" y="3025300"/>
              <a:ext cx="2500330" cy="2500330"/>
              <a:chOff x="3873965" y="2286778"/>
              <a:chExt cx="2500330" cy="2500330"/>
            </a:xfrm>
          </p:grpSpPr>
          <p:cxnSp>
            <p:nvCxnSpPr>
              <p:cNvPr id="74" name="직선 연결선 7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6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3087596">
              <a:off x="4706394" y="3563671"/>
              <a:ext cx="1380235" cy="382370"/>
            </a:xfrm>
            <a:prstGeom prst="rect">
              <a:avLst/>
            </a:prstGeom>
            <a:noFill/>
          </p:spPr>
        </p:pic>
        <p:sp>
          <p:nvSpPr>
            <p:cNvPr id="87" name="TextBox 86"/>
            <p:cNvSpPr txBox="1"/>
            <p:nvPr/>
          </p:nvSpPr>
          <p:spPr>
            <a:xfrm>
              <a:off x="4929198" y="3024506"/>
              <a:ext cx="6575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0°/360°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00768" y="4048780"/>
              <a:ext cx="3930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90°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500570" y="5310522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714752" y="4048780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270°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00108" y="192879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회전 제어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(90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도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)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640"/>
          <a:stretch>
            <a:fillRect/>
          </a:stretch>
        </p:blipFill>
        <p:spPr bwMode="auto">
          <a:xfrm>
            <a:off x="1643050" y="2428860"/>
            <a:ext cx="2544979" cy="35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26" y="4630007"/>
            <a:ext cx="3643338" cy="279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428604" y="7464532"/>
            <a:ext cx="5929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 회전은 방향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방향 각도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 속도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가지 옵션으로 제어한다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방향과 방향 각도를 설정 하면 지정한 각속도로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각속도가 커질 수록 빠르게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회전하고 빠르면 가속에 의해서 동체가 흔들릴 수 있으므로 </a:t>
            </a:r>
            <a:r>
              <a:rPr lang="en-US" altLang="ko-KR" sz="1100" dirty="0" smtClean="0"/>
              <a:t>70 </a:t>
            </a:r>
            <a:r>
              <a:rPr lang="ko-KR" altLang="en-US" sz="1100" dirty="0" smtClean="0"/>
              <a:t>전후의 각속도로 회전력을 지정한다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8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2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3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모서리가 둥근 직사각형 35"/>
          <p:cNvSpPr/>
          <p:nvPr/>
        </p:nvSpPr>
        <p:spPr>
          <a:xfrm>
            <a:off x="5072074" y="433393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000108" y="92866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회전 반복하기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(360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도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2918" y="1428728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pPr algn="just"/>
            <a:r>
              <a:rPr lang="ko-KR" altLang="en-US" sz="1100" dirty="0" smtClean="0"/>
              <a:t>각속도에 따라 가속 환경을 고려해 오차범위 내에서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6" name="그룹 25"/>
          <p:cNvGrpSpPr/>
          <p:nvPr/>
        </p:nvGrpSpPr>
        <p:grpSpPr>
          <a:xfrm>
            <a:off x="2428868" y="571472"/>
            <a:ext cx="4071966" cy="2714644"/>
            <a:chOff x="2248856" y="1142976"/>
            <a:chExt cx="4071966" cy="2714644"/>
          </a:xfrm>
        </p:grpSpPr>
        <p:sp>
          <p:nvSpPr>
            <p:cNvPr id="24" name="타원 23"/>
            <p:cNvSpPr/>
            <p:nvPr/>
          </p:nvSpPr>
          <p:spPr>
            <a:xfrm>
              <a:off x="4141816" y="1142976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9" name="그림 6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329786" y="2029494"/>
              <a:ext cx="1005727" cy="932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2248856" y="3071802"/>
              <a:ext cx="17145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dirty="0" smtClean="0"/>
                <a:t>시계방향으로 각속도</a:t>
              </a:r>
              <a:r>
                <a:rPr lang="en-US" altLang="ko-KR" sz="1100" dirty="0" smtClean="0"/>
                <a:t>70</a:t>
              </a:r>
              <a:r>
                <a:rPr lang="ko-KR" altLang="en-US" sz="1100" dirty="0" smtClean="0"/>
                <a:t>으로 </a:t>
              </a:r>
              <a:r>
                <a:rPr lang="en-US" altLang="ko-KR" sz="1100" dirty="0" smtClean="0"/>
                <a:t>90</a:t>
              </a:r>
              <a:r>
                <a:rPr lang="ko-KR" altLang="en-US" sz="1100" dirty="0" smtClean="0"/>
                <a:t>도 </a:t>
              </a:r>
              <a:r>
                <a:rPr lang="en-US" altLang="ko-KR" sz="1100" dirty="0" smtClean="0"/>
                <a:t>4</a:t>
              </a:r>
              <a:r>
                <a:rPr lang="ko-KR" altLang="en-US" sz="1100" dirty="0" smtClean="0"/>
                <a:t>회 회전</a:t>
              </a:r>
              <a:endParaRPr lang="en-US" altLang="ko-KR" sz="1100" dirty="0" smtClean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856196" y="1238556"/>
              <a:ext cx="6575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0°/360°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927766" y="2262830"/>
              <a:ext cx="3930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90°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427568" y="3524572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500438" y="2262830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270°</a:t>
              </a:r>
            </a:p>
          </p:txBody>
        </p:sp>
        <p:pic>
          <p:nvPicPr>
            <p:cNvPr id="27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3087596">
              <a:off x="4658122" y="1753579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29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9229079" flipH="1" flipV="1">
              <a:off x="4737115" y="2865519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30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8406263" flipH="1" flipV="1">
              <a:off x="3533851" y="1826858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31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3688644">
              <a:off x="3625958" y="2953410"/>
              <a:ext cx="1380235" cy="382370"/>
            </a:xfrm>
            <a:prstGeom prst="rect">
              <a:avLst/>
            </a:prstGeom>
            <a:noFill/>
          </p:spPr>
        </p:pic>
        <p:grpSp>
          <p:nvGrpSpPr>
            <p:cNvPr id="2" name="그룹 75"/>
            <p:cNvGrpSpPr/>
            <p:nvPr/>
          </p:nvGrpSpPr>
          <p:grpSpPr>
            <a:xfrm>
              <a:off x="3542970" y="1239350"/>
              <a:ext cx="2729417" cy="2500330"/>
              <a:chOff x="3687410" y="2286778"/>
              <a:chExt cx="2729417" cy="2500330"/>
            </a:xfrm>
          </p:grpSpPr>
          <p:cxnSp>
            <p:nvCxnSpPr>
              <p:cNvPr id="74" name="직선 연결선 7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 flipV="1">
                <a:off x="3687410" y="3536943"/>
                <a:ext cx="2729417" cy="10783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80" y="3714744"/>
            <a:ext cx="3429024" cy="306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68" y="6000760"/>
            <a:ext cx="3418422" cy="264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3929066" y="3726460"/>
            <a:ext cx="242889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두 예제를 비교 코딩 시연해보자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-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68272" y="356868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3" name="그룹 157"/>
          <p:cNvGrpSpPr/>
          <p:nvPr/>
        </p:nvGrpSpPr>
        <p:grpSpPr>
          <a:xfrm flipH="1">
            <a:off x="675392" y="3310601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328611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모서리가 둥근 직사각형 40"/>
          <p:cNvSpPr/>
          <p:nvPr/>
        </p:nvSpPr>
        <p:spPr>
          <a:xfrm>
            <a:off x="5072074" y="3393179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3929066" y="5214942"/>
            <a:ext cx="2428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3929066" y="4572000"/>
            <a:ext cx="22860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- </a:t>
            </a:r>
            <a:r>
              <a:rPr lang="ko-KR" altLang="en-US" sz="1100" dirty="0" smtClean="0"/>
              <a:t>하기는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타원 42"/>
          <p:cNvSpPr/>
          <p:nvPr/>
        </p:nvSpPr>
        <p:spPr>
          <a:xfrm>
            <a:off x="2214554" y="6696744"/>
            <a:ext cx="289776" cy="289774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2214554" y="6356400"/>
            <a:ext cx="289776" cy="289774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>
          <a:xfrm>
            <a:off x="666961" y="175502"/>
            <a:ext cx="1261842" cy="1103309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04</a:t>
            </a:r>
            <a:endParaRPr lang="ko-KR" altLang="en-US" sz="50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1714488" y="728960"/>
            <a:ext cx="3729038" cy="417884"/>
          </a:xfrm>
        </p:spPr>
        <p:txBody>
          <a:bodyPr/>
          <a:lstStyle/>
          <a:p>
            <a:r>
              <a:rPr lang="ko-KR" altLang="en-US" dirty="0" smtClean="0"/>
              <a:t> 자율비행 코딩</a:t>
            </a:r>
            <a:r>
              <a:rPr lang="en-US" altLang="ko-KR" dirty="0" smtClean="0"/>
              <a:t>(</a:t>
            </a:r>
            <a:r>
              <a:rPr lang="en-US" altLang="ko-KR" dirty="0" smtClean="0">
                <a:latin typeface="Times New Roman"/>
                <a:cs typeface="Times New Roman"/>
              </a:rPr>
              <a:t>Ⅱ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응용편</a:t>
            </a:r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714356" y="7572396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20" name="Picture 6" descr="book icon png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4239" y="7633201"/>
            <a:ext cx="571504" cy="571504"/>
          </a:xfrm>
          <a:prstGeom prst="rect">
            <a:avLst/>
          </a:prstGeom>
          <a:noFill/>
        </p:spPr>
      </p:pic>
      <p:sp>
        <p:nvSpPr>
          <p:cNvPr id="21" name="직사각형 20"/>
          <p:cNvSpPr/>
          <p:nvPr/>
        </p:nvSpPr>
        <p:spPr>
          <a:xfrm>
            <a:off x="1428736" y="7610007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교육은 제이디코드 자율비행을 위한 스크래치 교재입니다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 </a:t>
            </a:r>
            <a:r>
              <a:rPr lang="ko-KR" altLang="en-US" sz="1100" dirty="0" smtClean="0">
                <a:solidFill>
                  <a:prstClr val="white"/>
                </a:solidFill>
              </a:rPr>
              <a:t>따라서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드론교육에 필요한 블록과 스크래치 기능을 중심으로 선별하여 설명하므로 스크래치의 일부 기능만 사용하며 설명합니다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31" name="모서리가 둥근 사각형 설명선 30"/>
          <p:cNvSpPr/>
          <p:nvPr/>
        </p:nvSpPr>
        <p:spPr>
          <a:xfrm>
            <a:off x="1500174" y="1857356"/>
            <a:ext cx="3756382" cy="3071834"/>
          </a:xfrm>
          <a:prstGeom prst="wedgeRoundRectCallout">
            <a:avLst>
              <a:gd name="adj1" fmla="val 31081"/>
              <a:gd name="adj2" fmla="val 57651"/>
              <a:gd name="adj3" fmla="val 16667"/>
            </a:avLst>
          </a:prstGeom>
          <a:solidFill>
            <a:srgbClr val="FFF7E7"/>
          </a:solidFill>
          <a:ln>
            <a:noFill/>
          </a:ln>
          <a:effectLst>
            <a:outerShdw blurRad="203200" dist="38100" dir="2700000" algn="tl" rotWithShape="0">
              <a:srgbClr val="BF9000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94" y="4214810"/>
            <a:ext cx="1466296" cy="18182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14488" y="1928794"/>
            <a:ext cx="3286148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b="1" dirty="0" smtClean="0">
                <a:solidFill>
                  <a:srgbClr val="FF9801"/>
                </a:solidFill>
                <a:latin typeface="나눔고딕 ExtraBold" pitchFamily="50" charset="-127"/>
                <a:ea typeface="나눔고딕 ExtraBold" pitchFamily="50" charset="-127"/>
              </a:rPr>
              <a:t>자</a:t>
            </a: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 비행 드론은 무선 조정기 없이 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SW</a:t>
            </a: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코딩으로 제어한다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장에서는 기본편에서 학습한 코딩을 바탕으로 드론을 보다 다이나믹제어 할 수 있도록 비행 방법을 구현하도록 한다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2201761" y="5500694"/>
            <a:ext cx="2751513" cy="1938992"/>
            <a:chOff x="2489793" y="5211118"/>
            <a:chExt cx="2751513" cy="1938992"/>
          </a:xfrm>
        </p:grpSpPr>
        <p:grpSp>
          <p:nvGrpSpPr>
            <p:cNvPr id="36" name="그룹 20"/>
            <p:cNvGrpSpPr/>
            <p:nvPr/>
          </p:nvGrpSpPr>
          <p:grpSpPr>
            <a:xfrm>
              <a:off x="2489793" y="5323033"/>
              <a:ext cx="289776" cy="657197"/>
              <a:chOff x="2489793" y="5323033"/>
              <a:chExt cx="289776" cy="657197"/>
            </a:xfrm>
          </p:grpSpPr>
          <p:sp>
            <p:nvSpPr>
              <p:cNvPr id="40" name="타원 39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FF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FF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37" name="그룹 21"/>
            <p:cNvGrpSpPr/>
            <p:nvPr/>
          </p:nvGrpSpPr>
          <p:grpSpPr>
            <a:xfrm>
              <a:off x="2489793" y="5211118"/>
              <a:ext cx="2751513" cy="1938992"/>
              <a:chOff x="2489793" y="5211118"/>
              <a:chExt cx="2751513" cy="193899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2996952" y="5211118"/>
                <a:ext cx="224435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직선 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스퀘어 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스퀘어 회전 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웨이브 </a:t>
                </a: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489793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endPara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4214830" cy="715231"/>
          </a:xfrm>
        </p:spPr>
        <p:txBody>
          <a:bodyPr/>
          <a:lstStyle/>
          <a:p>
            <a:r>
              <a:rPr lang="ko-KR" altLang="en-US" dirty="0" smtClean="0"/>
              <a:t>회전컴백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1</a:t>
            </a:r>
            <a:endParaRPr lang="en-US" altLang="ko-KR" sz="4800" dirty="0" smtClean="0">
              <a:solidFill>
                <a:schemeClr val="bg1"/>
              </a:solidFill>
            </a:endParaRPr>
          </a:p>
        </p:txBody>
      </p:sp>
      <p:grpSp>
        <p:nvGrpSpPr>
          <p:cNvPr id="53" name="그룹 52"/>
          <p:cNvGrpSpPr/>
          <p:nvPr/>
        </p:nvGrpSpPr>
        <p:grpSpPr>
          <a:xfrm>
            <a:off x="1071546" y="5572132"/>
            <a:ext cx="1714512" cy="2928958"/>
            <a:chOff x="4500570" y="5680983"/>
            <a:chExt cx="1587238" cy="2750257"/>
          </a:xfrm>
        </p:grpSpPr>
        <p:sp>
          <p:nvSpPr>
            <p:cNvPr id="25" name="타원 24"/>
            <p:cNvSpPr/>
            <p:nvPr/>
          </p:nvSpPr>
          <p:spPr>
            <a:xfrm>
              <a:off x="4514383" y="5918498"/>
              <a:ext cx="1388621" cy="2512742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6" name="직선 연결선 25"/>
            <p:cNvCxnSpPr/>
            <p:nvPr/>
          </p:nvCxnSpPr>
          <p:spPr>
            <a:xfrm>
              <a:off x="4585242" y="8363645"/>
              <a:ext cx="1388621" cy="1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화살표 연결선 28"/>
            <p:cNvCxnSpPr/>
            <p:nvPr/>
          </p:nvCxnSpPr>
          <p:spPr>
            <a:xfrm rot="5400000" flipH="1" flipV="1">
              <a:off x="4565606" y="7150440"/>
              <a:ext cx="1195448" cy="1273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241756" y="6976495"/>
              <a:ext cx="846052" cy="5555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300cm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100cm/s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 rot="5400000" flipH="1" flipV="1">
              <a:off x="4697856" y="7154191"/>
              <a:ext cx="1195448" cy="127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Picture 12" descr="circle arrow png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655" b="-8001"/>
            <a:stretch>
              <a:fillRect/>
            </a:stretch>
          </p:blipFill>
          <p:spPr bwMode="auto">
            <a:xfrm rot="3929323">
              <a:off x="4541859" y="5639694"/>
              <a:ext cx="1132671" cy="1215250"/>
            </a:xfrm>
            <a:prstGeom prst="rect">
              <a:avLst/>
            </a:prstGeom>
            <a:noFill/>
          </p:spPr>
        </p:pic>
        <p:grpSp>
          <p:nvGrpSpPr>
            <p:cNvPr id="46" name="그룹 31"/>
            <p:cNvGrpSpPr/>
            <p:nvPr/>
          </p:nvGrpSpPr>
          <p:grpSpPr>
            <a:xfrm rot="10800000">
              <a:off x="4760215" y="5891742"/>
              <a:ext cx="852909" cy="793499"/>
              <a:chOff x="3643314" y="3000366"/>
              <a:chExt cx="785818" cy="731083"/>
            </a:xfrm>
          </p:grpSpPr>
          <p:pic>
            <p:nvPicPr>
              <p:cNvPr id="47" name="그림 4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48" name="그림 4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9" name="그룹 31"/>
            <p:cNvGrpSpPr/>
            <p:nvPr/>
          </p:nvGrpSpPr>
          <p:grpSpPr>
            <a:xfrm>
              <a:off x="4786971" y="7518106"/>
              <a:ext cx="852909" cy="793499"/>
              <a:chOff x="3643314" y="3000366"/>
              <a:chExt cx="785818" cy="731083"/>
            </a:xfrm>
          </p:grpSpPr>
          <p:pic>
            <p:nvPicPr>
              <p:cNvPr id="50" name="그림 49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1" name="그림 50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62" name="그룹 61"/>
          <p:cNvGrpSpPr/>
          <p:nvPr/>
        </p:nvGrpSpPr>
        <p:grpSpPr>
          <a:xfrm>
            <a:off x="4214818" y="2071670"/>
            <a:ext cx="1822893" cy="2723456"/>
            <a:chOff x="4214818" y="2143108"/>
            <a:chExt cx="1822893" cy="2723456"/>
          </a:xfrm>
        </p:grpSpPr>
        <p:cxnSp>
          <p:nvCxnSpPr>
            <p:cNvPr id="110" name="직선 연결선 109"/>
            <p:cNvCxnSpPr/>
            <p:nvPr/>
          </p:nvCxnSpPr>
          <p:spPr>
            <a:xfrm>
              <a:off x="4214818" y="4786314"/>
              <a:ext cx="1512540" cy="1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타원 108"/>
            <p:cNvSpPr/>
            <p:nvPr/>
          </p:nvSpPr>
          <p:spPr>
            <a:xfrm>
              <a:off x="4214818" y="2171802"/>
              <a:ext cx="1489210" cy="2694762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1" name="직선 화살표 연결선 110"/>
            <p:cNvCxnSpPr/>
            <p:nvPr/>
          </p:nvCxnSpPr>
          <p:spPr>
            <a:xfrm rot="5400000" flipH="1" flipV="1">
              <a:off x="4225425" y="3492984"/>
              <a:ext cx="1282045" cy="136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4950554" y="3306439"/>
              <a:ext cx="1087157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300cm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100cm/s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cxnSp>
          <p:nvCxnSpPr>
            <p:cNvPr id="113" name="직선 화살표 연결선 112"/>
            <p:cNvCxnSpPr/>
            <p:nvPr/>
          </p:nvCxnSpPr>
          <p:spPr>
            <a:xfrm rot="5400000" flipH="1" flipV="1">
              <a:off x="4367254" y="3497006"/>
              <a:ext cx="1282045" cy="13655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그룹 31"/>
            <p:cNvGrpSpPr/>
            <p:nvPr/>
          </p:nvGrpSpPr>
          <p:grpSpPr>
            <a:xfrm rot="10800000" flipV="1">
              <a:off x="4478457" y="2143108"/>
              <a:ext cx="914692" cy="850980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7" name="그룹 31"/>
            <p:cNvGrpSpPr/>
            <p:nvPr/>
          </p:nvGrpSpPr>
          <p:grpSpPr>
            <a:xfrm>
              <a:off x="4462826" y="3887283"/>
              <a:ext cx="914692" cy="850980"/>
              <a:chOff x="3643314" y="3000366"/>
              <a:chExt cx="785818" cy="731083"/>
            </a:xfrm>
          </p:grpSpPr>
          <p:pic>
            <p:nvPicPr>
              <p:cNvPr id="118" name="그림 11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9" name="그림 11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15" y="1928794"/>
            <a:ext cx="2987392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TextBox 120"/>
          <p:cNvSpPr txBox="1"/>
          <p:nvPr/>
        </p:nvSpPr>
        <p:spPr>
          <a:xfrm>
            <a:off x="1428736" y="1857356"/>
            <a:ext cx="47863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아래의 리턴홈 을 비교하고 또다른 코딩 방법으로 리턴 홈을 구현해 보자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6" y="5000628"/>
            <a:ext cx="3014655" cy="400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모서리가 둥근 직사각형 53"/>
          <p:cNvSpPr/>
          <p:nvPr/>
        </p:nvSpPr>
        <p:spPr>
          <a:xfrm>
            <a:off x="2714620" y="5068879"/>
            <a:ext cx="3714776" cy="4571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5" name="그룹 157"/>
          <p:cNvGrpSpPr/>
          <p:nvPr/>
        </p:nvGrpSpPr>
        <p:grpSpPr>
          <a:xfrm flipH="1">
            <a:off x="2714620" y="4810799"/>
            <a:ext cx="250534" cy="334430"/>
            <a:chOff x="8004773" y="4661601"/>
            <a:chExt cx="703673" cy="939312"/>
          </a:xfrm>
        </p:grpSpPr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60" name="제목 55"/>
          <p:cNvSpPr txBox="1">
            <a:spLocks/>
          </p:cNvSpPr>
          <p:nvPr/>
        </p:nvSpPr>
        <p:spPr>
          <a:xfrm>
            <a:off x="2912226" y="478631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61" name="모서리가 둥근 직사각형 60"/>
          <p:cNvSpPr/>
          <p:nvPr/>
        </p:nvSpPr>
        <p:spPr>
          <a:xfrm>
            <a:off x="5214950" y="4886464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10.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회전컴백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스퀘어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0895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속도와 방향을 사용자가 정의하여 스퀘어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4071942" y="5072066"/>
            <a:ext cx="235745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비행 코딩 시 유의 사항이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>
                <a:sym typeface="Wingdings 2"/>
              </a:rPr>
              <a:t>초 </a:t>
            </a:r>
            <a:r>
              <a:rPr lang="ko-KR" altLang="en-US" sz="1100" dirty="0" smtClean="0"/>
              <a:t>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블록을 적절히 활용하는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비행은 자세 제어와 가속에 의해 오차가 크게 발생할 수 있다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오차를 줄이기 위한 방법으로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초 기다리기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를 삽입하여 드론이 포지셔닝 할 수 있도록 기다려주고 오차를 줄이도록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70" name="타원 69"/>
          <p:cNvSpPr/>
          <p:nvPr/>
        </p:nvSpPr>
        <p:spPr>
          <a:xfrm>
            <a:off x="1928802" y="2047528"/>
            <a:ext cx="2786082" cy="216728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0" name="그룹 59"/>
          <p:cNvGrpSpPr/>
          <p:nvPr/>
        </p:nvGrpSpPr>
        <p:grpSpPr>
          <a:xfrm>
            <a:off x="714356" y="2159492"/>
            <a:ext cx="5643602" cy="1983880"/>
            <a:chOff x="714356" y="2016616"/>
            <a:chExt cx="5643602" cy="1983880"/>
          </a:xfrm>
        </p:grpSpPr>
        <p:cxnSp>
          <p:nvCxnSpPr>
            <p:cNvPr id="113" name="직선 화살표 연결선 112"/>
            <p:cNvCxnSpPr/>
            <p:nvPr/>
          </p:nvCxnSpPr>
          <p:spPr>
            <a:xfrm rot="5400000" flipH="1" flipV="1">
              <a:off x="989375" y="3014790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31"/>
            <p:cNvGrpSpPr/>
            <p:nvPr/>
          </p:nvGrpSpPr>
          <p:grpSpPr>
            <a:xfrm>
              <a:off x="1214422" y="2113990"/>
              <a:ext cx="645591" cy="600622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그룹 31"/>
            <p:cNvGrpSpPr/>
            <p:nvPr/>
          </p:nvGrpSpPr>
          <p:grpSpPr>
            <a:xfrm>
              <a:off x="1233597" y="3420445"/>
              <a:ext cx="681093" cy="580051"/>
              <a:chOff x="3643314" y="3000366"/>
              <a:chExt cx="785818" cy="669241"/>
            </a:xfrm>
          </p:grpSpPr>
          <p:pic>
            <p:nvPicPr>
              <p:cNvPr id="118" name="그림 11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9" name="그림 118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09959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46" name="직선 화살표 연결선 45"/>
            <p:cNvCxnSpPr/>
            <p:nvPr/>
          </p:nvCxnSpPr>
          <p:spPr>
            <a:xfrm rot="5400000" flipH="1" flipV="1">
              <a:off x="4613329" y="3011097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5552929" y="3656078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53" name="그룹 31"/>
            <p:cNvGrpSpPr/>
            <p:nvPr/>
          </p:nvGrpSpPr>
          <p:grpSpPr>
            <a:xfrm>
              <a:off x="4857761" y="2016616"/>
              <a:ext cx="642941" cy="609279"/>
              <a:chOff x="3643314" y="3000366"/>
              <a:chExt cx="785818" cy="744677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85394"/>
                <a:ext cx="711313" cy="659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6" name="그룹 31"/>
            <p:cNvGrpSpPr/>
            <p:nvPr/>
          </p:nvGrpSpPr>
          <p:grpSpPr>
            <a:xfrm>
              <a:off x="4838529" y="3357555"/>
              <a:ext cx="691077" cy="642941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6" name="직선 화살표 연결선 65"/>
            <p:cNvCxnSpPr/>
            <p:nvPr/>
          </p:nvCxnSpPr>
          <p:spPr>
            <a:xfrm rot="10800000">
              <a:off x="2143116" y="2498709"/>
              <a:ext cx="2428892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 rot="10800000">
              <a:off x="2214556" y="3643306"/>
              <a:ext cx="2428890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338615" y="271461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57430" y="2167250"/>
              <a:ext cx="21431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왼쪽 비행</a:t>
              </a:r>
              <a:endParaRPr lang="ko-KR" altLang="en-US" sz="11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4356" y="280468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214554" y="3643306"/>
              <a:ext cx="23574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오른쪽 비행</a:t>
              </a:r>
              <a:endParaRPr lang="ko-KR" altLang="en-US" sz="1100" dirty="0"/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32" y="4547250"/>
            <a:ext cx="3214710" cy="4168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모서리가 둥근 직사각형 31"/>
          <p:cNvSpPr/>
          <p:nvPr/>
        </p:nvSpPr>
        <p:spPr>
          <a:xfrm>
            <a:off x="639710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5" name="그룹 157"/>
          <p:cNvGrpSpPr/>
          <p:nvPr/>
        </p:nvGrpSpPr>
        <p:grpSpPr>
          <a:xfrm flipH="1">
            <a:off x="746830" y="4167857"/>
            <a:ext cx="250534" cy="334430"/>
            <a:chOff x="8004773" y="4661601"/>
            <a:chExt cx="703673" cy="939312"/>
          </a:xfrm>
        </p:grpSpPr>
        <p:sp>
          <p:nvSpPr>
            <p:cNvPr id="36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0" name="제목 55"/>
          <p:cNvSpPr txBox="1">
            <a:spLocks/>
          </p:cNvSpPr>
          <p:nvPr/>
        </p:nvSpPr>
        <p:spPr>
          <a:xfrm>
            <a:off x="944436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1" name="모서리가 둥근 직사각형 40"/>
          <p:cNvSpPr/>
          <p:nvPr/>
        </p:nvSpPr>
        <p:spPr>
          <a:xfrm>
            <a:off x="4929198" y="4233061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스퀘어비행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스퀘어회전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011138" y="1857356"/>
            <a:ext cx="3918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속도와 방향을 사용자 정의하여 스퀘어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3929066" y="5214942"/>
            <a:ext cx="22860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스퀘어 비행에 드론 회전기능과 조건문을 이용하여 구현해 보자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스퀘어 비행 보다 코딩은 간단해 지지만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회전이란 블록을 사용하게 되므로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 비행의 오차가 조금 더 클  수 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71" name="그룹 70"/>
          <p:cNvGrpSpPr/>
          <p:nvPr/>
        </p:nvGrpSpPr>
        <p:grpSpPr>
          <a:xfrm>
            <a:off x="560982" y="2158818"/>
            <a:ext cx="5887625" cy="2698934"/>
            <a:chOff x="560982" y="2346789"/>
            <a:chExt cx="5887625" cy="2698934"/>
          </a:xfrm>
        </p:grpSpPr>
        <p:sp>
          <p:nvSpPr>
            <p:cNvPr id="30" name="타원 29"/>
            <p:cNvSpPr/>
            <p:nvPr/>
          </p:nvSpPr>
          <p:spPr>
            <a:xfrm>
              <a:off x="2143116" y="2571736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3" name="직선 화살표 연결선 112"/>
            <p:cNvCxnSpPr/>
            <p:nvPr/>
          </p:nvCxnSpPr>
          <p:spPr>
            <a:xfrm rot="16200000" flipV="1">
              <a:off x="1401453" y="3544585"/>
              <a:ext cx="768020" cy="92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31"/>
            <p:cNvGrpSpPr/>
            <p:nvPr/>
          </p:nvGrpSpPr>
          <p:grpSpPr>
            <a:xfrm rot="10800000">
              <a:off x="1438189" y="2558852"/>
              <a:ext cx="704927" cy="655825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그룹 31"/>
            <p:cNvGrpSpPr/>
            <p:nvPr/>
          </p:nvGrpSpPr>
          <p:grpSpPr>
            <a:xfrm rot="5400000">
              <a:off x="1496430" y="3809518"/>
              <a:ext cx="670021" cy="623351"/>
              <a:chOff x="3643314" y="3000366"/>
              <a:chExt cx="785818" cy="731083"/>
            </a:xfrm>
          </p:grpSpPr>
          <p:pic>
            <p:nvPicPr>
              <p:cNvPr id="118" name="그림 11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9" name="그림 118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46" name="직선 화살표 연결선 45"/>
            <p:cNvCxnSpPr>
              <a:stCxn id="57" idx="2"/>
              <a:endCxn id="55" idx="3"/>
            </p:cNvCxnSpPr>
            <p:nvPr/>
          </p:nvCxnSpPr>
          <p:spPr>
            <a:xfrm rot="5400000" flipH="1" flipV="1">
              <a:off x="4988086" y="3492870"/>
              <a:ext cx="637133" cy="798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5643578" y="4402781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5" name="그룹 31"/>
            <p:cNvGrpSpPr/>
            <p:nvPr/>
          </p:nvGrpSpPr>
          <p:grpSpPr>
            <a:xfrm rot="16200000">
              <a:off x="4944000" y="2565900"/>
              <a:ext cx="672188" cy="625367"/>
              <a:chOff x="3643314" y="3000366"/>
              <a:chExt cx="785818" cy="731083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1"/>
            <p:cNvGrpSpPr/>
            <p:nvPr/>
          </p:nvGrpSpPr>
          <p:grpSpPr>
            <a:xfrm>
              <a:off x="4934445" y="3815429"/>
              <a:ext cx="736429" cy="685133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6" name="직선 화살표 연결선 65"/>
            <p:cNvCxnSpPr/>
            <p:nvPr/>
          </p:nvCxnSpPr>
          <p:spPr>
            <a:xfrm rot="10800000">
              <a:off x="2214554" y="2857488"/>
              <a:ext cx="2643206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 rot="10800000">
              <a:off x="2285994" y="4232687"/>
              <a:ext cx="2500328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500702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29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1466969" flipV="1">
              <a:off x="4918700" y="2346789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5643578" y="2643174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32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6849451" flipV="1">
              <a:off x="1186280" y="2548716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35" name="TextBox 34"/>
            <p:cNvSpPr txBox="1"/>
            <p:nvPr/>
          </p:nvSpPr>
          <p:spPr>
            <a:xfrm>
              <a:off x="560982" y="2500298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500306" y="2595878"/>
              <a:ext cx="221457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35966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500306" y="4304125"/>
              <a:ext cx="20717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pic>
          <p:nvPicPr>
            <p:cNvPr id="39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898069" flipV="1">
              <a:off x="1491632" y="4047487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40" name="TextBox 39"/>
            <p:cNvSpPr txBox="1"/>
            <p:nvPr/>
          </p:nvSpPr>
          <p:spPr>
            <a:xfrm>
              <a:off x="682592" y="4089811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41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8251697" flipV="1">
              <a:off x="5239066" y="3944801"/>
              <a:ext cx="642942" cy="571504"/>
            </a:xfrm>
            <a:prstGeom prst="rect">
              <a:avLst/>
            </a:prstGeom>
            <a:noFill/>
          </p:spPr>
        </p:pic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8" y="5072066"/>
            <a:ext cx="3291847" cy="351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모서리가 둥근 직사각형 41"/>
          <p:cNvSpPr/>
          <p:nvPr/>
        </p:nvSpPr>
        <p:spPr>
          <a:xfrm>
            <a:off x="568272" y="492600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3" name="그룹 157"/>
          <p:cNvGrpSpPr/>
          <p:nvPr/>
        </p:nvGrpSpPr>
        <p:grpSpPr>
          <a:xfrm flipH="1">
            <a:off x="675392" y="4667923"/>
            <a:ext cx="250534" cy="334430"/>
            <a:chOff x="8004773" y="4661601"/>
            <a:chExt cx="703673" cy="939312"/>
          </a:xfrm>
        </p:grpSpPr>
        <p:sp>
          <p:nvSpPr>
            <p:cNvPr id="4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1" name="제목 55"/>
          <p:cNvSpPr txBox="1">
            <a:spLocks/>
          </p:cNvSpPr>
          <p:nvPr/>
        </p:nvSpPr>
        <p:spPr>
          <a:xfrm>
            <a:off x="872998" y="464343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2" name="모서리가 둥근 직사각형 71"/>
          <p:cNvSpPr/>
          <p:nvPr/>
        </p:nvSpPr>
        <p:spPr>
          <a:xfrm>
            <a:off x="4857760" y="4733149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12.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스퀘어회전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웨이브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623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높이를 계단식으로 낮춰가면서 자연스러운 웨이브 비행을 하도록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3575084" y="4610117"/>
            <a:ext cx="2714644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비행은 계단식으로 높이를 줄이고 늘려서 자연스럽게 고도를 제어해서 웨이브 모습으로 비행하고자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 할때의 코딩 핵심사항은 지정한 거리까지 직진하면서 높이를 반복적으로 제어 하면서 전체 증폭을 만들어 가는 방법이다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높이의 폭을 조정하면서 사용자가 원하는 증폭을 만들어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94" y="2948244"/>
            <a:ext cx="2928958" cy="605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모서리가 둥근 직사각형 19"/>
          <p:cNvSpPr/>
          <p:nvPr/>
        </p:nvSpPr>
        <p:spPr>
          <a:xfrm>
            <a:off x="3571876" y="4390891"/>
            <a:ext cx="2789290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1" name="그룹 157"/>
          <p:cNvGrpSpPr/>
          <p:nvPr/>
        </p:nvGrpSpPr>
        <p:grpSpPr>
          <a:xfrm flipH="1">
            <a:off x="3678996" y="4132811"/>
            <a:ext cx="250534" cy="334430"/>
            <a:chOff x="8004773" y="4661601"/>
            <a:chExt cx="703673" cy="939312"/>
          </a:xfrm>
        </p:grpSpPr>
        <p:sp>
          <p:nvSpPr>
            <p:cNvPr id="22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6" name="제목 55"/>
          <p:cNvSpPr txBox="1">
            <a:spLocks/>
          </p:cNvSpPr>
          <p:nvPr/>
        </p:nvSpPr>
        <p:spPr>
          <a:xfrm>
            <a:off x="3876602" y="410832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4932406" y="4190397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웨이브비행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1714488" y="2143108"/>
            <a:ext cx="4714908" cy="1143008"/>
            <a:chOff x="857232" y="2071670"/>
            <a:chExt cx="5429288" cy="1500198"/>
          </a:xfrm>
        </p:grpSpPr>
        <p:pic>
          <p:nvPicPr>
            <p:cNvPr id="2058" name="Picture 10" descr="관련 이미지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42984" y="2071670"/>
              <a:ext cx="4786346" cy="1375985"/>
            </a:xfrm>
            <a:prstGeom prst="rect">
              <a:avLst/>
            </a:prstGeom>
            <a:noFill/>
          </p:spPr>
        </p:pic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57232" y="3275665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13254" y="3275665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1" name="그림 30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475973" y="3275665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928802" y="2116262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332965" y="2116262"/>
              <a:ext cx="810547" cy="296203"/>
            </a:xfrm>
            <a:prstGeom prst="rect">
              <a:avLst/>
            </a:prstGeom>
            <a:noFill/>
          </p:spPr>
        </p:pic>
        <p:cxnSp>
          <p:nvCxnSpPr>
            <p:cNvPr id="36" name="직선 화살표 연결선 35"/>
            <p:cNvCxnSpPr/>
            <p:nvPr/>
          </p:nvCxnSpPr>
          <p:spPr>
            <a:xfrm rot="10800000" flipV="1">
              <a:off x="1643050" y="2383817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rot="10800000" flipV="1">
              <a:off x="4036788" y="2339225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 rot="10800000" flipH="1" flipV="1">
              <a:off x="4822606" y="2357586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 rot="10800000" flipH="1" flipV="1">
              <a:off x="2500307" y="2383817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사각형 설명선 1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  <p:sp>
        <p:nvSpPr>
          <p:cNvPr id="10" name="부제목 4"/>
          <p:cNvSpPr>
            <a:spLocks noGrp="1"/>
          </p:cNvSpPr>
          <p:nvPr>
            <p:ph type="subTitle" idx="1"/>
          </p:nvPr>
        </p:nvSpPr>
        <p:spPr>
          <a:xfrm>
            <a:off x="1714488" y="729457"/>
            <a:ext cx="3371836" cy="472258"/>
          </a:xfrm>
        </p:spPr>
        <p:txBody>
          <a:bodyPr/>
          <a:lstStyle/>
          <a:p>
            <a:r>
              <a:rPr lang="ko-KR" altLang="en-US" dirty="0" smtClean="0"/>
              <a:t>사이언스창작소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자동</a:t>
            </a:r>
            <a:r>
              <a:rPr lang="en-US" altLang="ko-KR" dirty="0" smtClean="0"/>
              <a:t> </a:t>
            </a:r>
            <a:r>
              <a:rPr lang="ko-KR" altLang="en-US" dirty="0" smtClean="0"/>
              <a:t>선풍기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1743187" y="2221886"/>
            <a:ext cx="337162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드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론 창작품은 드론의 과학적 원리를 근거로 다양한 창의적 교구재 만들고 실험하면서 눈으로 보이는 물리적 원리를 확인하고 이를 코딩으로 제어한다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2201761" y="6086315"/>
            <a:ext cx="3074030" cy="1200329"/>
            <a:chOff x="2201761" y="5429256"/>
            <a:chExt cx="3074030" cy="1200329"/>
          </a:xfrm>
        </p:grpSpPr>
        <p:sp>
          <p:nvSpPr>
            <p:cNvPr id="20" name="타원 19"/>
            <p:cNvSpPr/>
            <p:nvPr/>
          </p:nvSpPr>
          <p:spPr>
            <a:xfrm>
              <a:off x="2201761" y="5541171"/>
              <a:ext cx="339905" cy="289774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1" name="타원 20"/>
            <p:cNvSpPr/>
            <p:nvPr/>
          </p:nvSpPr>
          <p:spPr>
            <a:xfrm>
              <a:off x="2201761" y="5908594"/>
              <a:ext cx="339905" cy="289774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2" name="타원 21"/>
            <p:cNvSpPr/>
            <p:nvPr/>
          </p:nvSpPr>
          <p:spPr>
            <a:xfrm>
              <a:off x="2201761" y="6276017"/>
              <a:ext cx="339905" cy="289774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grpSp>
          <p:nvGrpSpPr>
            <p:cNvPr id="12" name="그룹 37"/>
            <p:cNvGrpSpPr/>
            <p:nvPr/>
          </p:nvGrpSpPr>
          <p:grpSpPr>
            <a:xfrm>
              <a:off x="2201761" y="5429256"/>
              <a:ext cx="3074030" cy="1200329"/>
              <a:chOff x="2489793" y="5211118"/>
              <a:chExt cx="2620674" cy="1200329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866113" y="5211118"/>
                <a:ext cx="22443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자동선풍기 개요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자동선풍기 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자동선풍기 코딩</a:t>
                </a:r>
                <a:endParaRPr lang="ko-KR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489793" y="5211118"/>
                <a:ext cx="3614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</p:txBody>
          </p:sp>
        </p:grpSp>
      </p:grpSp>
      <p:sp>
        <p:nvSpPr>
          <p:cNvPr id="15" name="제목 2"/>
          <p:cNvSpPr>
            <a:spLocks noGrp="1"/>
          </p:cNvSpPr>
          <p:nvPr>
            <p:ph type="ctrTitle"/>
          </p:nvPr>
        </p:nvSpPr>
        <p:spPr>
          <a:xfrm>
            <a:off x="681568" y="108846"/>
            <a:ext cx="1247233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05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2" cstate="print"/>
          <a:srcRect l="18174" t="17745" r="18805" b="17191"/>
          <a:stretch>
            <a:fillRect/>
          </a:stretch>
        </p:blipFill>
        <p:spPr bwMode="auto">
          <a:xfrm rot="16200000">
            <a:off x="4107661" y="2931608"/>
            <a:ext cx="2214578" cy="157163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967327"/>
            <a:ext cx="2000264" cy="230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71480" y="1967195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레이저센서를 이용하여 모션비행과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호버링 비행을 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레이저 센서를 드론에서 활용하는 방법을 학습한다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467261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24499" y="3324518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3024498" y="4047650"/>
            <a:ext cx="14516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지지대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고정핀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3025256" y="2895889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3024498" y="4848465"/>
            <a:ext cx="13087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바닥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지지대</a:t>
            </a:r>
            <a:endParaRPr lang="ko-KR" altLang="en-US" sz="1200" dirty="0"/>
          </a:p>
        </p:txBody>
      </p:sp>
      <p:grpSp>
        <p:nvGrpSpPr>
          <p:cNvPr id="2" name="그룹 62"/>
          <p:cNvGrpSpPr/>
          <p:nvPr/>
        </p:nvGrpSpPr>
        <p:grpSpPr>
          <a:xfrm>
            <a:off x="1643050" y="3038765"/>
            <a:ext cx="1428760" cy="1949255"/>
            <a:chOff x="1785926" y="3214678"/>
            <a:chExt cx="2786082" cy="1949255"/>
          </a:xfrm>
        </p:grpSpPr>
        <p:cxnSp>
          <p:nvCxnSpPr>
            <p:cNvPr id="15" name="꺾인 연결선 14"/>
            <p:cNvCxnSpPr/>
            <p:nvPr/>
          </p:nvCxnSpPr>
          <p:spPr>
            <a:xfrm flipV="1">
              <a:off x="1785926" y="3668314"/>
              <a:ext cx="2756586" cy="617934"/>
            </a:xfrm>
            <a:prstGeom prst="bentConnector3">
              <a:avLst>
                <a:gd name="adj1" fmla="val 79402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/>
            <p:nvPr/>
          </p:nvCxnSpPr>
          <p:spPr>
            <a:xfrm>
              <a:off x="2357430" y="5000628"/>
              <a:ext cx="2185082" cy="163305"/>
            </a:xfrm>
            <a:prstGeom prst="bentConnector3">
              <a:avLst>
                <a:gd name="adj1" fmla="val 73315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4714884" y="2753013"/>
            <a:ext cx="107157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레이저 센서</a:t>
            </a:r>
            <a:endParaRPr lang="ko-KR" alt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286388" y="4896153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수광부</a:t>
            </a:r>
            <a:endParaRPr lang="en-US" altLang="ko-KR" sz="1200" b="1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받음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3929066" y="4896153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발광부</a:t>
            </a:r>
            <a:endParaRPr lang="en-US" altLang="ko-KR" sz="1200" b="1" dirty="0" smtClean="0"/>
          </a:p>
          <a:p>
            <a:pPr algn="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보냄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7" name="타원 76"/>
          <p:cNvSpPr/>
          <p:nvPr/>
        </p:nvSpPr>
        <p:spPr>
          <a:xfrm>
            <a:off x="5000636" y="3181641"/>
            <a:ext cx="571504" cy="285752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꺾인 연결선 77"/>
          <p:cNvCxnSpPr>
            <a:endCxn id="75" idx="0"/>
          </p:cNvCxnSpPr>
          <p:nvPr/>
        </p:nvCxnSpPr>
        <p:spPr>
          <a:xfrm rot="5400000">
            <a:off x="4070602" y="3680366"/>
            <a:ext cx="1681475" cy="750099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꺾인 연결선 80"/>
          <p:cNvCxnSpPr>
            <a:endCxn id="73" idx="0"/>
          </p:cNvCxnSpPr>
          <p:nvPr/>
        </p:nvCxnSpPr>
        <p:spPr>
          <a:xfrm rot="16200000" flipH="1">
            <a:off x="4838558" y="3876819"/>
            <a:ext cx="1681476" cy="3571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18070"/>
            <a:ext cx="2714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레이저 센서 거리측정 원리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85794" y="6461012"/>
            <a:ext cx="2571768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장애물 거리와 레이저가 반사하여 도달하는 시간은비례한다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즉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가까이 있으면 레이저 반사시간이 빠르고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반면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멀리 있으면 반사시간이 늦다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3" name="그룹 49"/>
          <p:cNvGrpSpPr/>
          <p:nvPr/>
        </p:nvGrpSpPr>
        <p:grpSpPr>
          <a:xfrm>
            <a:off x="4189298" y="8197065"/>
            <a:ext cx="1571844" cy="293053"/>
            <a:chOff x="6514871" y="5569216"/>
            <a:chExt cx="1972186" cy="788742"/>
          </a:xfrm>
          <a:noFill/>
        </p:grpSpPr>
        <p:pic>
          <p:nvPicPr>
            <p:cNvPr id="45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4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47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48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38" name="그룹 37"/>
          <p:cNvGrpSpPr/>
          <p:nvPr/>
        </p:nvGrpSpPr>
        <p:grpSpPr>
          <a:xfrm>
            <a:off x="4071942" y="5643570"/>
            <a:ext cx="1714512" cy="835297"/>
            <a:chOff x="4071942" y="5357818"/>
            <a:chExt cx="1800632" cy="1121049"/>
          </a:xfrm>
        </p:grpSpPr>
        <p:pic>
          <p:nvPicPr>
            <p:cNvPr id="49" name="그림 48" descr="3.jpg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071942" y="5357818"/>
              <a:ext cx="1800632" cy="1121049"/>
            </a:xfrm>
            <a:prstGeom prst="rect">
              <a:avLst/>
            </a:prstGeom>
          </p:spPr>
        </p:pic>
        <p:pic>
          <p:nvPicPr>
            <p:cNvPr id="50" name="Picture 4" descr="red,light,tip,energy,hint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840324" y="6164332"/>
              <a:ext cx="232917" cy="135342"/>
            </a:xfrm>
            <a:prstGeom prst="rect">
              <a:avLst/>
            </a:prstGeom>
            <a:noFill/>
          </p:spPr>
        </p:pic>
      </p:grpSp>
      <p:sp>
        <p:nvSpPr>
          <p:cNvPr id="51" name="TextBox 50"/>
          <p:cNvSpPr txBox="1"/>
          <p:nvPr/>
        </p:nvSpPr>
        <p:spPr>
          <a:xfrm>
            <a:off x="5080054" y="6715140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cxnSp>
        <p:nvCxnSpPr>
          <p:cNvPr id="52" name="직선 연결선 51"/>
          <p:cNvCxnSpPr/>
          <p:nvPr/>
        </p:nvCxnSpPr>
        <p:spPr>
          <a:xfrm rot="5400000">
            <a:off x="3832040" y="7398437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3931636" y="7398438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rot="10800000" flipV="1">
            <a:off x="3999935" y="6572260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rot="10800000">
            <a:off x="3946166" y="8488868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자동선풍기 개요</a:t>
            </a:r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디자인 및 조립</a:t>
            </a:r>
            <a:endParaRPr lang="ko-KR" altLang="en-US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898" y="1928794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39"/>
          <a:stretch>
            <a:fillRect/>
          </a:stretch>
        </p:blipFill>
        <p:spPr bwMode="auto">
          <a:xfrm>
            <a:off x="601919" y="5286380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 rot="5400000">
            <a:off x="699083" y="3836937"/>
            <a:ext cx="2026652" cy="1710354"/>
          </a:xfrm>
          <a:prstGeom prst="roundRect">
            <a:avLst>
              <a:gd name="adj" fmla="val 763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828307" y="3353004"/>
            <a:ext cx="1791800" cy="5263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0800000">
            <a:off x="3394594" y="3678786"/>
            <a:ext cx="2524809" cy="2043904"/>
          </a:xfrm>
          <a:prstGeom prst="roundRect">
            <a:avLst>
              <a:gd name="adj" fmla="val 489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3360407" y="3340134"/>
            <a:ext cx="2572068" cy="3158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</a:t>
            </a:r>
            <a:r>
              <a:rPr lang="ko-KR" altLang="en-US" sz="1200" dirty="0" smtClean="0">
                <a:sym typeface="Wingdings 2"/>
              </a:rPr>
              <a:t>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2" name="TextBox 75"/>
          <p:cNvSpPr txBox="1"/>
          <p:nvPr/>
        </p:nvSpPr>
        <p:spPr>
          <a:xfrm>
            <a:off x="3872625" y="3714091"/>
            <a:ext cx="124274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33" name="TextBox 76"/>
          <p:cNvSpPr txBox="1"/>
          <p:nvPr/>
        </p:nvSpPr>
        <p:spPr>
          <a:xfrm>
            <a:off x="4693498" y="3714091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34" name="TextBox 77"/>
          <p:cNvSpPr txBox="1"/>
          <p:nvPr/>
        </p:nvSpPr>
        <p:spPr>
          <a:xfrm>
            <a:off x="5333301" y="3714091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35" name="직사각형 34"/>
          <p:cNvSpPr/>
          <p:nvPr/>
        </p:nvSpPr>
        <p:spPr>
          <a:xfrm>
            <a:off x="500042" y="1979712"/>
            <a:ext cx="5572164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  </a:t>
            </a:r>
            <a:endParaRPr lang="en-US" altLang="ko-KR" sz="1200" dirty="0" smtClean="0"/>
          </a:p>
          <a:p>
            <a:pPr>
              <a:lnSpc>
                <a:spcPct val="150000"/>
              </a:lnSpc>
            </a:pPr>
            <a:r>
              <a:rPr lang="en-US" altLang="ko-KR" sz="1200" dirty="0" smtClean="0"/>
              <a:t>                   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39" name="직사각형 38"/>
          <p:cNvSpPr/>
          <p:nvPr/>
        </p:nvSpPr>
        <p:spPr>
          <a:xfrm>
            <a:off x="682647" y="5849014"/>
            <a:ext cx="43081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A</a:t>
            </a:r>
            <a:r>
              <a:rPr lang="ko-KR" altLang="en-US" sz="1200" dirty="0" smtClean="0">
                <a:sym typeface="Wingdings 2"/>
              </a:rPr>
              <a:t>에 모터를 꽂고 메인보드에 </a:t>
            </a:r>
            <a:r>
              <a:rPr lang="ko-KR" altLang="en-US" sz="1200" dirty="0" err="1" smtClean="0">
                <a:sym typeface="Wingdings 2"/>
              </a:rPr>
              <a:t>모터선을</a:t>
            </a:r>
            <a:r>
              <a:rPr lang="ko-KR" altLang="en-US" sz="1200" dirty="0" smtClean="0">
                <a:sym typeface="Wingdings 2"/>
              </a:rPr>
              <a:t>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946247" y="6134766"/>
            <a:ext cx="1254863" cy="2437762"/>
          </a:xfrm>
          <a:prstGeom prst="roundRect">
            <a:avLst>
              <a:gd name="adj" fmla="val 987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직사각형 42"/>
          <p:cNvSpPr/>
          <p:nvPr/>
        </p:nvSpPr>
        <p:spPr>
          <a:xfrm>
            <a:off x="3143248" y="6916797"/>
            <a:ext cx="13573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모터선 커넥터</a:t>
            </a:r>
            <a:endParaRPr lang="ko-KR" altLang="en-US" sz="1200" dirty="0"/>
          </a:p>
        </p:txBody>
      </p:sp>
      <p:cxnSp>
        <p:nvCxnSpPr>
          <p:cNvPr id="44" name="꺾인 연결선 43"/>
          <p:cNvCxnSpPr/>
          <p:nvPr/>
        </p:nvCxnSpPr>
        <p:spPr>
          <a:xfrm flipV="1">
            <a:off x="1524988" y="7059673"/>
            <a:ext cx="1689698" cy="53353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flipV="1">
            <a:off x="1536070" y="6452091"/>
            <a:ext cx="1659304" cy="30170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143248" y="6316387"/>
            <a:ext cx="89024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날개</a:t>
            </a:r>
            <a:r>
              <a:rPr lang="en-US" altLang="ko-KR" sz="1200" dirty="0" smtClean="0">
                <a:sym typeface="Wingdings 2"/>
              </a:rPr>
              <a:t>(A)</a:t>
            </a:r>
            <a:endParaRPr lang="ko-KR" altLang="en-US" sz="1200" dirty="0"/>
          </a:p>
        </p:txBody>
      </p:sp>
      <p:grpSp>
        <p:nvGrpSpPr>
          <p:cNvPr id="2" name="그룹 26"/>
          <p:cNvGrpSpPr/>
          <p:nvPr/>
        </p:nvGrpSpPr>
        <p:grpSpPr>
          <a:xfrm>
            <a:off x="4357694" y="6357950"/>
            <a:ext cx="1804537" cy="1857386"/>
            <a:chOff x="4572008" y="7065708"/>
            <a:chExt cx="1463944" cy="1506818"/>
          </a:xfrm>
        </p:grpSpPr>
        <p:pic>
          <p:nvPicPr>
            <p:cNvPr id="25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5" cstate="print"/>
            <a:srcRect l="16141" r="16772"/>
            <a:stretch>
              <a:fillRect/>
            </a:stretch>
          </p:blipFill>
          <p:spPr bwMode="auto">
            <a:xfrm rot="16200000">
              <a:off x="4589600" y="7126175"/>
              <a:ext cx="1428759" cy="1463944"/>
            </a:xfrm>
            <a:prstGeom prst="rect">
              <a:avLst/>
            </a:prstGeom>
            <a:noFill/>
          </p:spPr>
        </p:pic>
        <p:sp>
          <p:nvSpPr>
            <p:cNvPr id="26" name="위쪽 화살표 25"/>
            <p:cNvSpPr/>
            <p:nvPr/>
          </p:nvSpPr>
          <p:spPr>
            <a:xfrm rot="2746838" flipV="1">
              <a:off x="5351658" y="7042165"/>
              <a:ext cx="233765" cy="28085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24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자동선풍기 조립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333558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2"/>
          <p:cNvGrpSpPr/>
          <p:nvPr/>
        </p:nvGrpSpPr>
        <p:grpSpPr>
          <a:xfrm>
            <a:off x="2928934" y="1428728"/>
            <a:ext cx="3357586" cy="3143272"/>
            <a:chOff x="1814513" y="1500166"/>
            <a:chExt cx="6472271" cy="615362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lum bright="10000"/>
            </a:blip>
            <a:srcRect/>
            <a:stretch>
              <a:fillRect/>
            </a:stretch>
          </p:blipFill>
          <p:spPr bwMode="auto">
            <a:xfrm>
              <a:off x="1814513" y="1509713"/>
              <a:ext cx="3228975" cy="6124575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lum bright="10000"/>
            </a:blip>
            <a:srcRect/>
            <a:stretch>
              <a:fillRect/>
            </a:stretch>
          </p:blipFill>
          <p:spPr bwMode="auto">
            <a:xfrm>
              <a:off x="5072074" y="1500166"/>
              <a:ext cx="3214710" cy="6153627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91608" y="1500166"/>
            <a:ext cx="1731697" cy="3048002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571480" y="1071538"/>
            <a:ext cx="20009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</a:t>
            </a:r>
            <a:r>
              <a:rPr lang="ko-KR" altLang="en-US" sz="1200" dirty="0" smtClean="0">
                <a:sym typeface="Wingdings 2"/>
              </a:rPr>
              <a:t>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146644" y="1085989"/>
            <a:ext cx="2411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A</a:t>
            </a:r>
            <a:r>
              <a:rPr lang="ko-KR" altLang="en-US" sz="1200" smtClean="0">
                <a:sym typeface="Wingdings 2"/>
              </a:rPr>
              <a:t>에 </a:t>
            </a:r>
            <a:r>
              <a:rPr lang="en-US" altLang="ko-KR" sz="1200" smtClean="0">
                <a:sym typeface="Wingdings 2"/>
              </a:rPr>
              <a:t>C </a:t>
            </a:r>
            <a:r>
              <a:rPr lang="ko-KR" altLang="en-US" sz="1200" smtClean="0">
                <a:sym typeface="Wingdings 2"/>
              </a:rPr>
              <a:t>지지대를 꽂는다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sp>
        <p:nvSpPr>
          <p:cNvPr id="7" name="위쪽 화살표 6"/>
          <p:cNvSpPr/>
          <p:nvPr/>
        </p:nvSpPr>
        <p:spPr>
          <a:xfrm rot="2233622" flipV="1">
            <a:off x="3984274" y="3816636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위쪽 화살표 7"/>
          <p:cNvSpPr/>
          <p:nvPr/>
        </p:nvSpPr>
        <p:spPr>
          <a:xfrm rot="18171666" flipV="1">
            <a:off x="3269312" y="3833354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89438" y="5429256"/>
            <a:ext cx="323962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A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B</a:t>
            </a:r>
            <a:r>
              <a:rPr lang="ko-KR" altLang="en-US" sz="1200" dirty="0" smtClean="0">
                <a:sym typeface="Wingdings 2"/>
              </a:rPr>
              <a:t>에 꽂고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cxnSp>
        <p:nvCxnSpPr>
          <p:cNvPr id="13" name="꺾인 연결선 12"/>
          <p:cNvCxnSpPr/>
          <p:nvPr/>
        </p:nvCxnSpPr>
        <p:spPr>
          <a:xfrm rot="16200000" flipH="1">
            <a:off x="1128053" y="3918547"/>
            <a:ext cx="1233828" cy="23346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925707" y="4652191"/>
            <a:ext cx="228897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메인보드 앞뒤 위치 주의 </a:t>
            </a:r>
            <a:endParaRPr lang="ko-KR" altLang="en-US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3869" t="2914" r="2381"/>
          <a:stretch>
            <a:fillRect/>
          </a:stretch>
        </p:blipFill>
        <p:spPr bwMode="auto">
          <a:xfrm>
            <a:off x="4000504" y="5286380"/>
            <a:ext cx="2214578" cy="3044156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위쪽 화살표 23"/>
          <p:cNvSpPr/>
          <p:nvPr/>
        </p:nvSpPr>
        <p:spPr>
          <a:xfrm rot="2233622" flipV="1">
            <a:off x="5976976" y="3816637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위쪽 화살표 24"/>
          <p:cNvSpPr/>
          <p:nvPr/>
        </p:nvSpPr>
        <p:spPr>
          <a:xfrm rot="18171666" flipV="1">
            <a:off x="4619072" y="3833355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83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제목 55"/>
          <p:cNvSpPr txBox="1">
            <a:spLocks/>
          </p:cNvSpPr>
          <p:nvPr/>
        </p:nvSpPr>
        <p:spPr>
          <a:xfrm>
            <a:off x="1019082" y="4590277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3" name="그룹 48"/>
          <p:cNvGrpSpPr/>
          <p:nvPr/>
        </p:nvGrpSpPr>
        <p:grpSpPr>
          <a:xfrm>
            <a:off x="785794" y="4929190"/>
            <a:ext cx="2571768" cy="2143140"/>
            <a:chOff x="785794" y="4857752"/>
            <a:chExt cx="2571768" cy="2143140"/>
          </a:xfrm>
        </p:grpSpPr>
        <p:pic>
          <p:nvPicPr>
            <p:cNvPr id="43" name="그림 42"/>
            <p:cNvPicPr/>
            <p:nvPr/>
          </p:nvPicPr>
          <p:blipFill>
            <a:blip r:embed="rId2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785794" y="4857752"/>
              <a:ext cx="2571768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그룹 32"/>
            <p:cNvGrpSpPr/>
            <p:nvPr/>
          </p:nvGrpSpPr>
          <p:grpSpPr>
            <a:xfrm>
              <a:off x="1643050" y="5500694"/>
              <a:ext cx="822329" cy="1164899"/>
              <a:chOff x="1606539" y="5429256"/>
              <a:chExt cx="322263" cy="388937"/>
            </a:xfrm>
          </p:grpSpPr>
          <p:cxnSp>
            <p:nvCxnSpPr>
              <p:cNvPr id="45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6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7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8" name="직사각형 47"/>
            <p:cNvSpPr/>
            <p:nvPr/>
          </p:nvSpPr>
          <p:spPr>
            <a:xfrm>
              <a:off x="1643050" y="5429256"/>
              <a:ext cx="9286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30cm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7143768"/>
            <a:ext cx="32861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3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선풍기가 켜진다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선풍기가 멈춘다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선풍기 작동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실습한다</a:t>
            </a:r>
            <a:r>
              <a:rPr lang="en-US" sz="1200" dirty="0" smtClean="0"/>
              <a:t>.</a:t>
            </a:r>
            <a:endParaRPr lang="ko-KR" altLang="en-US" sz="1200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3714752" y="7423980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무대창 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16" y="1827398"/>
            <a:ext cx="3143272" cy="295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제목 1"/>
          <p:cNvSpPr txBox="1">
            <a:spLocks/>
          </p:cNvSpPr>
          <p:nvPr/>
        </p:nvSpPr>
        <p:spPr>
          <a:xfrm>
            <a:off x="1714501" y="1153357"/>
            <a:ext cx="2714632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자동선풍기 코딩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3633759" y="5066526"/>
            <a:ext cx="2581323" cy="2214578"/>
            <a:chOff x="3500438" y="5375148"/>
            <a:chExt cx="2581323" cy="221457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00438" y="5375148"/>
              <a:ext cx="2581323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2" name="타원 41"/>
            <p:cNvSpPr/>
            <p:nvPr/>
          </p:nvSpPr>
          <p:spPr>
            <a:xfrm>
              <a:off x="5385122" y="5419290"/>
              <a:ext cx="357190" cy="285752"/>
            </a:xfrm>
            <a:prstGeom prst="ellipse">
              <a:avLst/>
            </a:prstGeom>
            <a:noFill/>
            <a:ln w="4127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모서리가 둥근 직사각형 30"/>
          <p:cNvSpPr/>
          <p:nvPr/>
        </p:nvSpPr>
        <p:spPr>
          <a:xfrm flipV="1">
            <a:off x="714356" y="4857752"/>
            <a:ext cx="5643602" cy="897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821476" y="4614762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2" name="모서리가 둥근 직사각형 31"/>
          <p:cNvSpPr/>
          <p:nvPr/>
        </p:nvSpPr>
        <p:spPr>
          <a:xfrm>
            <a:off x="4932406" y="4701228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자동선풍기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2214554" y="7354060"/>
            <a:ext cx="289776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06</a:t>
            </a:r>
            <a:endParaRPr lang="ko-KR" altLang="en-US" dirty="0"/>
          </a:p>
        </p:txBody>
      </p:sp>
      <p:sp>
        <p:nvSpPr>
          <p:cNvPr id="20" name="부제목 1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드론 재조립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미션 비행</a:t>
            </a:r>
            <a:endParaRPr lang="ko-KR" altLang="en-US" dirty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1550809" y="1973065"/>
            <a:ext cx="3756382" cy="2956126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743187" y="2005606"/>
            <a:ext cx="34430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이드코드 자율 비행 기본과 응용편을 통해서 코딩을 통한 비행 방법을 익혔다</a:t>
            </a:r>
            <a:r>
              <a:rPr lang="en-US" altLang="ko-KR" dirty="0" smtClean="0">
                <a:solidFill>
                  <a:srgbClr val="1555A6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학습한 코딩 방법을 기반으로 자율 비행 미니 레이싱을 펼쳐 본다</a:t>
            </a:r>
            <a:r>
              <a:rPr lang="en-US" altLang="ko-KR" dirty="0" smtClean="0">
                <a:solidFill>
                  <a:srgbClr val="1555A6"/>
                </a:solidFill>
                <a:latin typeface="+mn-ea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7152" y="4679854"/>
            <a:ext cx="1466914" cy="2018731"/>
          </a:xfrm>
          <a:prstGeom prst="rect">
            <a:avLst/>
          </a:prstGeom>
        </p:spPr>
      </p:pic>
      <p:grpSp>
        <p:nvGrpSpPr>
          <p:cNvPr id="31" name="그룹 22"/>
          <p:cNvGrpSpPr/>
          <p:nvPr/>
        </p:nvGrpSpPr>
        <p:grpSpPr>
          <a:xfrm>
            <a:off x="2197305" y="5786446"/>
            <a:ext cx="2755969" cy="1938992"/>
            <a:chOff x="2485337" y="5211118"/>
            <a:chExt cx="2755969" cy="1938992"/>
          </a:xfrm>
        </p:grpSpPr>
        <p:grpSp>
          <p:nvGrpSpPr>
            <p:cNvPr id="32" name="그룹 23"/>
            <p:cNvGrpSpPr/>
            <p:nvPr/>
          </p:nvGrpSpPr>
          <p:grpSpPr>
            <a:xfrm>
              <a:off x="2489793" y="5323033"/>
              <a:ext cx="289776" cy="1392043"/>
              <a:chOff x="2489793" y="5323033"/>
              <a:chExt cx="289776" cy="1392043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9" name="타원 38"/>
              <p:cNvSpPr/>
              <p:nvPr/>
            </p:nvSpPr>
            <p:spPr>
              <a:xfrm>
                <a:off x="2489793" y="6425302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33" name="그룹 24"/>
            <p:cNvGrpSpPr/>
            <p:nvPr/>
          </p:nvGrpSpPr>
          <p:grpSpPr>
            <a:xfrm>
              <a:off x="2485337" y="5211118"/>
              <a:ext cx="2755969" cy="1938992"/>
              <a:chOff x="2485337" y="5211118"/>
              <a:chExt cx="2755969" cy="1938992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2485337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996952" y="5211118"/>
                <a:ext cx="224435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트라이앵글 비행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(1)</a:t>
                </a: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트라이앵글 비행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(2)</a:t>
                </a: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요철비행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미션비행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 t="4348"/>
          <a:stretch>
            <a:fillRect/>
          </a:stretch>
        </p:blipFill>
        <p:spPr bwMode="auto">
          <a:xfrm>
            <a:off x="781155" y="1857356"/>
            <a:ext cx="550536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585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조립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714356" y="1880938"/>
            <a:ext cx="5828562" cy="7120218"/>
            <a:chOff x="285728" y="1214414"/>
            <a:chExt cx="6257190" cy="764383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596" y="1214414"/>
              <a:ext cx="5929362" cy="3294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" name="그룹 9"/>
            <p:cNvGrpSpPr/>
            <p:nvPr/>
          </p:nvGrpSpPr>
          <p:grpSpPr>
            <a:xfrm>
              <a:off x="285728" y="4500562"/>
              <a:ext cx="6257190" cy="4357686"/>
              <a:chOff x="285728" y="3286116"/>
              <a:chExt cx="8001056" cy="5572164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t="2148" r="50893" b="30749"/>
              <a:stretch>
                <a:fillRect/>
              </a:stretch>
            </p:blipFill>
            <p:spPr bwMode="auto">
              <a:xfrm>
                <a:off x="285728" y="3286116"/>
                <a:ext cx="3929090" cy="4143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1786" t="2148" r="-1786" b="22650"/>
              <a:stretch>
                <a:fillRect/>
              </a:stretch>
            </p:blipFill>
            <p:spPr bwMode="auto">
              <a:xfrm>
                <a:off x="4286256" y="3286116"/>
                <a:ext cx="4000528" cy="46434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t="74882" r="50893" b="3137"/>
              <a:stretch>
                <a:fillRect/>
              </a:stretch>
            </p:blipFill>
            <p:spPr bwMode="auto">
              <a:xfrm>
                <a:off x="714356" y="7643834"/>
                <a:ext cx="2786082" cy="962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1786" t="80667" r="-1786" b="4294"/>
              <a:stretch>
                <a:fillRect/>
              </a:stretch>
            </p:blipFill>
            <p:spPr bwMode="auto">
              <a:xfrm>
                <a:off x="4286256" y="7929586"/>
                <a:ext cx="4000528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13" name="제목 4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250303" cy="683044"/>
          </a:xfrm>
        </p:spPr>
        <p:txBody>
          <a:bodyPr/>
          <a:lstStyle/>
          <a:p>
            <a:r>
              <a:rPr lang="ko-KR" altLang="en-US" dirty="0" smtClean="0"/>
              <a:t>드론 조립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트라이앵글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428736" y="1785918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방향과 속도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거리를 사용자 정의하여 트라이앵글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4000504" y="4929190"/>
            <a:ext cx="2357454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47"/>
          <p:cNvGrpSpPr/>
          <p:nvPr/>
        </p:nvGrpSpPr>
        <p:grpSpPr>
          <a:xfrm>
            <a:off x="1833105" y="1928794"/>
            <a:ext cx="4096225" cy="2543787"/>
            <a:chOff x="1547353" y="2096606"/>
            <a:chExt cx="4676307" cy="2904022"/>
          </a:xfrm>
        </p:grpSpPr>
        <p:grpSp>
          <p:nvGrpSpPr>
            <p:cNvPr id="4" name="그룹 27"/>
            <p:cNvGrpSpPr/>
            <p:nvPr/>
          </p:nvGrpSpPr>
          <p:grpSpPr>
            <a:xfrm>
              <a:off x="2950200" y="2096606"/>
              <a:ext cx="1189510" cy="1189510"/>
              <a:chOff x="3873965" y="2286778"/>
              <a:chExt cx="2500330" cy="2500330"/>
            </a:xfrm>
          </p:grpSpPr>
          <p:cxnSp>
            <p:nvCxnSpPr>
              <p:cNvPr id="29" name="직선 연결선 2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그룹 46"/>
            <p:cNvGrpSpPr/>
            <p:nvPr/>
          </p:nvGrpSpPr>
          <p:grpSpPr>
            <a:xfrm>
              <a:off x="1547353" y="2290541"/>
              <a:ext cx="4676307" cy="2710087"/>
              <a:chOff x="1547353" y="2290541"/>
              <a:chExt cx="4676307" cy="2710087"/>
            </a:xfrm>
          </p:grpSpPr>
          <p:sp>
            <p:nvSpPr>
              <p:cNvPr id="43" name="타원 42"/>
              <p:cNvSpPr/>
              <p:nvPr/>
            </p:nvSpPr>
            <p:spPr>
              <a:xfrm>
                <a:off x="2000240" y="2500298"/>
                <a:ext cx="3000396" cy="2473987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tint val="66000"/>
                      <a:satMod val="160000"/>
                      <a:alpha val="46000"/>
                    </a:schemeClr>
                  </a:gs>
                  <a:gs pos="5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" name="그룹 31"/>
              <p:cNvGrpSpPr/>
              <p:nvPr/>
            </p:nvGrpSpPr>
            <p:grpSpPr>
              <a:xfrm rot="10800000" flipV="1">
                <a:off x="1664317" y="3989863"/>
                <a:ext cx="839754" cy="781261"/>
                <a:chOff x="3643314" y="3000366"/>
                <a:chExt cx="785818" cy="731083"/>
              </a:xfrm>
            </p:grpSpPr>
            <p:pic>
              <p:nvPicPr>
                <p:cNvPr id="115" name="그림 114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16" name="그림 115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9" name="TextBox 48"/>
              <p:cNvSpPr txBox="1"/>
              <p:nvPr/>
            </p:nvSpPr>
            <p:spPr>
              <a:xfrm>
                <a:off x="5418631" y="4286248"/>
                <a:ext cx="80502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100" dirty="0" smtClean="0"/>
                  <a:t>이륙</a:t>
                </a:r>
                <a:r>
                  <a:rPr lang="en-US" altLang="ko-KR" sz="1100" dirty="0" smtClean="0"/>
                  <a:t>/</a:t>
                </a:r>
                <a:r>
                  <a:rPr lang="ko-KR" altLang="en-US" sz="1100" dirty="0" smtClean="0"/>
                  <a:t>착륙</a:t>
                </a:r>
                <a:endParaRPr lang="ko-KR" altLang="en-US" sz="1100" dirty="0"/>
              </a:p>
            </p:txBody>
          </p:sp>
          <p:grpSp>
            <p:nvGrpSpPr>
              <p:cNvPr id="7" name="그룹 31"/>
              <p:cNvGrpSpPr/>
              <p:nvPr/>
            </p:nvGrpSpPr>
            <p:grpSpPr>
              <a:xfrm>
                <a:off x="3042564" y="2290541"/>
                <a:ext cx="839754" cy="781261"/>
                <a:chOff x="3643314" y="3000366"/>
                <a:chExt cx="785818" cy="731083"/>
              </a:xfrm>
            </p:grpSpPr>
            <p:pic>
              <p:nvPicPr>
                <p:cNvPr id="54" name="그림 53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5" name="그림 54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8" name="그룹 31"/>
              <p:cNvGrpSpPr/>
              <p:nvPr/>
            </p:nvGrpSpPr>
            <p:grpSpPr>
              <a:xfrm>
                <a:off x="4513945" y="3985523"/>
                <a:ext cx="839754" cy="781261"/>
                <a:chOff x="3643314" y="3000366"/>
                <a:chExt cx="785818" cy="731083"/>
              </a:xfrm>
            </p:grpSpPr>
            <p:pic>
              <p:nvPicPr>
                <p:cNvPr id="57" name="그림 56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8" name="그림 57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67" name="직선 화살표 연결선 66"/>
              <p:cNvCxnSpPr/>
              <p:nvPr/>
            </p:nvCxnSpPr>
            <p:spPr>
              <a:xfrm rot="10800000">
                <a:off x="2071678" y="4429124"/>
                <a:ext cx="2857520" cy="158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화살표 연결선 74"/>
              <p:cNvCxnSpPr/>
              <p:nvPr/>
            </p:nvCxnSpPr>
            <p:spPr>
              <a:xfrm rot="16200000" flipH="1">
                <a:off x="3383569" y="2831485"/>
                <a:ext cx="1674970" cy="144122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화살표 연결선 77"/>
              <p:cNvCxnSpPr/>
              <p:nvPr/>
            </p:nvCxnSpPr>
            <p:spPr>
              <a:xfrm rot="5400000">
                <a:off x="1893084" y="2893208"/>
                <a:ext cx="1714512" cy="1357320"/>
              </a:xfrm>
              <a:prstGeom prst="straightConnector1">
                <a:avLst/>
              </a:prstGeom>
              <a:ln w="19050"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그룹 24"/>
              <p:cNvGrpSpPr/>
              <p:nvPr/>
            </p:nvGrpSpPr>
            <p:grpSpPr>
              <a:xfrm>
                <a:off x="4429132" y="3804455"/>
                <a:ext cx="1189510" cy="1189510"/>
                <a:chOff x="3873965" y="2286778"/>
                <a:chExt cx="2500330" cy="2500330"/>
              </a:xfrm>
            </p:grpSpPr>
            <p:cxnSp>
              <p:nvCxnSpPr>
                <p:cNvPr id="26" name="직선 연결선 25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그룹 39"/>
              <p:cNvGrpSpPr/>
              <p:nvPr/>
            </p:nvGrpSpPr>
            <p:grpSpPr>
              <a:xfrm>
                <a:off x="1547353" y="3811118"/>
                <a:ext cx="1189510" cy="1189510"/>
                <a:chOff x="3873965" y="2286778"/>
                <a:chExt cx="2500330" cy="2500330"/>
              </a:xfrm>
            </p:grpSpPr>
            <p:cxnSp>
              <p:nvCxnSpPr>
                <p:cNvPr id="41" name="직선 연결선 40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56" y="4643438"/>
            <a:ext cx="3214710" cy="417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모서리가 둥근 직사각형 34"/>
          <p:cNvSpPr/>
          <p:nvPr/>
        </p:nvSpPr>
        <p:spPr>
          <a:xfrm>
            <a:off x="568272" y="464025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57"/>
          <p:cNvGrpSpPr/>
          <p:nvPr/>
        </p:nvGrpSpPr>
        <p:grpSpPr>
          <a:xfrm flipH="1">
            <a:off x="675392" y="4382171"/>
            <a:ext cx="250534" cy="334430"/>
            <a:chOff x="8004773" y="4661601"/>
            <a:chExt cx="703673" cy="939312"/>
          </a:xfrm>
        </p:grpSpPr>
        <p:sp>
          <p:nvSpPr>
            <p:cNvPr id="3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55"/>
          <p:cNvSpPr txBox="1">
            <a:spLocks/>
          </p:cNvSpPr>
          <p:nvPr/>
        </p:nvSpPr>
        <p:spPr>
          <a:xfrm>
            <a:off x="872998" y="435768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4850120" y="4444382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5214942"/>
            <a:ext cx="2714644" cy="357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5143504"/>
            <a:ext cx="2895619" cy="378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트라이앵글 비행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14480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방향과 속도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거리를 사용자 정의하여 트라이앵글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3" name="그룹 87"/>
          <p:cNvGrpSpPr/>
          <p:nvPr/>
        </p:nvGrpSpPr>
        <p:grpSpPr>
          <a:xfrm>
            <a:off x="1214422" y="2071670"/>
            <a:ext cx="2000264" cy="1933640"/>
            <a:chOff x="1141402" y="1928794"/>
            <a:chExt cx="2144722" cy="2073286"/>
          </a:xfrm>
        </p:grpSpPr>
        <p:sp>
          <p:nvSpPr>
            <p:cNvPr id="43" name="타원 42"/>
            <p:cNvSpPr/>
            <p:nvPr/>
          </p:nvSpPr>
          <p:spPr>
            <a:xfrm>
              <a:off x="1141402" y="2274342"/>
              <a:ext cx="2073285" cy="1709535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" name="그룹 31"/>
            <p:cNvGrpSpPr/>
            <p:nvPr/>
          </p:nvGrpSpPr>
          <p:grpSpPr>
            <a:xfrm rot="10800000" flipV="1">
              <a:off x="1419967" y="3303637"/>
              <a:ext cx="580273" cy="539855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1771005" y="2054844"/>
              <a:ext cx="657863" cy="539855"/>
              <a:chOff x="3643314" y="3000366"/>
              <a:chExt cx="890892" cy="731083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822894" y="3071801"/>
                <a:ext cx="711312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1"/>
            <p:cNvGrpSpPr/>
            <p:nvPr/>
          </p:nvGrpSpPr>
          <p:grpSpPr>
            <a:xfrm>
              <a:off x="2522774" y="3300638"/>
              <a:ext cx="580273" cy="539855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7" name="직선 화살표 연결선 66"/>
            <p:cNvCxnSpPr/>
            <p:nvPr/>
          </p:nvCxnSpPr>
          <p:spPr>
            <a:xfrm rot="10800000">
              <a:off x="1460128" y="3592473"/>
              <a:ext cx="1332825" cy="109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16200000" flipH="1">
              <a:off x="1928802" y="2643175"/>
              <a:ext cx="1214448" cy="64294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24"/>
            <p:cNvGrpSpPr/>
            <p:nvPr/>
          </p:nvGrpSpPr>
          <p:grpSpPr>
            <a:xfrm>
              <a:off x="2464168" y="3175520"/>
              <a:ext cx="821956" cy="821956"/>
              <a:chOff x="3873965" y="2286778"/>
              <a:chExt cx="2500330" cy="2500330"/>
            </a:xfrm>
          </p:grpSpPr>
          <p:cxnSp>
            <p:nvCxnSpPr>
              <p:cNvPr id="26" name="직선 연결선 2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그룹 27"/>
            <p:cNvGrpSpPr/>
            <p:nvPr/>
          </p:nvGrpSpPr>
          <p:grpSpPr>
            <a:xfrm>
              <a:off x="1821227" y="1928794"/>
              <a:ext cx="821956" cy="821956"/>
              <a:chOff x="3873965" y="2286778"/>
              <a:chExt cx="2500330" cy="2500330"/>
            </a:xfrm>
          </p:grpSpPr>
          <p:cxnSp>
            <p:nvCxnSpPr>
              <p:cNvPr id="29" name="직선 연결선 2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그룹 39"/>
            <p:cNvGrpSpPr/>
            <p:nvPr/>
          </p:nvGrpSpPr>
          <p:grpSpPr>
            <a:xfrm>
              <a:off x="1321161" y="3180124"/>
              <a:ext cx="821956" cy="821956"/>
              <a:chOff x="3873965" y="2286778"/>
              <a:chExt cx="2500330" cy="2500330"/>
            </a:xfrm>
          </p:grpSpPr>
          <p:cxnSp>
            <p:nvCxnSpPr>
              <p:cNvPr id="41" name="직선 연결선 4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직선 화살표 연결선 36"/>
            <p:cNvCxnSpPr/>
            <p:nvPr/>
          </p:nvCxnSpPr>
          <p:spPr>
            <a:xfrm rot="5400000">
              <a:off x="1301919" y="2713639"/>
              <a:ext cx="1276233" cy="49636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85"/>
          <p:cNvGrpSpPr/>
          <p:nvPr/>
        </p:nvGrpSpPr>
        <p:grpSpPr>
          <a:xfrm>
            <a:off x="2857496" y="1928794"/>
            <a:ext cx="3575449" cy="1643074"/>
            <a:chOff x="3000372" y="3129602"/>
            <a:chExt cx="3714776" cy="1707101"/>
          </a:xfrm>
        </p:grpSpPr>
        <p:sp>
          <p:nvSpPr>
            <p:cNvPr id="50" name="타원 49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31"/>
            <p:cNvGrpSpPr/>
            <p:nvPr/>
          </p:nvGrpSpPr>
          <p:grpSpPr>
            <a:xfrm rot="10800000" flipV="1">
              <a:off x="3072670" y="4218082"/>
              <a:ext cx="513956" cy="478157"/>
              <a:chOff x="3643314" y="3000366"/>
              <a:chExt cx="785818" cy="731083"/>
            </a:xfrm>
          </p:grpSpPr>
          <p:pic>
            <p:nvPicPr>
              <p:cNvPr id="77" name="그림 7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9" name="그림 7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" name="그룹 31"/>
            <p:cNvGrpSpPr/>
            <p:nvPr/>
          </p:nvGrpSpPr>
          <p:grpSpPr>
            <a:xfrm>
              <a:off x="4507848" y="3241246"/>
              <a:ext cx="513956" cy="478157"/>
              <a:chOff x="3643314" y="3000366"/>
              <a:chExt cx="785818" cy="731083"/>
            </a:xfrm>
          </p:grpSpPr>
          <p:pic>
            <p:nvPicPr>
              <p:cNvPr id="74" name="그림 7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6" name="그림 75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" name="그룹 31"/>
            <p:cNvGrpSpPr/>
            <p:nvPr/>
          </p:nvGrpSpPr>
          <p:grpSpPr>
            <a:xfrm>
              <a:off x="6040210" y="4215426"/>
              <a:ext cx="513956" cy="478157"/>
              <a:chOff x="3643314" y="3000366"/>
              <a:chExt cx="785818" cy="731083"/>
            </a:xfrm>
          </p:grpSpPr>
          <p:pic>
            <p:nvPicPr>
              <p:cNvPr id="72" name="그림 7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3" name="그림 72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6" name="직선 화살표 연결선 55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그룹 24"/>
            <p:cNvGrpSpPr/>
            <p:nvPr/>
          </p:nvGrpSpPr>
          <p:grpSpPr>
            <a:xfrm>
              <a:off x="5987589" y="4104607"/>
              <a:ext cx="727559" cy="728018"/>
              <a:chOff x="3873965" y="2286778"/>
              <a:chExt cx="2500330" cy="2500330"/>
            </a:xfrm>
          </p:grpSpPr>
          <p:cxnSp>
            <p:nvCxnSpPr>
              <p:cNvPr id="70" name="직선 연결선 69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27"/>
            <p:cNvGrpSpPr/>
            <p:nvPr/>
          </p:nvGrpSpPr>
          <p:grpSpPr>
            <a:xfrm>
              <a:off x="4450398" y="3129602"/>
              <a:ext cx="727559" cy="728018"/>
              <a:chOff x="3873965" y="2286778"/>
              <a:chExt cx="2500330" cy="2500330"/>
            </a:xfrm>
          </p:grpSpPr>
          <p:cxnSp>
            <p:nvCxnSpPr>
              <p:cNvPr id="66" name="직선 연결선 6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그룹 39"/>
            <p:cNvGrpSpPr/>
            <p:nvPr/>
          </p:nvGrpSpPr>
          <p:grpSpPr>
            <a:xfrm>
              <a:off x="3000372" y="4108685"/>
              <a:ext cx="727559" cy="728018"/>
              <a:chOff x="3873965" y="2286778"/>
              <a:chExt cx="2500330" cy="2500330"/>
            </a:xfrm>
          </p:grpSpPr>
          <p:cxnSp>
            <p:nvCxnSpPr>
              <p:cNvPr id="64" name="직선 연결선 6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직선 화살표 연결선 62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84"/>
          <p:cNvSpPr txBox="1"/>
          <p:nvPr/>
        </p:nvSpPr>
        <p:spPr>
          <a:xfrm>
            <a:off x="571480" y="4071934"/>
            <a:ext cx="5786478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제이디코드에서 트라이앵글 비행을 하고자 할 때 방향과 속도를 이용하여 삼각형 각도의 크기를 조절하여 원하는 모양으로 비행한다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위의 그림과 같이 각도에 따라 쏠림의 방향이 달라지고 삼각형 모양이 변하게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위와 같이 코딩하고자 할 경우 트라이앵글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을 </a:t>
            </a:r>
            <a:r>
              <a:rPr lang="en-US" altLang="ko-KR" sz="1100" dirty="0" smtClean="0"/>
              <a:t>45</a:t>
            </a:r>
            <a:r>
              <a:rPr lang="ko-KR" altLang="en-US" sz="1100" dirty="0" smtClean="0"/>
              <a:t>도 기준으로 생각하고 가고자 하는 방향의 거리와 속도 비율을 조정해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sp>
        <p:nvSpPr>
          <p:cNvPr id="69" name="모서리가 둥근 직사각형 68"/>
          <p:cNvSpPr/>
          <p:nvPr/>
        </p:nvSpPr>
        <p:spPr>
          <a:xfrm>
            <a:off x="568272" y="399730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7" name="그룹 157"/>
          <p:cNvGrpSpPr/>
          <p:nvPr/>
        </p:nvGrpSpPr>
        <p:grpSpPr>
          <a:xfrm flipH="1">
            <a:off x="675392" y="3739229"/>
            <a:ext cx="250534" cy="334430"/>
            <a:chOff x="8004773" y="4661601"/>
            <a:chExt cx="703673" cy="939312"/>
          </a:xfrm>
        </p:grpSpPr>
        <p:sp>
          <p:nvSpPr>
            <p:cNvPr id="8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84" name="제목 55"/>
          <p:cNvSpPr txBox="1">
            <a:spLocks/>
          </p:cNvSpPr>
          <p:nvPr/>
        </p:nvSpPr>
        <p:spPr>
          <a:xfrm>
            <a:off x="872998" y="371474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9" name="모서리가 둥근 직사각형 88"/>
          <p:cNvSpPr/>
          <p:nvPr/>
        </p:nvSpPr>
        <p:spPr>
          <a:xfrm>
            <a:off x="4643446" y="3807448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(2)(3)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요철 </a:t>
            </a:r>
            <a:r>
              <a:rPr lang="en-US" altLang="ko-KR" dirty="0" smtClean="0"/>
              <a:t>(</a:t>
            </a:r>
            <a:r>
              <a:rPr lang="ko-KR" altLang="en-US" dirty="0" smtClean="0"/>
              <a:t>凹</a:t>
            </a:r>
            <a:r>
              <a:rPr lang="en-US" altLang="ko-KR" dirty="0" smtClean="0"/>
              <a:t>)</a:t>
            </a:r>
            <a:r>
              <a:rPr lang="ko-KR" altLang="en-US" dirty="0" smtClean="0"/>
              <a:t>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3909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고도와 속도를 이용하여 웨이브와 같은 형상으로 비행 하도록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1" name="TextBox 30"/>
          <p:cNvSpPr txBox="1"/>
          <p:nvPr/>
        </p:nvSpPr>
        <p:spPr>
          <a:xfrm>
            <a:off x="3429000" y="4214810"/>
            <a:ext cx="29289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본 코딩은 고도를 급격하게 제어를 하면서 요철을 만들어 본다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또한 거리와 속도를 계산해서 비행거리만큼 도달 할 수 있도록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삽입하도록 주의 한다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다양한 형태로 드론 비행을 해보면서 자율비행코딩의 주의점을 익히도록 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74"/>
          <p:cNvGrpSpPr/>
          <p:nvPr/>
        </p:nvGrpSpPr>
        <p:grpSpPr>
          <a:xfrm>
            <a:off x="928670" y="2000232"/>
            <a:ext cx="5188547" cy="1785950"/>
            <a:chOff x="982124" y="2095812"/>
            <a:chExt cx="5325951" cy="1833246"/>
          </a:xfrm>
        </p:grpSpPr>
        <p:cxnSp>
          <p:nvCxnSpPr>
            <p:cNvPr id="42" name="직선 연결선 41"/>
            <p:cNvCxnSpPr/>
            <p:nvPr/>
          </p:nvCxnSpPr>
          <p:spPr>
            <a:xfrm rot="5400000">
              <a:off x="1628881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>
              <a:off x="2124359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rot="5400000">
              <a:off x="2785892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3279230" y="3357554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938623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>
              <a:off x="4434100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>
              <a:endCxn id="60" idx="0"/>
            </p:cNvCxnSpPr>
            <p:nvPr/>
          </p:nvCxnSpPr>
          <p:spPr>
            <a:xfrm rot="16200000" flipH="1">
              <a:off x="5076631" y="3031369"/>
              <a:ext cx="1041565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18670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9" name="그림 58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49567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83051" y="3557414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24515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2" name="그림 61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10275" y="2420605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3" name="그림 62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66223" y="2403950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4" name="그림 63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43512" y="242893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5" name="그림 64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24515" y="2403950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66" name="직선 화살표 연결선 65"/>
            <p:cNvCxnSpPr/>
            <p:nvPr/>
          </p:nvCxnSpPr>
          <p:spPr>
            <a:xfrm rot="5400000" flipH="1" flipV="1">
              <a:off x="5393545" y="3107521"/>
              <a:ext cx="785818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/>
            <p:nvPr/>
          </p:nvCxnSpPr>
          <p:spPr>
            <a:xfrm rot="10800000" flipV="1">
              <a:off x="4472114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 rot="5400000">
              <a:off x="3992976" y="3011269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5400000" flipH="1" flipV="1">
              <a:off x="3132807" y="2984871"/>
              <a:ext cx="597438" cy="505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10800000" flipV="1">
              <a:off x="2147203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화살표 연결선 73"/>
            <p:cNvCxnSpPr/>
            <p:nvPr/>
          </p:nvCxnSpPr>
          <p:spPr>
            <a:xfrm rot="16200000" flipH="1">
              <a:off x="1681541" y="2991467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53116" y="357186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942485" y="3571868"/>
              <a:ext cx="365590" cy="204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  <p:cxnSp>
          <p:nvCxnSpPr>
            <p:cNvPr id="34" name="직선 연결선 33"/>
            <p:cNvCxnSpPr/>
            <p:nvPr/>
          </p:nvCxnSpPr>
          <p:spPr>
            <a:xfrm>
              <a:off x="1003240" y="3497947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697032" y="2932733"/>
              <a:ext cx="60625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180cm</a:t>
              </a:r>
            </a:p>
            <a:p>
              <a:r>
                <a:rPr lang="ko-KR" altLang="en-US" sz="1100" dirty="0" smtClean="0"/>
                <a:t>높이</a:t>
              </a:r>
              <a:endParaRPr lang="en-US" altLang="ko-KR" sz="1100" dirty="0" smtClean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25462" y="2095812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86190" y="2855229"/>
              <a:ext cx="52931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</a:t>
              </a:r>
            </a:p>
            <a:p>
              <a:r>
                <a:rPr lang="ko-KR" altLang="en-US" sz="1100" dirty="0" smtClean="0"/>
                <a:t>높이</a:t>
              </a:r>
              <a:endParaRPr lang="ko-KR" altLang="en-US" sz="11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82454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4571195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1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196570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2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cxnSp>
          <p:nvCxnSpPr>
            <p:cNvPr id="78" name="직선 화살표 연결선 77"/>
            <p:cNvCxnSpPr/>
            <p:nvPr/>
          </p:nvCxnSpPr>
          <p:spPr>
            <a:xfrm rot="10800000" flipV="1">
              <a:off x="982124" y="357186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111462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1008007" y="2649240"/>
              <a:ext cx="70083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3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, 4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반복 후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착륙하기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43" name="모서리가 둥근 직사각형 42"/>
          <p:cNvSpPr/>
          <p:nvPr/>
        </p:nvSpPr>
        <p:spPr>
          <a:xfrm>
            <a:off x="568272" y="406874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157"/>
          <p:cNvGrpSpPr/>
          <p:nvPr/>
        </p:nvGrpSpPr>
        <p:grpSpPr>
          <a:xfrm flipH="1">
            <a:off x="675392" y="3810667"/>
            <a:ext cx="250534" cy="334430"/>
            <a:chOff x="8004773" y="4661601"/>
            <a:chExt cx="703673" cy="939312"/>
          </a:xfrm>
        </p:grpSpPr>
        <p:sp>
          <p:nvSpPr>
            <p:cNvPr id="4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3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4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8" name="제목 55"/>
          <p:cNvSpPr txBox="1">
            <a:spLocks/>
          </p:cNvSpPr>
          <p:nvPr/>
        </p:nvSpPr>
        <p:spPr>
          <a:xfrm>
            <a:off x="872998" y="378618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69" name="모서리가 둥근 직사각형 68"/>
          <p:cNvSpPr/>
          <p:nvPr/>
        </p:nvSpPr>
        <p:spPr>
          <a:xfrm>
            <a:off x="4662496" y="3910008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31" y="4143372"/>
            <a:ext cx="250349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표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표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모서리가 둥근 직사각형 24"/>
          <p:cNvSpPr/>
          <p:nvPr/>
        </p:nvSpPr>
        <p:spPr>
          <a:xfrm>
            <a:off x="714356" y="2357422"/>
            <a:ext cx="5572164" cy="4357718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899950" y="1926535"/>
            <a:ext cx="5529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/>
              <a:t>미션</a:t>
            </a:r>
            <a:r>
              <a:rPr lang="en-US" altLang="ko-KR" sz="1100" dirty="0" smtClean="0"/>
              <a:t>&gt;</a:t>
            </a:r>
            <a:r>
              <a:rPr lang="ko-KR" altLang="en-US" sz="1100" dirty="0" smtClean="0"/>
              <a:t>웨이브 비행으로 목적지에  </a:t>
            </a:r>
            <a:r>
              <a:rPr lang="ko-KR" altLang="en-US" sz="1100" dirty="0"/>
              <a:t>착지한다</a:t>
            </a:r>
            <a:r>
              <a:rPr lang="en-US" altLang="ko-KR" sz="1100" dirty="0" smtClean="0"/>
              <a:t>. </a:t>
            </a:r>
          </a:p>
          <a:p>
            <a:r>
              <a:rPr lang="en-US" altLang="ko-KR" sz="1100" dirty="0" smtClean="0"/>
              <a:t>       </a:t>
            </a:r>
            <a:r>
              <a:rPr lang="ko-KR" altLang="en-US" sz="1100" dirty="0" smtClean="0"/>
              <a:t>웨이브 횟수와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도착 시간 기준으로 점수 산정하여 순위를 결정한다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73" name="Picture 2" descr="helicopter airstrip icon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92" y="2381890"/>
            <a:ext cx="1072430" cy="750700"/>
          </a:xfrm>
          <a:prstGeom prst="rect">
            <a:avLst/>
          </a:prstGeom>
          <a:noFill/>
        </p:spPr>
      </p:pic>
      <p:cxnSp>
        <p:nvCxnSpPr>
          <p:cNvPr id="80" name="직선 연결선 79"/>
          <p:cNvCxnSpPr/>
          <p:nvPr/>
        </p:nvCxnSpPr>
        <p:spPr>
          <a:xfrm flipV="1">
            <a:off x="1247869" y="6256642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직사각형 81"/>
          <p:cNvSpPr/>
          <p:nvPr/>
        </p:nvSpPr>
        <p:spPr>
          <a:xfrm>
            <a:off x="1176431" y="6273307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43570"/>
            <a:ext cx="1071570" cy="996930"/>
            <a:chOff x="3643314" y="3000366"/>
            <a:chExt cx="785818" cy="731083"/>
          </a:xfrm>
        </p:grpSpPr>
        <p:pic>
          <p:nvPicPr>
            <p:cNvPr id="14" name="그림 1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5" name="그림 14" descr="C:\Users\이미선\AppData\Local\Microsoft\Windows\INetCache\Content.Word\오른쪽드론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5400000">
            <a:off x="2326739" y="4322563"/>
            <a:ext cx="1304730" cy="1814854"/>
          </a:xfrm>
          <a:prstGeom prst="rect">
            <a:avLst/>
          </a:prstGeom>
          <a:noFill/>
        </p:spPr>
      </p:pic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4214818" y="2569477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29" name="직선 화살표 연결선 28"/>
          <p:cNvCxnSpPr/>
          <p:nvPr/>
        </p:nvCxnSpPr>
        <p:spPr>
          <a:xfrm rot="5400000" flipH="1" flipV="1">
            <a:off x="1983191" y="3770368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제목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1243006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1970" y="785786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714357" y="2714612"/>
            <a:ext cx="5609294" cy="421484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2179573"/>
              </p:ext>
            </p:extLst>
          </p:nvPr>
        </p:nvGraphicFramePr>
        <p:xfrm>
          <a:off x="684101" y="726888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3018934"/>
              </p:ext>
            </p:extLst>
          </p:nvPr>
        </p:nvGraphicFramePr>
        <p:xfrm>
          <a:off x="684101" y="805470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1185702" y="1785918"/>
            <a:ext cx="5243694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en-US" altLang="ko-KR" sz="1100" dirty="0"/>
              <a:t>1. </a:t>
            </a:r>
            <a:r>
              <a:rPr lang="ko-KR" altLang="en-US" sz="1100" dirty="0"/>
              <a:t>출발선에서 </a:t>
            </a:r>
            <a:r>
              <a:rPr lang="ko-KR" altLang="en-US" sz="1100" dirty="0" smtClean="0"/>
              <a:t>초록색 깃발까지 직진 비행한다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         2. </a:t>
            </a:r>
            <a:r>
              <a:rPr lang="ko-KR" altLang="en-US" sz="1100" dirty="0" smtClean="0"/>
              <a:t>초록색 깃발에서 </a:t>
            </a:r>
            <a:r>
              <a:rPr lang="en-US" altLang="ko-KR" sz="1100" dirty="0" smtClean="0"/>
              <a:t>25</a:t>
            </a:r>
            <a:r>
              <a:rPr lang="ko-KR" altLang="en-US" sz="1100" dirty="0" smtClean="0"/>
              <a:t>도 좌측 회전해 직진한다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2. </a:t>
            </a:r>
            <a:r>
              <a:rPr lang="ko-KR" altLang="en-US" sz="1100" dirty="0" smtClean="0"/>
              <a:t>목적지 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에서 시계방향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회전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좌측 비행해서 목적지</a:t>
            </a:r>
            <a:r>
              <a:rPr lang="en-US" altLang="ko-KR" sz="1100" dirty="0" smtClean="0"/>
              <a:t>(2)</a:t>
            </a:r>
            <a:r>
              <a:rPr lang="ko-KR" altLang="en-US" sz="1100" dirty="0" smtClean="0"/>
              <a:t>에서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   </a:t>
            </a:r>
            <a:r>
              <a:rPr lang="ko-KR" altLang="en-US" sz="1100" dirty="0" smtClean="0"/>
              <a:t>반시계방향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비행 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3. </a:t>
            </a:r>
            <a:r>
              <a:rPr lang="ko-KR" altLang="en-US" sz="1100" dirty="0" smtClean="0"/>
              <a:t>목적지</a:t>
            </a:r>
            <a:r>
              <a:rPr lang="en-US" altLang="ko-KR" sz="1100" dirty="0" smtClean="0"/>
              <a:t>(2)</a:t>
            </a:r>
            <a:r>
              <a:rPr lang="ko-KR" altLang="en-US" sz="1100" dirty="0" smtClean="0"/>
              <a:t>에서 출발선까지 돌아오도록 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</p:txBody>
      </p:sp>
      <p:cxnSp>
        <p:nvCxnSpPr>
          <p:cNvPr id="64" name="직선 연결선 63"/>
          <p:cNvCxnSpPr/>
          <p:nvPr/>
        </p:nvCxnSpPr>
        <p:spPr>
          <a:xfrm>
            <a:off x="2078972" y="6344420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rot="10800000">
            <a:off x="2827751" y="3723701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>
            <a:off x="2827749" y="3411711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/>
          <p:nvPr/>
        </p:nvCxnSpPr>
        <p:spPr>
          <a:xfrm rot="5400000">
            <a:off x="3607725" y="4191687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 rot="5400000">
            <a:off x="3439130" y="5504354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2016574" y="6344420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1891778" y="3723702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386070" y="3723702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3333303" y="5769347"/>
            <a:ext cx="1071570" cy="996930"/>
            <a:chOff x="3643314" y="3000366"/>
            <a:chExt cx="785818" cy="731083"/>
          </a:xfrm>
        </p:grpSpPr>
        <p:pic>
          <p:nvPicPr>
            <p:cNvPr id="30" name="그림 2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1" name="그림 30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12" descr="circle arrow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594"/>
          <a:stretch>
            <a:fillRect/>
          </a:stretch>
        </p:blipFill>
        <p:spPr bwMode="auto">
          <a:xfrm rot="3087596">
            <a:off x="1834955" y="2959730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936442" y="306533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7" name="그림 36" descr="C:\Users\이미선\AppData\Local\Microsoft\Windows\INetCache\Content.Word\오른쪽드론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476443" y="3054703"/>
            <a:ext cx="537506" cy="500066"/>
            <a:chOff x="3643314" y="3000366"/>
            <a:chExt cx="785818" cy="731083"/>
          </a:xfrm>
        </p:grpSpPr>
        <p:pic>
          <p:nvPicPr>
            <p:cNvPr id="39" name="그림 3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AppData\Local\Microsoft\Windows\INetCache\Content.Word\오른쪽드론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2" name="Picture 12" descr="circle arrow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594"/>
          <a:stretch>
            <a:fillRect/>
          </a:stretch>
        </p:blipFill>
        <p:spPr bwMode="auto">
          <a:xfrm rot="18512404" flipH="1">
            <a:off x="5484356" y="2949098"/>
            <a:ext cx="646805" cy="708952"/>
          </a:xfrm>
          <a:prstGeom prst="rect">
            <a:avLst/>
          </a:prstGeom>
          <a:noFill/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1495" y="2826763"/>
            <a:ext cx="284607" cy="71438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3274" y="2805497"/>
            <a:ext cx="284607" cy="714380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3541" y="4269149"/>
            <a:ext cx="284607" cy="714380"/>
          </a:xfrm>
          <a:prstGeom prst="rect">
            <a:avLst/>
          </a:prstGeom>
        </p:spPr>
      </p:pic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4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모서리가 둥근 직사각형 21"/>
          <p:cNvSpPr/>
          <p:nvPr/>
        </p:nvSpPr>
        <p:spPr>
          <a:xfrm>
            <a:off x="714357" y="2629463"/>
            <a:ext cx="5609294" cy="4299991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794205" y="1926535"/>
            <a:ext cx="5529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/>
              <a:t>미션</a:t>
            </a:r>
            <a:r>
              <a:rPr lang="en-US" altLang="ko-KR" sz="1100" dirty="0"/>
              <a:t>&gt;  1. </a:t>
            </a:r>
            <a:r>
              <a:rPr lang="ko-KR" altLang="en-US" sz="1100" dirty="0"/>
              <a:t>출발선에서 출발한다</a:t>
            </a:r>
            <a:r>
              <a:rPr lang="en-US" altLang="ko-KR" sz="1100" dirty="0"/>
              <a:t>.</a:t>
            </a:r>
          </a:p>
          <a:p>
            <a:r>
              <a:rPr lang="en-US" altLang="ko-KR" sz="1100" dirty="0"/>
              <a:t>          2. </a:t>
            </a:r>
            <a:r>
              <a:rPr lang="ko-KR" altLang="en-US" sz="1100" dirty="0"/>
              <a:t>장애물을 통과 하여 목표지점에 착륙한다</a:t>
            </a:r>
            <a:r>
              <a:rPr lang="en-US" altLang="ko-KR" sz="1100" dirty="0"/>
              <a:t>.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2214554" y="2853949"/>
            <a:ext cx="3823477" cy="3845578"/>
            <a:chOff x="8463290" y="2714612"/>
            <a:chExt cx="4286280" cy="4311056"/>
          </a:xfrm>
        </p:grpSpPr>
        <p:cxnSp>
          <p:nvCxnSpPr>
            <p:cNvPr id="64" name="직선 연결선 63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2" descr="helicopter airstrip icon에 대한 이미지 검색결과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034926" y="2714612"/>
              <a:ext cx="1204241" cy="842968"/>
            </a:xfrm>
            <a:prstGeom prst="rect">
              <a:avLst/>
            </a:prstGeom>
            <a:noFill/>
          </p:spPr>
        </p:pic>
        <p:cxnSp>
          <p:nvCxnSpPr>
            <p:cNvPr id="61" name="직선 화살표 연결선 60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직사각형 64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133124" name="Picture 4" descr="desk icon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133126" name="Picture 6" descr="chair icon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25" name="직사각형 24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0" name="직선 화살표 연결선 29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847375"/>
            <a:ext cx="1071570" cy="996930"/>
            <a:chOff x="3643314" y="3000366"/>
            <a:chExt cx="785818" cy="731083"/>
          </a:xfrm>
        </p:grpSpPr>
        <p:pic>
          <p:nvPicPr>
            <p:cNvPr id="31" name="그림 30" descr="C:\Users\이미선\Dropbox\창업지원자료\기획\디자인\JDCode\앱디자인\jdcode\PNG파일\왼쪽조종\왼쪽드론_호버링.png"/>
            <p:cNvPicPr/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2" name="그림 31" descr="C:\Users\이미선\AppData\Local\Microsoft\Windows\INetCache\Content.Word\오른쪽드론.png"/>
            <p:cNvPicPr/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857232" y="3701033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29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(3)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14357" y="2428860"/>
            <a:ext cx="5609294" cy="421484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14356" y="1997973"/>
            <a:ext cx="577806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ko-KR" altLang="en-US" sz="1100" dirty="0" smtClean="0"/>
              <a:t>가장 빠른 시간에 </a:t>
            </a:r>
            <a:r>
              <a:rPr lang="en-US" altLang="ko-KR" sz="1100" dirty="0" smtClean="0"/>
              <a:t>4~5</a:t>
            </a:r>
            <a:r>
              <a:rPr lang="ko-KR" altLang="en-US" sz="1100" dirty="0" smtClean="0"/>
              <a:t>개의 허들을 넘고 가장 빨리 도착지에 도달하는 순서로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</a:t>
            </a:r>
            <a:r>
              <a:rPr lang="ko-KR" altLang="en-US" sz="1100" dirty="0" smtClean="0"/>
              <a:t>순위가 결정된다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45" name="그림 44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6" name="그림 45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13314" name="Picture 2" descr="hurdle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  <p:sp>
        <p:nvSpPr>
          <p:cNvPr id="14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(4)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14357" y="2857488"/>
            <a:ext cx="5609294" cy="3786214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2" name="그림 2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8" y="5786446"/>
            <a:ext cx="284607" cy="71438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8" y="3000363"/>
            <a:ext cx="284607" cy="71438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54" y="3000363"/>
            <a:ext cx="284607" cy="71438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9037" y="5715008"/>
            <a:ext cx="284607" cy="71438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64236" y="5000628"/>
            <a:ext cx="142876" cy="752254"/>
          </a:xfrm>
          <a:prstGeom prst="rect">
            <a:avLst/>
          </a:prstGeom>
        </p:spPr>
      </p:pic>
      <p:cxnSp>
        <p:nvCxnSpPr>
          <p:cNvPr id="31" name="직선 화살표 연결선 30"/>
          <p:cNvCxnSpPr/>
          <p:nvPr/>
        </p:nvCxnSpPr>
        <p:spPr>
          <a:xfrm rot="5400000" flipH="1" flipV="1">
            <a:off x="70620" y="4786313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>
            <a:off x="1500174" y="3214677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 rot="5400000" flipH="1" flipV="1">
            <a:off x="4362709" y="4668925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9"/>
          <p:cNvGrpSpPr/>
          <p:nvPr/>
        </p:nvGrpSpPr>
        <p:grpSpPr>
          <a:xfrm rot="5400000">
            <a:off x="3286125" y="4214809"/>
            <a:ext cx="428625" cy="4000528"/>
            <a:chOff x="3264858" y="2851562"/>
            <a:chExt cx="1146001" cy="2709937"/>
          </a:xfrm>
        </p:grpSpPr>
        <p:pic>
          <p:nvPicPr>
            <p:cNvPr id="41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4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94205" y="1892368"/>
            <a:ext cx="5529446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ko-KR" altLang="en-US" sz="1100" dirty="0" smtClean="0"/>
              <a:t>사각형 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en-US" altLang="ko-KR" sz="1100" dirty="0" smtClean="0"/>
              <a:t>* 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en-US" altLang="ko-KR" sz="1100" dirty="0" smtClean="0"/>
              <a:t>(m) </a:t>
            </a:r>
            <a:r>
              <a:rPr lang="ko-KR" altLang="en-US" sz="1100" dirty="0" smtClean="0"/>
              <a:t>경기장 만들어 하기의 비행 기술을 모두 적용하여 가장 빠른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</a:t>
            </a:r>
            <a:r>
              <a:rPr lang="ko-KR" altLang="en-US" sz="1100" dirty="0" smtClean="0"/>
              <a:t>시간에 미션을 수행하고 돌아 오는 순서로 순위가 결정된다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         1. </a:t>
            </a: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2. </a:t>
            </a: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</a:t>
            </a:r>
            <a:r>
              <a:rPr lang="en-US" altLang="ko-KR" sz="1100" dirty="0" smtClean="0"/>
              <a:t>3. </a:t>
            </a: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dirty="0"/>
          </a:p>
        </p:txBody>
      </p:sp>
      <p:grpSp>
        <p:nvGrpSpPr>
          <p:cNvPr id="4" name="그룹 31"/>
          <p:cNvGrpSpPr/>
          <p:nvPr/>
        </p:nvGrpSpPr>
        <p:grpSpPr>
          <a:xfrm>
            <a:off x="5143512" y="5572132"/>
            <a:ext cx="1071570" cy="996930"/>
            <a:chOff x="3643314" y="3000366"/>
            <a:chExt cx="785818" cy="731083"/>
          </a:xfrm>
        </p:grpSpPr>
        <p:pic>
          <p:nvPicPr>
            <p:cNvPr id="45" name="그림 44" descr="C:\Users\이미선\Dropbox\창업지원자료\기획\디자인\JDCode\앱디자인\jdcode\PNG파일\왼쪽조종\왼쪽드론_호버링.png"/>
            <p:cNvPicPr/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6" name="그림 45" descr="C:\Users\이미선\AppData\Local\Microsoft\Windows\INetCache\Content.Word\오른쪽드론.png"/>
            <p:cNvPicPr/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8" name="Picture 2" descr="hoop icon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2" y="3857620"/>
            <a:ext cx="1174709" cy="1174709"/>
          </a:xfrm>
          <a:prstGeom prst="rect">
            <a:avLst/>
          </a:prstGeom>
          <a:noFill/>
        </p:spPr>
      </p:pic>
      <p:sp>
        <p:nvSpPr>
          <p:cNvPr id="29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(5)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5" name="그림 4" descr="로고국문-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16" y="3890958"/>
            <a:ext cx="2445975" cy="100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9" y="857224"/>
            <a:ext cx="564380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8" y="4415390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42" y="64291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539" y="4643438"/>
            <a:ext cx="559454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24662</TotalTime>
  <Words>6081</Words>
  <Application>Microsoft Office PowerPoint</Application>
  <PresentationFormat>화면 슬라이드 쇼(4:3)</PresentationFormat>
  <Paragraphs>1010</Paragraphs>
  <Slides>74</Slides>
  <Notes>43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74</vt:i4>
      </vt:variant>
    </vt:vector>
  </HeadingPairs>
  <TitlesOfParts>
    <vt:vector size="78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01</vt:lpstr>
      <vt:lpstr>드론 디자인</vt:lpstr>
      <vt:lpstr>슬라이드 5</vt:lpstr>
      <vt:lpstr>드론 디자인 및 조립</vt:lpstr>
      <vt:lpstr>슬라이드 7</vt:lpstr>
      <vt:lpstr>슬라이드 8</vt:lpstr>
      <vt:lpstr>슬라이드 9</vt:lpstr>
      <vt:lpstr>단원 정리</vt:lpstr>
      <vt:lpstr>제이디코드 앱 연결하기</vt:lpstr>
      <vt:lpstr>비행하기</vt:lpstr>
      <vt:lpstr>슬라이드 13</vt:lpstr>
      <vt:lpstr>슬라이드 14</vt:lpstr>
      <vt:lpstr>슬라이드 15</vt:lpstr>
      <vt:lpstr>자율 주행&amp;비행 정의</vt:lpstr>
      <vt:lpstr>슬라이드 17</vt:lpstr>
      <vt:lpstr>슬라이드 18</vt:lpstr>
      <vt:lpstr>자율 비행  드론 활용</vt:lpstr>
      <vt:lpstr>슬라이드 20</vt:lpstr>
      <vt:lpstr>슬라이드 21</vt:lpstr>
      <vt:lpstr>슬라이드 22</vt:lpstr>
      <vt:lpstr>관찰확인하기</vt:lpstr>
      <vt:lpstr>슬라이드 24</vt:lpstr>
      <vt:lpstr>슬라이드 25</vt:lpstr>
      <vt:lpstr>슬라이드 26</vt:lpstr>
      <vt:lpstr>관찰확인하기</vt:lpstr>
      <vt:lpstr>슬라이드 28</vt:lpstr>
      <vt:lpstr>슬라이드 29</vt:lpstr>
      <vt:lpstr>슬라이드 30</vt:lpstr>
      <vt:lpstr>관찰확인하기</vt:lpstr>
      <vt:lpstr>03-1</vt:lpstr>
      <vt:lpstr>드론- 동글 연결 준비</vt:lpstr>
      <vt:lpstr>USB 드라이버 설치 (생략가능)</vt:lpstr>
      <vt:lpstr>슬라이드 35</vt:lpstr>
      <vt:lpstr>스크래치 연결하기</vt:lpstr>
      <vt:lpstr>슬라이드 37</vt:lpstr>
      <vt:lpstr>슬라이드 38</vt:lpstr>
      <vt:lpstr>드론 페어링 요약</vt:lpstr>
      <vt:lpstr>03-2</vt:lpstr>
      <vt:lpstr>자율 비행 준비하기</vt:lpstr>
      <vt:lpstr>슬라이드 42</vt:lpstr>
      <vt:lpstr>드론 이륙/착륙하기</vt:lpstr>
      <vt:lpstr>슬라이드 44</vt:lpstr>
      <vt:lpstr>높이 제어하기</vt:lpstr>
      <vt:lpstr>슬라이드 46</vt:lpstr>
      <vt:lpstr>속도 제어하기</vt:lpstr>
      <vt:lpstr>슬라이드 48</vt:lpstr>
      <vt:lpstr>거리 제어하기</vt:lpstr>
      <vt:lpstr>슬라이드 50</vt:lpstr>
      <vt:lpstr>동체 회전하기</vt:lpstr>
      <vt:lpstr>슬라이드 52</vt:lpstr>
      <vt:lpstr>04</vt:lpstr>
      <vt:lpstr>회전컴백</vt:lpstr>
      <vt:lpstr>스퀘어 비행</vt:lpstr>
      <vt:lpstr>스퀘어회전 비행</vt:lpstr>
      <vt:lpstr>웨이브 비행</vt:lpstr>
      <vt:lpstr>05</vt:lpstr>
      <vt:lpstr>자동선풍기 개요</vt:lpstr>
      <vt:lpstr>자동선풍기 조립</vt:lpstr>
      <vt:lpstr>슬라이드 61</vt:lpstr>
      <vt:lpstr>슬라이드 62</vt:lpstr>
      <vt:lpstr>06</vt:lpstr>
      <vt:lpstr>드론 조립(1)</vt:lpstr>
      <vt:lpstr>드론 조립(2)</vt:lpstr>
      <vt:lpstr>트라이앵글 비행</vt:lpstr>
      <vt:lpstr>트라이앵글 비행(2)</vt:lpstr>
      <vt:lpstr>요철 (凹) 비행</vt:lpstr>
      <vt:lpstr>미션비행(1)</vt:lpstr>
      <vt:lpstr>미션비행(2)</vt:lpstr>
      <vt:lpstr>미션비행(3)</vt:lpstr>
      <vt:lpstr>미션비행(4)</vt:lpstr>
      <vt:lpstr>미션비행(5)</vt:lpstr>
      <vt:lpstr>슬라이드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4105</cp:revision>
  <cp:lastPrinted>2016-04-11T08:38:53Z</cp:lastPrinted>
  <dcterms:created xsi:type="dcterms:W3CDTF">2016-03-30T04:54:04Z</dcterms:created>
  <dcterms:modified xsi:type="dcterms:W3CDTF">2024-03-22T06:03:03Z</dcterms:modified>
</cp:coreProperties>
</file>