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19"/>
  </p:notesMasterIdLst>
  <p:handoutMasterIdLst>
    <p:handoutMasterId r:id="rId20"/>
  </p:handoutMasterIdLst>
  <p:sldIdLst>
    <p:sldId id="405" r:id="rId3"/>
    <p:sldId id="406" r:id="rId4"/>
    <p:sldId id="448" r:id="rId5"/>
    <p:sldId id="454" r:id="rId6"/>
    <p:sldId id="407" r:id="rId7"/>
    <p:sldId id="428" r:id="rId8"/>
    <p:sldId id="429" r:id="rId9"/>
    <p:sldId id="450" r:id="rId10"/>
    <p:sldId id="451" r:id="rId11"/>
    <p:sldId id="440" r:id="rId12"/>
    <p:sldId id="439" r:id="rId13"/>
    <p:sldId id="441" r:id="rId14"/>
    <p:sldId id="408" r:id="rId15"/>
    <p:sldId id="442" r:id="rId16"/>
    <p:sldId id="452" r:id="rId17"/>
    <p:sldId id="453" r:id="rId18"/>
  </p:sldIdLst>
  <p:sldSz cx="9144000" cy="6858000" type="screen4x3"/>
  <p:notesSz cx="6865938" cy="99980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다정" initials="다정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88BD0"/>
    <a:srgbClr val="FF99FF"/>
    <a:srgbClr val="00CC00"/>
    <a:srgbClr val="9933FF"/>
    <a:srgbClr val="0000FF"/>
    <a:srgbClr val="FFFFFF"/>
    <a:srgbClr val="FFD961"/>
    <a:srgbClr val="FF9900"/>
    <a:srgbClr val="F8F8F8"/>
    <a:srgbClr val="2E6EB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21" autoAdjust="0"/>
    <p:restoredTop sz="97229" autoAdjust="0"/>
  </p:normalViewPr>
  <p:slideViewPr>
    <p:cSldViewPr>
      <p:cViewPr>
        <p:scale>
          <a:sx n="70" d="100"/>
          <a:sy n="70" d="100"/>
        </p:scale>
        <p:origin x="-336" y="-8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002" y="-90"/>
      </p:cViewPr>
      <p:guideLst>
        <p:guide orient="horz" pos="3149"/>
        <p:guide pos="216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0B251BB4-252B-4F8A-B5D7-FC38EC5801D3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98A4ADDB-31E8-47E6-9787-F0ADF10EBD9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72892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23C0007E-2758-4427-B28C-44637702ED2A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9" tIns="48180" rIns="96359" bIns="4818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4" y="4749086"/>
            <a:ext cx="5492750" cy="4499134"/>
          </a:xfrm>
          <a:prstGeom prst="rect">
            <a:avLst/>
          </a:prstGeom>
        </p:spPr>
        <p:txBody>
          <a:bodyPr vert="horz" lIns="96359" tIns="48180" rIns="96359" bIns="4818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579D2B18-CA6E-4360-8E12-3D4D8C53A55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053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0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3" y="3320416"/>
            <a:ext cx="9061358" cy="360040"/>
          </a:xfr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msk\Desktop\그림1.png"/>
          <p:cNvPicPr>
            <a:picLocks noChangeAspect="1" noChangeArrowheads="1"/>
          </p:cNvPicPr>
          <p:nvPr userDrawn="1"/>
        </p:nvPicPr>
        <p:blipFill>
          <a:blip r:embed="rId2" cstate="print"/>
          <a:srcRect l="40479" b="13209"/>
          <a:stretch>
            <a:fillRect/>
          </a:stretch>
        </p:blipFill>
        <p:spPr bwMode="auto">
          <a:xfrm rot="16200000">
            <a:off x="7474722" y="5200913"/>
            <a:ext cx="1619672" cy="171888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 </a:t>
            </a:r>
            <a:endParaRPr lang="ko-KR" altLang="en-US" dirty="0" smtClean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Subtitle Here </a:t>
            </a:r>
            <a:endParaRPr lang="ko-KR" altLang="en-US" dirty="0" smtClean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타원 12"/>
          <p:cNvSpPr/>
          <p:nvPr userDrawn="1"/>
        </p:nvSpPr>
        <p:spPr>
          <a:xfrm>
            <a:off x="142844" y="158080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661589" y="14285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367127" y="36776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14282" y="857232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 userDrawn="1"/>
        </p:nvSpPr>
        <p:spPr>
          <a:xfrm>
            <a:off x="1213546" y="22413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>
            <a:off x="571472" y="1071546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 userDrawn="1"/>
        </p:nvSpPr>
        <p:spPr>
          <a:xfrm>
            <a:off x="1214414" y="430143"/>
            <a:ext cx="7786742" cy="642942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>
            <a:off x="471488" y="113033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>
            <a:off x="597218" y="238763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750589" y="430167"/>
            <a:ext cx="5250303" cy="683044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CF524-1611-4733-AFC3-185BB074B275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DE47-44CF-4DFC-9196-53D95094927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66" r:id="rId6"/>
    <p:sldLayoutId id="2147483667" r:id="rId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kr/url?sa=i&amp;rct=j&amp;q=&amp;esrc=s&amp;source=images&amp;cd=&amp;cad=rja&amp;uact=8&amp;ved=0ahUKEwix-s7z0e3QAhUMu7wKHUSqDagQjRwIBw&amp;url=http://www.clker.com/clipart-newton-third-law.html&amp;psig=AFQjCNGjtVTgZXK_LvnWLTsa-qDSEaLnsQ&amp;ust=148159712917654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://www.google.co.kr/url?sa=i&amp;rct=j&amp;q=&amp;esrc=s&amp;source=images&amp;cd=&amp;cad=rja&amp;uact=8&amp;ved=0ahUKEwiajfCv6r3QAhXFVbwKHYdWCeoQjRwIBw&amp;url=http://www.science4all.org/article/newtons-laws/&amp;psig=AFQjCNEUv7p4yM5yQwMgOPCBWs-ykFnBtw&amp;ust=1479954393956037" TargetMode="External"/><Relationship Id="rId7" Type="http://schemas.openxmlformats.org/officeDocument/2006/relationships/hyperlink" Target="https://www.google.co.kr/url?sa=i&amp;rct=j&amp;q=&amp;esrc=s&amp;source=images&amp;cd=&amp;cad=rja&amp;uact=8&amp;ved=0ahUKEwjph5Ojp53QAhUDybwKHZqDD5EQjRwIBw&amp;url=https://www.iconfinder.com/icons/27881/arrow_up_icon&amp;bvm=bv.138169073,d.dGc&amp;psig=AFQjCNGWJPHm8NZbT2i1iHAlG9HHp9eSSQ&amp;ust=147883697441773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9.jpeg"/><Relationship Id="rId5" Type="http://schemas.openxmlformats.org/officeDocument/2006/relationships/hyperlink" Target="https://www.google.co.kr/url?sa=i&amp;rct=j&amp;q=&amp;esrc=s&amp;source=images&amp;cd=&amp;cad=rja&amp;uact=8&amp;ved=0ahUKEwjilfucp53QAhUMUbwKHamCCDsQjRwIBw&amp;url=https://www.iconfinder.com/icons/27880/arrow_red_up_icon&amp;bvm=bv.138169073,d.dGc&amp;psig=AFQjCNGWJPHm8NZbT2i1iHAlG9HHp9eSSQ&amp;ust=1478836974417738" TargetMode="External"/><Relationship Id="rId10" Type="http://schemas.openxmlformats.org/officeDocument/2006/relationships/image" Target="../media/image8.jpeg"/><Relationship Id="rId4" Type="http://schemas.openxmlformats.org/officeDocument/2006/relationships/image" Target="../media/image5.png"/><Relationship Id="rId9" Type="http://schemas.openxmlformats.org/officeDocument/2006/relationships/hyperlink" Target="http://www.google.co.kr/url?sa=i&amp;rct=j&amp;q=&amp;esrc=s&amp;source=images&amp;cd=&amp;cad=rja&amp;uact=8&amp;ved=0ahUKEwi63bGI8b3QAhWJjLwKHUgbAl0QjRwIBw&amp;url=http://www.csballoon.com/balloon_finishes.htm&amp;psig=AFQjCNHkWoacRpdgF7ulDWFsMOJXqCCIQQ&amp;ust=1479956285977581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JDCode</a:t>
            </a:r>
          </a:p>
        </p:txBody>
      </p:sp>
      <p:grpSp>
        <p:nvGrpSpPr>
          <p:cNvPr id="186" name="그룹 18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6" y="4857760"/>
            <a:ext cx="492922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5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드론기술 창작품</a:t>
            </a:r>
            <a:endParaRPr lang="en-US" altLang="ko-KR" sz="4500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sym typeface="Wingdings"/>
            </a:endParaRPr>
          </a:p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풍력자동차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28" name="그룹 227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mtClean="0"/>
              <a:t>풍력자동차 </a:t>
            </a:r>
            <a:r>
              <a:rPr lang="ko-KR" altLang="en-US" dirty="0" smtClean="0"/>
              <a:t>코딩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1071546"/>
            <a:ext cx="5097728" cy="4071966"/>
          </a:xfrm>
          <a:prstGeom prst="rect">
            <a:avLst/>
          </a:prstGeom>
          <a:noFill/>
        </p:spPr>
      </p:pic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기본설계</a:t>
            </a:r>
            <a:r>
              <a:rPr lang="en-US" altLang="ko-KR" dirty="0" smtClean="0"/>
              <a:t>- </a:t>
            </a:r>
            <a:r>
              <a:rPr lang="ko-KR" altLang="en-US" dirty="0" smtClean="0"/>
              <a:t>코딩 </a:t>
            </a:r>
            <a:r>
              <a:rPr lang="ko-KR" altLang="en-US" dirty="0"/>
              <a:t>블록 쌓기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3110248" y="4714884"/>
            <a:ext cx="1104562" cy="400110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날개</a:t>
            </a:r>
            <a:r>
              <a:rPr lang="en-US" altLang="ko-KR" sz="2000" b="1" dirty="0" smtClean="0">
                <a:solidFill>
                  <a:schemeClr val="bg1"/>
                </a:solidFill>
                <a:sym typeface="Wingdings 2"/>
              </a:rPr>
              <a:t>(A)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t="17361" b="4616"/>
          <a:stretch>
            <a:fillRect/>
          </a:stretch>
        </p:blipFill>
        <p:spPr bwMode="auto">
          <a:xfrm>
            <a:off x="5072066" y="4297409"/>
            <a:ext cx="3643338" cy="2131987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8" name="꺾인 연결선 27"/>
          <p:cNvCxnSpPr>
            <a:endCxn id="29" idx="3"/>
          </p:cNvCxnSpPr>
          <p:nvPr/>
        </p:nvCxnSpPr>
        <p:spPr>
          <a:xfrm rot="10800000">
            <a:off x="4214810" y="5915072"/>
            <a:ext cx="3610346" cy="300011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/>
          <p:cNvSpPr/>
          <p:nvPr/>
        </p:nvSpPr>
        <p:spPr>
          <a:xfrm>
            <a:off x="3110248" y="5715016"/>
            <a:ext cx="1104562" cy="400110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</a:rPr>
              <a:t>연장선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30" name="꺾인 연결선 29"/>
          <p:cNvCxnSpPr/>
          <p:nvPr/>
        </p:nvCxnSpPr>
        <p:spPr>
          <a:xfrm rot="10800000" flipV="1">
            <a:off x="3571868" y="5357825"/>
            <a:ext cx="4286280" cy="71437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직사각형 30"/>
          <p:cNvSpPr/>
          <p:nvPr/>
        </p:nvSpPr>
        <p:spPr>
          <a:xfrm>
            <a:off x="1752926" y="5214950"/>
            <a:ext cx="2461884" cy="400110"/>
          </a:xfrm>
          <a:prstGeom prst="rect">
            <a:avLst/>
          </a:prstGeom>
          <a:solidFill>
            <a:srgbClr val="388BD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</a:rPr>
              <a:t>모터위치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: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왼쪽아래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32" name="꺾인 연결선 31"/>
          <p:cNvCxnSpPr>
            <a:endCxn id="26" idx="3"/>
          </p:cNvCxnSpPr>
          <p:nvPr/>
        </p:nvCxnSpPr>
        <p:spPr>
          <a:xfrm rot="10800000">
            <a:off x="4214810" y="4914940"/>
            <a:ext cx="2324462" cy="157135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타원 32"/>
          <p:cNvSpPr/>
          <p:nvPr/>
        </p:nvSpPr>
        <p:spPr>
          <a:xfrm>
            <a:off x="7786710" y="5143512"/>
            <a:ext cx="571504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7643834" y="4429132"/>
            <a:ext cx="347666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코딩 </a:t>
            </a:r>
            <a:r>
              <a:rPr lang="ko-KR" altLang="en-US" dirty="0" smtClean="0"/>
              <a:t>실습하기</a:t>
            </a:r>
            <a:endParaRPr lang="ko-KR" altLang="en-US" dirty="0"/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500034" y="3714752"/>
            <a:ext cx="542928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2000" dirty="0" smtClean="0"/>
              <a:t>①</a:t>
            </a:r>
            <a:r>
              <a:rPr lang="ko-KR" altLang="en-US" sz="2000" dirty="0" smtClean="0"/>
              <a:t> 레이저센서에서 약</a:t>
            </a:r>
            <a:r>
              <a:rPr lang="en-US" altLang="ko-KR" sz="2000" dirty="0" smtClean="0"/>
              <a:t>2</a:t>
            </a:r>
            <a:r>
              <a:rPr lang="en-US" sz="2000" dirty="0" smtClean="0"/>
              <a:t>0cm </a:t>
            </a:r>
            <a:r>
              <a:rPr lang="ko-KR" altLang="en-US" sz="2000" dirty="0" smtClean="0"/>
              <a:t>앞에 손을 댄다</a:t>
            </a:r>
            <a:r>
              <a:rPr lang="en-US" sz="20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2000" dirty="0" smtClean="0"/>
              <a:t>② </a:t>
            </a:r>
            <a:r>
              <a:rPr lang="ko-KR" altLang="en-US" sz="2000" dirty="0" smtClean="0"/>
              <a:t>손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장애물</a:t>
            </a:r>
            <a:r>
              <a:rPr lang="en-US" altLang="ko-KR" sz="2000" dirty="0" smtClean="0"/>
              <a:t>)</a:t>
            </a:r>
            <a:r>
              <a:rPr lang="ko-KR" altLang="en-US" sz="2000" dirty="0" smtClean="0"/>
              <a:t>을 레이저센서로부터 떼어본다</a:t>
            </a:r>
            <a:r>
              <a:rPr lang="en-US" sz="20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2000" u="sng" dirty="0" smtClean="0">
                <a:solidFill>
                  <a:srgbClr val="388BD0"/>
                </a:solidFill>
              </a:rPr>
              <a:t> </a:t>
            </a:r>
            <a:r>
              <a:rPr lang="en-US" altLang="ko-KR" sz="2000" u="sng" dirty="0" smtClean="0">
                <a:solidFill>
                  <a:srgbClr val="388BD0"/>
                </a:solidFill>
                <a:sym typeface="Wingdings" pitchFamily="2" charset="2"/>
              </a:rPr>
              <a:t></a:t>
            </a:r>
            <a:r>
              <a:rPr lang="ko-KR" altLang="en-US" sz="2000" u="sng" dirty="0" smtClean="0">
                <a:solidFill>
                  <a:srgbClr val="388BD0"/>
                </a:solidFill>
              </a:rPr>
              <a:t> 자동차가 움직인다</a:t>
            </a:r>
            <a:r>
              <a:rPr lang="en-US" altLang="ko-KR" sz="2000" u="sng" dirty="0" smtClean="0">
                <a:solidFill>
                  <a:srgbClr val="388BD0"/>
                </a:solidFill>
              </a:rPr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2000" dirty="0" smtClean="0"/>
              <a:t>③</a:t>
            </a:r>
            <a:r>
              <a:rPr lang="ko-KR" altLang="en-US" sz="2000" dirty="0" smtClean="0"/>
              <a:t> 손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장애물</a:t>
            </a:r>
            <a:r>
              <a:rPr lang="en-US" altLang="ko-KR" sz="2000" dirty="0" smtClean="0"/>
              <a:t>)</a:t>
            </a:r>
            <a:r>
              <a:rPr lang="ko-KR" altLang="en-US" sz="2000" dirty="0" smtClean="0"/>
              <a:t>을 레이저센서에 갖다 댄다</a:t>
            </a:r>
            <a:r>
              <a:rPr lang="en-US" altLang="ko-KR" sz="20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2000" u="sng" dirty="0" smtClean="0">
                <a:solidFill>
                  <a:srgbClr val="388BD0"/>
                </a:solidFill>
              </a:rPr>
              <a:t> </a:t>
            </a:r>
            <a:r>
              <a:rPr lang="en-US" altLang="ko-KR" sz="2000" u="sng" dirty="0" smtClean="0">
                <a:solidFill>
                  <a:srgbClr val="388BD0"/>
                </a:solidFill>
                <a:sym typeface="Wingdings" pitchFamily="2" charset="2"/>
              </a:rPr>
              <a:t></a:t>
            </a:r>
            <a:r>
              <a:rPr lang="ko-KR" altLang="en-US" sz="2000" u="sng" dirty="0" smtClean="0">
                <a:solidFill>
                  <a:srgbClr val="388BD0"/>
                </a:solidFill>
              </a:rPr>
              <a:t> 자동차가 정지한다</a:t>
            </a:r>
            <a:r>
              <a:rPr lang="en-US" altLang="ko-KR" sz="2000" u="sng" dirty="0" smtClean="0">
                <a:solidFill>
                  <a:srgbClr val="388BD0"/>
                </a:solidFill>
              </a:rPr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2000" dirty="0" smtClean="0"/>
              <a:t>④ </a:t>
            </a:r>
            <a:r>
              <a:rPr lang="ko-KR" altLang="en-US" sz="2000" dirty="0" smtClean="0"/>
              <a:t>반복적으로 </a:t>
            </a:r>
            <a:r>
              <a:rPr lang="en-US" sz="2000" dirty="0" smtClean="0"/>
              <a:t>②~③ </a:t>
            </a:r>
            <a:r>
              <a:rPr lang="ko-KR" altLang="en-US" sz="2000" dirty="0" smtClean="0"/>
              <a:t>실습한다</a:t>
            </a:r>
            <a:r>
              <a:rPr lang="en-US" altLang="ko-KR" sz="2000" dirty="0" smtClean="0"/>
              <a:t>.</a:t>
            </a:r>
          </a:p>
        </p:txBody>
      </p:sp>
      <p:grpSp>
        <p:nvGrpSpPr>
          <p:cNvPr id="22" name="그룹 21"/>
          <p:cNvGrpSpPr/>
          <p:nvPr/>
        </p:nvGrpSpPr>
        <p:grpSpPr>
          <a:xfrm>
            <a:off x="857224" y="1214422"/>
            <a:ext cx="3786214" cy="2555694"/>
            <a:chOff x="1357290" y="1571612"/>
            <a:chExt cx="2857521" cy="1928826"/>
          </a:xfrm>
        </p:grpSpPr>
        <p:grpSp>
          <p:nvGrpSpPr>
            <p:cNvPr id="13" name="그룹 12"/>
            <p:cNvGrpSpPr/>
            <p:nvPr/>
          </p:nvGrpSpPr>
          <p:grpSpPr>
            <a:xfrm>
              <a:off x="2000232" y="2143116"/>
              <a:ext cx="822329" cy="1164899"/>
              <a:chOff x="1606539" y="5429256"/>
              <a:chExt cx="322263" cy="388937"/>
            </a:xfrm>
          </p:grpSpPr>
          <p:cxnSp>
            <p:nvCxnSpPr>
              <p:cNvPr id="14" name="AutoShape 7"/>
              <p:cNvCxnSpPr>
                <a:cxnSpLocks noChangeShapeType="1"/>
              </p:cNvCxnSpPr>
              <p:nvPr/>
            </p:nvCxnSpPr>
            <p:spPr bwMode="auto">
              <a:xfrm>
                <a:off x="1928802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15" name="AutoShape 8"/>
              <p:cNvCxnSpPr>
                <a:cxnSpLocks noChangeShapeType="1"/>
              </p:cNvCxnSpPr>
              <p:nvPr/>
            </p:nvCxnSpPr>
            <p:spPr bwMode="auto">
              <a:xfrm>
                <a:off x="1609714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16" name="AutoShape 9"/>
              <p:cNvCxnSpPr>
                <a:cxnSpLocks noChangeShapeType="1"/>
              </p:cNvCxnSpPr>
              <p:nvPr/>
            </p:nvCxnSpPr>
            <p:spPr bwMode="auto">
              <a:xfrm>
                <a:off x="1606539" y="5611818"/>
                <a:ext cx="320675" cy="6350"/>
              </a:xfrm>
              <a:prstGeom prst="straightConnector1">
                <a:avLst/>
              </a:prstGeom>
              <a:noFill/>
              <a:ln w="34925">
                <a:solidFill>
                  <a:srgbClr val="66FF33"/>
                </a:solidFill>
                <a:prstDash val="sysDot"/>
                <a:round/>
                <a:headEnd type="triangle" w="med" len="med"/>
                <a:tailEnd type="triangle" w="med" len="med"/>
              </a:ln>
            </p:spPr>
          </p:cxnSp>
        </p:grpSp>
        <p:pic>
          <p:nvPicPr>
            <p:cNvPr id="17" name="그림 16"/>
            <p:cNvPicPr/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1357290" y="1571612"/>
              <a:ext cx="2857521" cy="1928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8" name="AutoShape 2"/>
            <p:cNvCxnSpPr>
              <a:cxnSpLocks noChangeShapeType="1"/>
            </p:cNvCxnSpPr>
            <p:nvPr/>
          </p:nvCxnSpPr>
          <p:spPr bwMode="auto">
            <a:xfrm>
              <a:off x="2500298" y="2071678"/>
              <a:ext cx="0" cy="928694"/>
            </a:xfrm>
            <a:prstGeom prst="straightConnector1">
              <a:avLst/>
            </a:prstGeom>
            <a:noFill/>
            <a:ln w="44450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19" name="AutoShape 3"/>
            <p:cNvCxnSpPr>
              <a:cxnSpLocks noChangeShapeType="1"/>
            </p:cNvCxnSpPr>
            <p:nvPr/>
          </p:nvCxnSpPr>
          <p:spPr bwMode="auto">
            <a:xfrm>
              <a:off x="1753106" y="2071678"/>
              <a:ext cx="0" cy="928694"/>
            </a:xfrm>
            <a:prstGeom prst="straightConnector1">
              <a:avLst/>
            </a:prstGeom>
            <a:noFill/>
            <a:ln w="44450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20" name="AutoShape 4"/>
            <p:cNvCxnSpPr>
              <a:cxnSpLocks noChangeShapeType="1"/>
            </p:cNvCxnSpPr>
            <p:nvPr/>
          </p:nvCxnSpPr>
          <p:spPr bwMode="auto">
            <a:xfrm>
              <a:off x="1749408" y="2505576"/>
              <a:ext cx="747192" cy="19032"/>
            </a:xfrm>
            <a:prstGeom prst="straightConnector1">
              <a:avLst/>
            </a:prstGeom>
            <a:noFill/>
            <a:ln w="41275">
              <a:solidFill>
                <a:srgbClr val="66FF33"/>
              </a:solidFill>
              <a:prstDash val="sysDot"/>
              <a:round/>
              <a:headEnd type="triangle" w="sm" len="sm"/>
              <a:tailEnd type="triangle" w="sm" len="sm"/>
            </a:ln>
          </p:spPr>
        </p:cxnSp>
        <p:sp>
          <p:nvSpPr>
            <p:cNvPr id="21" name="직사각형 20"/>
            <p:cNvSpPr/>
            <p:nvPr/>
          </p:nvSpPr>
          <p:spPr>
            <a:xfrm>
              <a:off x="1785918" y="2143116"/>
              <a:ext cx="928694" cy="27874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b="1" dirty="0" smtClean="0">
                  <a:solidFill>
                    <a:srgbClr val="FF0000"/>
                  </a:solidFill>
                  <a:sym typeface="Wingdings 2"/>
                </a:rPr>
                <a:t>20cm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072198" y="4357694"/>
            <a:ext cx="2643206" cy="69705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상태 정보에서 드론높이 값으로 </a:t>
            </a:r>
            <a:endParaRPr lang="en-US" altLang="ko-KR" sz="1400" b="1" spc="-150" dirty="0" smtClean="0">
              <a:ln w="3175">
                <a:noFill/>
              </a:ln>
              <a:solidFill>
                <a:srgbClr val="FFFF00"/>
              </a:solidFill>
              <a:effectLst/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레이저센서 디지털 값을 확인한다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.</a:t>
            </a:r>
          </a:p>
        </p:txBody>
      </p: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1643050"/>
            <a:ext cx="2313297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2"/>
          <p:cNvSpPr txBox="1">
            <a:spLocks/>
          </p:cNvSpPr>
          <p:nvPr/>
        </p:nvSpPr>
        <p:spPr>
          <a:xfrm>
            <a:off x="1857356" y="3429000"/>
            <a:ext cx="5572163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수업 보조 자료 인쇄</a:t>
            </a:r>
            <a:endParaRPr kumimoji="0" lang="ko-KR" altLang="en-US" sz="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맞춰 자동차를 만들어보세요</a:t>
            </a:r>
            <a:r>
              <a:rPr lang="en-US" altLang="ko-KR" dirty="0" smtClean="0"/>
              <a:t>.(1)</a:t>
            </a:r>
            <a:endParaRPr lang="ko-KR" altLang="en-US" dirty="0"/>
          </a:p>
        </p:txBody>
      </p:sp>
      <p:sp>
        <p:nvSpPr>
          <p:cNvPr id="27" name="직사각형 26"/>
          <p:cNvSpPr/>
          <p:nvPr/>
        </p:nvSpPr>
        <p:spPr>
          <a:xfrm>
            <a:off x="0" y="5857892"/>
            <a:ext cx="9144000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b="1" dirty="0" smtClean="0">
                <a:solidFill>
                  <a:schemeClr val="bg1"/>
                </a:solidFill>
              </a:rPr>
              <a:t>1.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개성에 맞춰 풍력자동차를 개조해보세요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.^____^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438929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 descr="D:\backup\191111_창업지원자료\기획\홈페이지\제이디코드\사이언스창작소\KakaoTalk_20231220_155635794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571612"/>
            <a:ext cx="4000528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맞춰 자동차를 만들어보세요</a:t>
            </a:r>
            <a:r>
              <a:rPr lang="en-US" altLang="ko-KR" dirty="0" smtClean="0"/>
              <a:t>.(2)</a:t>
            </a:r>
            <a:endParaRPr lang="ko-KR" altLang="en-US" dirty="0"/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357430"/>
            <a:ext cx="401807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직사각형 29"/>
          <p:cNvSpPr/>
          <p:nvPr/>
        </p:nvSpPr>
        <p:spPr>
          <a:xfrm>
            <a:off x="7786710" y="2820083"/>
            <a:ext cx="946474" cy="323165"/>
          </a:xfrm>
          <a:prstGeom prst="rect">
            <a:avLst/>
          </a:prstGeom>
          <a:solidFill>
            <a:srgbClr val="FF000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왼쪽위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4857752" y="2857496"/>
            <a:ext cx="946474" cy="323165"/>
          </a:xfrm>
          <a:prstGeom prst="rect">
            <a:avLst/>
          </a:prstGeom>
          <a:solidFill>
            <a:srgbClr val="9933FF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오른쪽위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786710" y="5500702"/>
            <a:ext cx="946474" cy="323165"/>
          </a:xfrm>
          <a:prstGeom prst="rect">
            <a:avLst/>
          </a:prstGeom>
          <a:solidFill>
            <a:srgbClr val="00CC0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왼쪽아래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857752" y="5538115"/>
            <a:ext cx="1143008" cy="323165"/>
          </a:xfrm>
          <a:prstGeom prst="rect">
            <a:avLst/>
          </a:prstGeom>
          <a:solidFill>
            <a:srgbClr val="FF99FF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오른쪽아래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2214546" y="4286256"/>
            <a:ext cx="4857784" cy="338554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/>
            <a:r>
              <a:rPr lang="ko-KR" altLang="en-US" sz="1600" b="1" dirty="0" smtClean="0"/>
              <a:t>배터리 커넥터 기준으로 드론 앞뒤 구분하도록 함</a:t>
            </a:r>
            <a:r>
              <a:rPr lang="en-US" altLang="ko-KR" sz="1600" b="1" dirty="0" smtClean="0"/>
              <a:t>.</a:t>
            </a:r>
            <a:endParaRPr lang="ko-KR" altLang="en-US" sz="1600" b="1" dirty="0" smtClean="0"/>
          </a:p>
        </p:txBody>
      </p:sp>
      <p:grpSp>
        <p:nvGrpSpPr>
          <p:cNvPr id="2" name="그룹 37"/>
          <p:cNvGrpSpPr/>
          <p:nvPr/>
        </p:nvGrpSpPr>
        <p:grpSpPr>
          <a:xfrm>
            <a:off x="642910" y="2357430"/>
            <a:ext cx="3930650" cy="4000528"/>
            <a:chOff x="642910" y="2357430"/>
            <a:chExt cx="3930650" cy="4000528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2910" y="2357430"/>
              <a:ext cx="3930650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5" name="직사각형 24"/>
            <p:cNvSpPr/>
            <p:nvPr/>
          </p:nvSpPr>
          <p:spPr>
            <a:xfrm>
              <a:off x="839444" y="2881520"/>
              <a:ext cx="946474" cy="323165"/>
            </a:xfrm>
            <a:prstGeom prst="rect">
              <a:avLst/>
            </a:prstGeom>
            <a:solidFill>
              <a:srgbClr val="FF00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왼쪽위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839444" y="5501972"/>
              <a:ext cx="1232226" cy="323165"/>
            </a:xfrm>
            <a:prstGeom prst="rect">
              <a:avLst/>
            </a:prstGeom>
            <a:solidFill>
              <a:srgbClr val="00CC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왼쪽 아래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3214678" y="2881520"/>
              <a:ext cx="1054750" cy="323165"/>
            </a:xfrm>
            <a:prstGeom prst="rect">
              <a:avLst/>
            </a:prstGeom>
            <a:solidFill>
              <a:srgbClr val="9933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오른쪽위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3000364" y="5501972"/>
              <a:ext cx="1311178" cy="323165"/>
            </a:xfrm>
            <a:prstGeom prst="rect">
              <a:avLst/>
            </a:prstGeom>
            <a:solidFill>
              <a:srgbClr val="FF99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오른쪽아래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6" name="타원 35"/>
            <p:cNvSpPr/>
            <p:nvPr/>
          </p:nvSpPr>
          <p:spPr>
            <a:xfrm>
              <a:off x="2214546" y="3714752"/>
              <a:ext cx="785818" cy="357190"/>
            </a:xfrm>
            <a:prstGeom prst="ellipse">
              <a:avLst/>
            </a:prstGeom>
            <a:noFill/>
            <a:ln w="4762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7" name="직사각형 36"/>
          <p:cNvSpPr/>
          <p:nvPr/>
        </p:nvSpPr>
        <p:spPr>
          <a:xfrm>
            <a:off x="0" y="1500174"/>
            <a:ext cx="9144000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000" b="1" smtClean="0">
                <a:solidFill>
                  <a:schemeClr val="bg1"/>
                </a:solidFill>
              </a:rPr>
              <a:t>모터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위치에 따른 명칭을 확인 합니다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</a:t>
            </a:r>
            <a:r>
              <a:rPr lang="ko-KR" altLang="en-US" smtClean="0"/>
              <a:t>맞춰 자동차를 </a:t>
            </a:r>
            <a:r>
              <a:rPr lang="ko-KR" altLang="en-US" dirty="0" smtClean="0"/>
              <a:t>만들어보세요</a:t>
            </a:r>
            <a:r>
              <a:rPr lang="en-US" altLang="ko-KR" dirty="0" smtClean="0"/>
              <a:t>.(3)</a:t>
            </a:r>
            <a:endParaRPr lang="ko-KR" altLang="en-US" dirty="0"/>
          </a:p>
        </p:txBody>
      </p:sp>
      <p:sp>
        <p:nvSpPr>
          <p:cNvPr id="24" name="직사각형 23"/>
          <p:cNvSpPr/>
          <p:nvPr/>
        </p:nvSpPr>
        <p:spPr>
          <a:xfrm>
            <a:off x="4357686" y="3071810"/>
            <a:ext cx="2956615" cy="323165"/>
          </a:xfrm>
          <a:prstGeom prst="rect">
            <a:avLst/>
          </a:prstGeom>
          <a:solidFill>
            <a:srgbClr val="7030A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엔트리 </a:t>
            </a:r>
            <a:r>
              <a:rPr lang="en-US" altLang="ko-KR" sz="1500" b="1" dirty="0" smtClean="0">
                <a:solidFill>
                  <a:schemeClr val="bg1"/>
                </a:solidFill>
                <a:sym typeface="Wingdings 2"/>
              </a:rPr>
              <a:t>JDCode</a:t>
            </a:r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 블록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0" y="1500174"/>
            <a:ext cx="9144000" cy="7078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모터 제어 블록과 메인보드 모터위치에 따른 명칭을 매칭하여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블록 코딩 합니다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 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2" name="그룹 25"/>
          <p:cNvGrpSpPr/>
          <p:nvPr/>
        </p:nvGrpSpPr>
        <p:grpSpPr>
          <a:xfrm>
            <a:off x="857224" y="2643182"/>
            <a:ext cx="3071834" cy="3126444"/>
            <a:chOff x="642910" y="2357430"/>
            <a:chExt cx="3930650" cy="4000528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2910" y="2357430"/>
              <a:ext cx="3930650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" name="직사각형 27"/>
            <p:cNvSpPr/>
            <p:nvPr/>
          </p:nvSpPr>
          <p:spPr>
            <a:xfrm>
              <a:off x="839444" y="2881519"/>
              <a:ext cx="946474" cy="354442"/>
            </a:xfrm>
            <a:prstGeom prst="rect">
              <a:avLst/>
            </a:prstGeom>
            <a:solidFill>
              <a:srgbClr val="FF00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왼쪽위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839444" y="5501972"/>
              <a:ext cx="1232226" cy="354442"/>
            </a:xfrm>
            <a:prstGeom prst="rect">
              <a:avLst/>
            </a:prstGeom>
            <a:solidFill>
              <a:srgbClr val="00CC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왼쪽 아래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3214678" y="2881519"/>
              <a:ext cx="1054749" cy="354442"/>
            </a:xfrm>
            <a:prstGeom prst="rect">
              <a:avLst/>
            </a:prstGeom>
            <a:solidFill>
              <a:srgbClr val="9933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오른쪽위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000364" y="5501972"/>
              <a:ext cx="1311178" cy="354442"/>
            </a:xfrm>
            <a:prstGeom prst="rect">
              <a:avLst/>
            </a:prstGeom>
            <a:solidFill>
              <a:srgbClr val="FF99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오른쪽아래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2" name="타원 31"/>
            <p:cNvSpPr/>
            <p:nvPr/>
          </p:nvSpPr>
          <p:spPr>
            <a:xfrm>
              <a:off x="2214546" y="3714752"/>
              <a:ext cx="785818" cy="357190"/>
            </a:xfrm>
            <a:prstGeom prst="ellipse">
              <a:avLst/>
            </a:prstGeom>
            <a:noFill/>
            <a:ln w="4762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CFF"/>
              </a:clrFrom>
              <a:clrTo>
                <a:srgbClr val="F7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7" y="3714752"/>
            <a:ext cx="4143404" cy="228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드론 기술</a:t>
            </a:r>
            <a:r>
              <a:rPr lang="en-US" altLang="ko-KR" dirty="0" smtClean="0"/>
              <a:t>-</a:t>
            </a:r>
            <a:r>
              <a:rPr lang="ko-KR" altLang="en-US" dirty="0" smtClean="0"/>
              <a:t>모터 비행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7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작용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-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반작용</a:t>
            </a:r>
          </a:p>
        </p:txBody>
      </p:sp>
      <p:sp>
        <p:nvSpPr>
          <p:cNvPr id="96" name="모서리가 둥근 직사각형 95"/>
          <p:cNvSpPr/>
          <p:nvPr/>
        </p:nvSpPr>
        <p:spPr>
          <a:xfrm>
            <a:off x="3786182" y="3500438"/>
            <a:ext cx="4786346" cy="2714644"/>
          </a:xfrm>
          <a:prstGeom prst="roundRect">
            <a:avLst>
              <a:gd name="adj" fmla="val 0"/>
            </a:avLst>
          </a:prstGeom>
          <a:solidFill>
            <a:srgbClr val="F7F7F7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직사각형 73"/>
          <p:cNvSpPr/>
          <p:nvPr/>
        </p:nvSpPr>
        <p:spPr>
          <a:xfrm>
            <a:off x="4071934" y="5429264"/>
            <a:ext cx="4429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 2"/>
              <a:buChar char=""/>
            </a:pP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 </a:t>
            </a:r>
            <a:r>
              <a:rPr lang="ko-KR" altLang="en-US" sz="1400" b="1" dirty="0" smtClean="0">
                <a:solidFill>
                  <a:prstClr val="black"/>
                </a:solidFill>
                <a:sym typeface="Wingdings 2"/>
              </a:rPr>
              <a:t>작   용 </a:t>
            </a: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: </a:t>
            </a:r>
            <a:r>
              <a:rPr lang="ko-KR" altLang="en-US" sz="1400" b="1" dirty="0" smtClean="0">
                <a:solidFill>
                  <a:prstClr val="black"/>
                </a:solidFill>
                <a:sym typeface="Wingdings 2"/>
              </a:rPr>
              <a:t>프로펠러의 회전에 의한 바람 </a:t>
            </a: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(</a:t>
            </a:r>
            <a:r>
              <a:rPr lang="ko-KR" altLang="en-US" sz="1400" b="1" dirty="0" smtClean="0">
                <a:solidFill>
                  <a:prstClr val="black"/>
                </a:solidFill>
                <a:sym typeface="Wingdings 2"/>
              </a:rPr>
              <a:t>작용</a:t>
            </a: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)</a:t>
            </a:r>
          </a:p>
          <a:p>
            <a:pPr lvl="0">
              <a:buFont typeface="Wingdings 2"/>
              <a:buChar char=""/>
            </a:pPr>
            <a:r>
              <a:rPr lang="ko-KR" altLang="en-US" sz="1400" b="1" dirty="0" smtClean="0">
                <a:solidFill>
                  <a:prstClr val="black"/>
                </a:solidFill>
                <a:sym typeface="Wingdings 2"/>
              </a:rPr>
              <a:t> 반작용 </a:t>
            </a: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: </a:t>
            </a:r>
            <a:r>
              <a:rPr lang="ko-KR" altLang="en-US" sz="1400" b="1" dirty="0" smtClean="0">
                <a:solidFill>
                  <a:prstClr val="black"/>
                </a:solidFill>
                <a:sym typeface="Wingdings 2"/>
              </a:rPr>
              <a:t>작용힘에 반대로 작용하는 힘</a:t>
            </a: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. </a:t>
            </a:r>
            <a:endParaRPr lang="ko-KR" altLang="en-US" sz="1400" b="1" dirty="0" smtClean="0">
              <a:solidFill>
                <a:prstClr val="black"/>
              </a:solidFill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3929058" y="3929066"/>
            <a:ext cx="46434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어떤 물체에 힘이 작용할 때 두 물체간의 상호작용이므로 항상 물체에 쌍으로 힘이 나타나는데 이것을 작용과 반작용이라고 한다</a:t>
            </a:r>
            <a:r>
              <a:rPr lang="en-US" altLang="ko-KR" sz="1500" dirty="0" smtClean="0">
                <a:solidFill>
                  <a:prstClr val="black"/>
                </a:solidFill>
              </a:rPr>
              <a:t>.</a:t>
            </a:r>
            <a:r>
              <a:rPr lang="ko-KR" altLang="en-US" sz="1500" dirty="0" smtClean="0">
                <a:solidFill>
                  <a:prstClr val="black"/>
                </a:solidFill>
              </a:rPr>
              <a:t>둘의 힘의 방향은 반대이며 크기는 같다</a:t>
            </a:r>
            <a:r>
              <a:rPr lang="en-US" altLang="ko-KR" sz="1500" dirty="0" smtClean="0">
                <a:solidFill>
                  <a:prstClr val="black"/>
                </a:solidFill>
              </a:rPr>
              <a:t>.</a:t>
            </a:r>
            <a:endParaRPr lang="ko-KR" altLang="en-US" sz="1500" dirty="0" smtClean="0">
              <a:solidFill>
                <a:prstClr val="black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857356" y="2660688"/>
            <a:ext cx="57150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2000" b="1" dirty="0" smtClean="0">
                <a:ln w="3175">
                  <a:noFill/>
                </a:ln>
                <a:sym typeface="Wingdings"/>
              </a:rPr>
              <a:t>  뉴턴의 제</a:t>
            </a:r>
            <a:r>
              <a:rPr lang="en-US" altLang="ko-KR" sz="2000" b="1" dirty="0" smtClean="0">
                <a:ln w="3175">
                  <a:noFill/>
                </a:ln>
                <a:sym typeface="Wingdings"/>
              </a:rPr>
              <a:t>3</a:t>
            </a:r>
            <a:r>
              <a:rPr lang="ko-KR" altLang="en-US" sz="2000" b="1" dirty="0" smtClean="0">
                <a:ln w="3175">
                  <a:noFill/>
                </a:ln>
                <a:sym typeface="Wingdings"/>
              </a:rPr>
              <a:t>법칙 정의 </a:t>
            </a:r>
            <a:r>
              <a:rPr lang="en-US" altLang="ko-KR" sz="2000" b="1" dirty="0" smtClean="0">
                <a:ln w="3175">
                  <a:noFill/>
                </a:ln>
                <a:sym typeface="Wingdings"/>
              </a:rPr>
              <a:t>(</a:t>
            </a:r>
            <a:r>
              <a:rPr lang="ko-KR" altLang="en-US" sz="2000" b="1" dirty="0" smtClean="0">
                <a:ln w="3175">
                  <a:noFill/>
                </a:ln>
                <a:sym typeface="Wingdings"/>
              </a:rPr>
              <a:t>작용 </a:t>
            </a:r>
            <a:r>
              <a:rPr lang="en-US" altLang="ko-KR" sz="2000" b="1" dirty="0" smtClean="0">
                <a:ln w="3175">
                  <a:noFill/>
                </a:ln>
                <a:sym typeface="Wingdings"/>
              </a:rPr>
              <a:t>– </a:t>
            </a:r>
            <a:r>
              <a:rPr lang="ko-KR" altLang="en-US" sz="2000" b="1" dirty="0" smtClean="0">
                <a:ln w="3175">
                  <a:noFill/>
                </a:ln>
                <a:sym typeface="Wingdings"/>
              </a:rPr>
              <a:t>반작용 원리</a:t>
            </a:r>
            <a:r>
              <a:rPr lang="en-US" altLang="ko-KR" sz="2000" b="1" dirty="0" smtClean="0">
                <a:ln w="3175">
                  <a:noFill/>
                </a:ln>
                <a:sym typeface="Wingdings"/>
              </a:rPr>
              <a:t>)</a:t>
            </a:r>
            <a:endParaRPr lang="en-US" altLang="ko-KR" sz="2000" b="1" dirty="0" smtClean="0">
              <a:ln w="3175">
                <a:noFill/>
              </a:ln>
              <a:effectLst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4204052" y="3286124"/>
            <a:ext cx="3868410" cy="461665"/>
          </a:xfrm>
          <a:prstGeom prst="rect">
            <a:avLst/>
          </a:prstGeom>
          <a:solidFill>
            <a:schemeClr val="accent6">
              <a:alpha val="29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600" b="1" dirty="0" smtClean="0">
                <a:solidFill>
                  <a:prstClr val="black"/>
                </a:solidFill>
              </a:rPr>
              <a:t>모든 움직임에는 작용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-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반작용이 있다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82" name="그룹 81"/>
          <p:cNvGrpSpPr/>
          <p:nvPr/>
        </p:nvGrpSpPr>
        <p:grpSpPr>
          <a:xfrm>
            <a:off x="357158" y="3571876"/>
            <a:ext cx="3323266" cy="2143140"/>
            <a:chOff x="1785918" y="3655325"/>
            <a:chExt cx="2363987" cy="1524511"/>
          </a:xfrm>
        </p:grpSpPr>
        <p:pic>
          <p:nvPicPr>
            <p:cNvPr id="65" name="Picture 2" descr="newton's 3rd law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 t="6131"/>
            <a:stretch>
              <a:fillRect/>
            </a:stretch>
          </p:blipFill>
          <p:spPr bwMode="auto">
            <a:xfrm>
              <a:off x="1785918" y="3798577"/>
              <a:ext cx="2363987" cy="1357322"/>
            </a:xfrm>
            <a:prstGeom prst="rect">
              <a:avLst/>
            </a:prstGeom>
            <a:noFill/>
          </p:spPr>
        </p:pic>
        <p:grpSp>
          <p:nvGrpSpPr>
            <p:cNvPr id="67" name="그룹 2"/>
            <p:cNvGrpSpPr/>
            <p:nvPr/>
          </p:nvGrpSpPr>
          <p:grpSpPr>
            <a:xfrm>
              <a:off x="2143108" y="4370082"/>
              <a:ext cx="984971" cy="809754"/>
              <a:chOff x="3710538" y="7604923"/>
              <a:chExt cx="857256" cy="494619"/>
            </a:xfrm>
          </p:grpSpPr>
          <p:sp>
            <p:nvSpPr>
              <p:cNvPr id="71" name="위쪽 화살표 70"/>
              <p:cNvSpPr/>
              <p:nvPr/>
            </p:nvSpPr>
            <p:spPr>
              <a:xfrm rot="5400000">
                <a:off x="3891856" y="7423605"/>
                <a:ext cx="494619" cy="857256"/>
              </a:xfrm>
              <a:prstGeom prst="upArrow">
                <a:avLst>
                  <a:gd name="adj1" fmla="val 50000"/>
                  <a:gd name="adj2" fmla="val 51847"/>
                </a:avLst>
              </a:prstGeom>
              <a:gradFill flip="none" rotWithShape="1">
                <a:gsLst>
                  <a:gs pos="100000">
                    <a:schemeClr val="tx2"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15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2" name="직사각형 71"/>
              <p:cNvSpPr/>
              <p:nvPr/>
            </p:nvSpPr>
            <p:spPr>
              <a:xfrm>
                <a:off x="3867611" y="7779568"/>
                <a:ext cx="513680" cy="1337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1400" b="1" dirty="0" smtClean="0">
                    <a:solidFill>
                      <a:schemeClr val="bg1"/>
                    </a:solidFill>
                  </a:rPr>
                  <a:t>작용</a:t>
                </a:r>
                <a:endParaRPr lang="en-US" altLang="ko-KR" sz="1400" b="1" dirty="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" name="그룹 1"/>
            <p:cNvGrpSpPr/>
            <p:nvPr/>
          </p:nvGrpSpPr>
          <p:grpSpPr>
            <a:xfrm>
              <a:off x="3143240" y="4370081"/>
              <a:ext cx="928694" cy="804560"/>
              <a:chOff x="1500175" y="7439848"/>
              <a:chExt cx="892462" cy="567270"/>
            </a:xfrm>
          </p:grpSpPr>
          <p:sp>
            <p:nvSpPr>
              <p:cNvPr id="79" name="위쪽 화살표 78"/>
              <p:cNvSpPr/>
              <p:nvPr/>
            </p:nvSpPr>
            <p:spPr>
              <a:xfrm rot="5400000" flipV="1">
                <a:off x="1645168" y="7294855"/>
                <a:ext cx="567270" cy="857256"/>
              </a:xfrm>
              <a:prstGeom prst="upArrow">
                <a:avLst>
                  <a:gd name="adj1" fmla="val 50000"/>
                  <a:gd name="adj2" fmla="val 51847"/>
                </a:avLst>
              </a:prstGeom>
              <a:gradFill flip="none" rotWithShape="1"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rgbClr val="C00000"/>
                  </a:gs>
                </a:gsLst>
                <a:lin ang="15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80" name="직사각형 79"/>
              <p:cNvSpPr/>
              <p:nvPr/>
            </p:nvSpPr>
            <p:spPr>
              <a:xfrm>
                <a:off x="1625439" y="7641439"/>
                <a:ext cx="767198" cy="1543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1400" b="1" dirty="0" smtClean="0">
                    <a:solidFill>
                      <a:schemeClr val="bg1"/>
                    </a:solidFill>
                  </a:rPr>
                  <a:t>반작용</a:t>
                </a:r>
                <a:endParaRPr lang="en-US" altLang="ko-KR" sz="1400" b="1" dirty="0" smtClean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1" name="직사각형 80"/>
            <p:cNvSpPr/>
            <p:nvPr/>
          </p:nvSpPr>
          <p:spPr>
            <a:xfrm>
              <a:off x="2881614" y="3655325"/>
              <a:ext cx="57150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5" name="직사각형 94"/>
          <p:cNvSpPr/>
          <p:nvPr/>
        </p:nvSpPr>
        <p:spPr>
          <a:xfrm>
            <a:off x="0" y="1428736"/>
            <a:ext cx="9144000" cy="1086451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쿼드콥터의 비행 원리는 뉴턴의 작용</a:t>
            </a:r>
            <a:r>
              <a:rPr lang="en-US" altLang="ko-KR" sz="1500" dirty="0" smtClean="0">
                <a:solidFill>
                  <a:prstClr val="black"/>
                </a:solidFill>
              </a:rPr>
              <a:t>-</a:t>
            </a:r>
            <a:r>
              <a:rPr lang="ko-KR" altLang="en-US" sz="1500" dirty="0" smtClean="0">
                <a:solidFill>
                  <a:prstClr val="black"/>
                </a:solidFill>
              </a:rPr>
              <a:t>반작용 원리에 의해서 비행하게 된다</a:t>
            </a:r>
            <a:r>
              <a:rPr lang="en-US" altLang="ko-KR" sz="1500" dirty="0" smtClean="0">
                <a:solidFill>
                  <a:prstClr val="black"/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풍력 자동차를 통해 프로펠러가 회전하면서 생성되는 바람의 방향과 </a:t>
            </a:r>
            <a:endParaRPr lang="en-US" altLang="ko-KR" sz="1500" dirty="0" smtClean="0">
              <a:solidFill>
                <a:prstClr val="black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자동차가 </a:t>
            </a:r>
            <a:r>
              <a:rPr lang="ko-KR" altLang="en-US" sz="1500" dirty="0" smtClean="0">
                <a:solidFill>
                  <a:prstClr val="black"/>
                </a:solidFill>
              </a:rPr>
              <a:t>움직이는 </a:t>
            </a:r>
            <a:r>
              <a:rPr lang="ko-KR" altLang="en-US" sz="1500" dirty="0" smtClean="0">
                <a:solidFill>
                  <a:prstClr val="black"/>
                </a:solidFill>
              </a:rPr>
              <a:t>방향을 </a:t>
            </a:r>
            <a:r>
              <a:rPr lang="ko-KR" altLang="en-US" sz="1500" dirty="0" smtClean="0">
                <a:solidFill>
                  <a:prstClr val="black"/>
                </a:solidFill>
              </a:rPr>
              <a:t>직접 실험을 통해 탐색하고 작용</a:t>
            </a:r>
            <a:r>
              <a:rPr lang="en-US" altLang="ko-KR" sz="1500" dirty="0" smtClean="0">
                <a:solidFill>
                  <a:prstClr val="black"/>
                </a:solidFill>
              </a:rPr>
              <a:t>-</a:t>
            </a:r>
            <a:r>
              <a:rPr lang="ko-KR" altLang="en-US" sz="1500" dirty="0" smtClean="0">
                <a:solidFill>
                  <a:prstClr val="black"/>
                </a:solidFill>
              </a:rPr>
              <a:t>반작용 원리 이해한다</a:t>
            </a:r>
            <a:r>
              <a:rPr lang="en-US" altLang="ko-KR" sz="1500" dirty="0" smtClean="0">
                <a:solidFill>
                  <a:prstClr val="black"/>
                </a:solidFill>
              </a:rPr>
              <a:t>.</a:t>
            </a:r>
            <a:endParaRPr lang="en-US" altLang="ko-KR" sz="15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직사각형 100"/>
          <p:cNvSpPr/>
          <p:nvPr/>
        </p:nvSpPr>
        <p:spPr>
          <a:xfrm>
            <a:off x="0" y="1428736"/>
            <a:ext cx="9144000" cy="1086451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로켓과 풍선의 비행 원리는 동일하다</a:t>
            </a:r>
            <a:r>
              <a:rPr lang="en-US" altLang="ko-KR" sz="1500" dirty="0" smtClean="0">
                <a:solidFill>
                  <a:prstClr val="black"/>
                </a:solidFill>
              </a:rPr>
              <a:t>. </a:t>
            </a:r>
            <a:endParaRPr lang="en-US" altLang="ko-KR" sz="1500" dirty="0" smtClean="0">
              <a:solidFill>
                <a:prstClr val="black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로켓은 </a:t>
            </a:r>
            <a:r>
              <a:rPr lang="ko-KR" altLang="en-US" sz="1500" dirty="0" smtClean="0">
                <a:solidFill>
                  <a:prstClr val="black"/>
                </a:solidFill>
              </a:rPr>
              <a:t>엔진에 의해 힘이 밑으로 가해지면 반대의 힘</a:t>
            </a:r>
            <a:r>
              <a:rPr lang="en-US" altLang="ko-KR" sz="1500" dirty="0" smtClean="0">
                <a:solidFill>
                  <a:prstClr val="black"/>
                </a:solidFill>
              </a:rPr>
              <a:t>(</a:t>
            </a:r>
            <a:r>
              <a:rPr lang="ko-KR" altLang="en-US" sz="1500" dirty="0" smtClean="0">
                <a:solidFill>
                  <a:prstClr val="black"/>
                </a:solidFill>
              </a:rPr>
              <a:t>반작용</a:t>
            </a:r>
            <a:r>
              <a:rPr lang="en-US" altLang="ko-KR" sz="1500" dirty="0" smtClean="0">
                <a:solidFill>
                  <a:prstClr val="black"/>
                </a:solidFill>
              </a:rPr>
              <a:t>)</a:t>
            </a:r>
            <a:r>
              <a:rPr lang="ko-KR" altLang="en-US" sz="1500" dirty="0" smtClean="0">
                <a:solidFill>
                  <a:prstClr val="black"/>
                </a:solidFill>
              </a:rPr>
              <a:t>에 의해 추진력이 생기는 것이다</a:t>
            </a:r>
            <a:r>
              <a:rPr lang="en-US" altLang="ko-KR" sz="1500" dirty="0" smtClean="0">
                <a:solidFill>
                  <a:prstClr val="black"/>
                </a:solidFill>
              </a:rPr>
              <a:t>. </a:t>
            </a:r>
            <a:endParaRPr lang="en-US" altLang="ko-KR" sz="1500" dirty="0" smtClean="0">
              <a:solidFill>
                <a:prstClr val="black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1500" dirty="0" smtClean="0">
                <a:solidFill>
                  <a:prstClr val="black"/>
                </a:solidFill>
              </a:rPr>
              <a:t> </a:t>
            </a:r>
            <a:r>
              <a:rPr lang="ko-KR" altLang="en-US" sz="1500" dirty="0" smtClean="0">
                <a:solidFill>
                  <a:prstClr val="black"/>
                </a:solidFill>
              </a:rPr>
              <a:t>풍선도 마찬가지로 풍선의 공기가 밑으로 빠지면서</a:t>
            </a:r>
            <a:r>
              <a:rPr lang="en-US" altLang="ko-KR" sz="1500" dirty="0" smtClean="0">
                <a:solidFill>
                  <a:prstClr val="black"/>
                </a:solidFill>
              </a:rPr>
              <a:t> (</a:t>
            </a:r>
            <a:r>
              <a:rPr lang="ko-KR" altLang="en-US" sz="1500" dirty="0" smtClean="0">
                <a:solidFill>
                  <a:prstClr val="black"/>
                </a:solidFill>
              </a:rPr>
              <a:t>작용</a:t>
            </a:r>
            <a:r>
              <a:rPr lang="en-US" altLang="ko-KR" sz="1500" dirty="0" smtClean="0">
                <a:solidFill>
                  <a:prstClr val="black"/>
                </a:solidFill>
              </a:rPr>
              <a:t>)</a:t>
            </a:r>
            <a:r>
              <a:rPr lang="ko-KR" altLang="en-US" sz="1500" dirty="0" smtClean="0">
                <a:solidFill>
                  <a:prstClr val="black"/>
                </a:solidFill>
              </a:rPr>
              <a:t> 이에 반대하는 힘</a:t>
            </a:r>
            <a:r>
              <a:rPr lang="en-US" altLang="ko-KR" sz="1500" dirty="0" smtClean="0">
                <a:solidFill>
                  <a:prstClr val="black"/>
                </a:solidFill>
              </a:rPr>
              <a:t>(</a:t>
            </a:r>
            <a:r>
              <a:rPr lang="ko-KR" altLang="en-US" sz="1500" dirty="0" smtClean="0">
                <a:solidFill>
                  <a:prstClr val="black"/>
                </a:solidFill>
              </a:rPr>
              <a:t>반작용</a:t>
            </a:r>
            <a:r>
              <a:rPr lang="en-US" altLang="ko-KR" sz="1500" dirty="0" smtClean="0">
                <a:solidFill>
                  <a:prstClr val="black"/>
                </a:solidFill>
              </a:rPr>
              <a:t>)</a:t>
            </a:r>
            <a:r>
              <a:rPr lang="ko-KR" altLang="en-US" sz="1500" dirty="0" smtClean="0">
                <a:solidFill>
                  <a:prstClr val="black"/>
                </a:solidFill>
              </a:rPr>
              <a:t>에 의해 날아간다</a:t>
            </a:r>
            <a:r>
              <a:rPr lang="en-US" altLang="ko-KR" sz="15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7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작용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-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반작용 예제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3" name="그룹 97"/>
          <p:cNvGrpSpPr/>
          <p:nvPr/>
        </p:nvGrpSpPr>
        <p:grpSpPr>
          <a:xfrm>
            <a:off x="3833373" y="3000372"/>
            <a:ext cx="2024511" cy="2621034"/>
            <a:chOff x="3812797" y="2357431"/>
            <a:chExt cx="1545021" cy="2000262"/>
          </a:xfrm>
        </p:grpSpPr>
        <p:pic>
          <p:nvPicPr>
            <p:cNvPr id="28" name="Picture 6" descr="newton's 3rd law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16200000">
              <a:off x="3307464" y="2862764"/>
              <a:ext cx="2000262" cy="989595"/>
            </a:xfrm>
            <a:prstGeom prst="rect">
              <a:avLst/>
            </a:prstGeom>
            <a:noFill/>
          </p:spPr>
        </p:pic>
        <p:grpSp>
          <p:nvGrpSpPr>
            <p:cNvPr id="4" name="그룹 90"/>
            <p:cNvGrpSpPr/>
            <p:nvPr/>
          </p:nvGrpSpPr>
          <p:grpSpPr>
            <a:xfrm flipV="1">
              <a:off x="3836640" y="4071943"/>
              <a:ext cx="833412" cy="242419"/>
              <a:chOff x="1071546" y="8358214"/>
              <a:chExt cx="1309634" cy="380940"/>
            </a:xfrm>
          </p:grpSpPr>
          <p:pic>
            <p:nvPicPr>
              <p:cNvPr id="30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071546" y="835821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31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344309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32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607237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33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880000" y="838196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34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153877" y="8381964"/>
                <a:ext cx="227303" cy="357190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그룹 39"/>
            <p:cNvGrpSpPr/>
            <p:nvPr/>
          </p:nvGrpSpPr>
          <p:grpSpPr>
            <a:xfrm flipV="1">
              <a:off x="3821466" y="3765643"/>
              <a:ext cx="848586" cy="234862"/>
              <a:chOff x="988139" y="4488687"/>
              <a:chExt cx="1333478" cy="369065"/>
            </a:xfrm>
          </p:grpSpPr>
          <p:pic>
            <p:nvPicPr>
              <p:cNvPr id="36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988139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37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261567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38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535530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39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808958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40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082835" y="4500562"/>
                <a:ext cx="238782" cy="357190"/>
              </a:xfrm>
              <a:prstGeom prst="rect">
                <a:avLst/>
              </a:prstGeom>
              <a:noFill/>
            </p:spPr>
          </p:pic>
        </p:grpSp>
        <p:sp>
          <p:nvSpPr>
            <p:cNvPr id="41" name="직사각형 40"/>
            <p:cNvSpPr/>
            <p:nvPr/>
          </p:nvSpPr>
          <p:spPr>
            <a:xfrm>
              <a:off x="4741490" y="4143381"/>
              <a:ext cx="616328" cy="184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반작용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4741490" y="3774128"/>
              <a:ext cx="616328" cy="184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그룹 98"/>
          <p:cNvGrpSpPr/>
          <p:nvPr/>
        </p:nvGrpSpPr>
        <p:grpSpPr>
          <a:xfrm>
            <a:off x="6429388" y="3226435"/>
            <a:ext cx="2167764" cy="2394970"/>
            <a:chOff x="6203802" y="2458516"/>
            <a:chExt cx="1654346" cy="1827740"/>
          </a:xfrm>
        </p:grpSpPr>
        <p:pic>
          <p:nvPicPr>
            <p:cNvPr id="43" name="Picture 2" descr="balloon에 대한 이미지 검색결과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rot="2310518">
              <a:off x="6822826" y="2658563"/>
              <a:ext cx="787378" cy="1071466"/>
            </a:xfrm>
            <a:prstGeom prst="rect">
              <a:avLst/>
            </a:prstGeom>
            <a:noFill/>
          </p:spPr>
        </p:pic>
        <p:grpSp>
          <p:nvGrpSpPr>
            <p:cNvPr id="7" name="그룹 90"/>
            <p:cNvGrpSpPr/>
            <p:nvPr/>
          </p:nvGrpSpPr>
          <p:grpSpPr>
            <a:xfrm rot="2283798" flipV="1">
              <a:off x="6203802" y="3689783"/>
              <a:ext cx="833412" cy="242419"/>
              <a:chOff x="1071546" y="8358214"/>
              <a:chExt cx="1309634" cy="380940"/>
            </a:xfrm>
          </p:grpSpPr>
          <p:pic>
            <p:nvPicPr>
              <p:cNvPr id="45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071546" y="835821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46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344309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47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607237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48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880000" y="838196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50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153877" y="8381964"/>
                <a:ext cx="227303" cy="357190"/>
              </a:xfrm>
              <a:prstGeom prst="rect">
                <a:avLst/>
              </a:prstGeom>
              <a:noFill/>
            </p:spPr>
          </p:pic>
        </p:grpSp>
        <p:grpSp>
          <p:nvGrpSpPr>
            <p:cNvPr id="8" name="그룹 51"/>
            <p:cNvGrpSpPr/>
            <p:nvPr/>
          </p:nvGrpSpPr>
          <p:grpSpPr>
            <a:xfrm rot="2283798" flipV="1">
              <a:off x="6351348" y="3577538"/>
              <a:ext cx="848586" cy="234862"/>
              <a:chOff x="988139" y="4488687"/>
              <a:chExt cx="1333478" cy="369065"/>
            </a:xfrm>
          </p:grpSpPr>
          <p:pic>
            <p:nvPicPr>
              <p:cNvPr id="52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988139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53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261567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54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535530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56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808958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57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082835" y="4500562"/>
                <a:ext cx="238782" cy="357190"/>
              </a:xfrm>
              <a:prstGeom prst="rect">
                <a:avLst/>
              </a:prstGeom>
              <a:noFill/>
            </p:spPr>
          </p:pic>
        </p:grpSp>
        <p:cxnSp>
          <p:nvCxnSpPr>
            <p:cNvPr id="70" name="직선 화살표 연결선 69"/>
            <p:cNvCxnSpPr/>
            <p:nvPr/>
          </p:nvCxnSpPr>
          <p:spPr>
            <a:xfrm rot="5400000" flipH="1" flipV="1">
              <a:off x="7003511" y="2529954"/>
              <a:ext cx="857256" cy="714380"/>
            </a:xfrm>
            <a:prstGeom prst="straightConnector1">
              <a:avLst/>
            </a:prstGeom>
            <a:ln w="34925">
              <a:solidFill>
                <a:schemeClr val="accent3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직사각형 75"/>
            <p:cNvSpPr/>
            <p:nvPr/>
          </p:nvSpPr>
          <p:spPr>
            <a:xfrm>
              <a:off x="7000892" y="4101590"/>
              <a:ext cx="616328" cy="184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반작용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7241820" y="3744400"/>
              <a:ext cx="616328" cy="184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그룹 96"/>
          <p:cNvGrpSpPr/>
          <p:nvPr/>
        </p:nvGrpSpPr>
        <p:grpSpPr>
          <a:xfrm>
            <a:off x="618663" y="3187586"/>
            <a:ext cx="2279239" cy="2527428"/>
            <a:chOff x="984506" y="2571744"/>
            <a:chExt cx="1739419" cy="1928826"/>
          </a:xfrm>
        </p:grpSpPr>
        <p:pic>
          <p:nvPicPr>
            <p:cNvPr id="66" name="Picture 1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078287">
              <a:off x="984506" y="2571744"/>
              <a:ext cx="1739419" cy="1348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8" name="직사각형 67"/>
            <p:cNvSpPr/>
            <p:nvPr/>
          </p:nvSpPr>
          <p:spPr>
            <a:xfrm>
              <a:off x="1885725" y="4301259"/>
              <a:ext cx="644349" cy="19306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반작용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1111042" y="4307509"/>
              <a:ext cx="644349" cy="19306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  <p:grpSp>
          <p:nvGrpSpPr>
            <p:cNvPr id="10" name="그룹 90"/>
            <p:cNvGrpSpPr/>
            <p:nvPr/>
          </p:nvGrpSpPr>
          <p:grpSpPr>
            <a:xfrm flipV="1">
              <a:off x="1356870" y="3949614"/>
              <a:ext cx="833412" cy="242419"/>
              <a:chOff x="1071546" y="8358214"/>
              <a:chExt cx="1309634" cy="380940"/>
            </a:xfrm>
          </p:grpSpPr>
          <p:pic>
            <p:nvPicPr>
              <p:cNvPr id="84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071546" y="835821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85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344309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86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607237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87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880000" y="838196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88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153877" y="8381964"/>
                <a:ext cx="227303" cy="357190"/>
              </a:xfrm>
              <a:prstGeom prst="rect">
                <a:avLst/>
              </a:prstGeom>
              <a:noFill/>
            </p:spPr>
          </p:pic>
        </p:grpSp>
        <p:grpSp>
          <p:nvGrpSpPr>
            <p:cNvPr id="11" name="그룹 39"/>
            <p:cNvGrpSpPr/>
            <p:nvPr/>
          </p:nvGrpSpPr>
          <p:grpSpPr>
            <a:xfrm flipV="1">
              <a:off x="1341696" y="3643314"/>
              <a:ext cx="848586" cy="234862"/>
              <a:chOff x="988139" y="4488687"/>
              <a:chExt cx="1333478" cy="369065"/>
            </a:xfrm>
          </p:grpSpPr>
          <p:pic>
            <p:nvPicPr>
              <p:cNvPr id="90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988139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91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261567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92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535530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93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808958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94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082835" y="4500562"/>
                <a:ext cx="238782" cy="357190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풍력자동차 조립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2"/>
          <a:srcRect l="4095" t="7450" r="5816" b="999"/>
          <a:stretch>
            <a:fillRect/>
          </a:stretch>
        </p:blipFill>
        <p:spPr bwMode="auto">
          <a:xfrm flipH="1">
            <a:off x="428596" y="1785926"/>
            <a:ext cx="4945353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풍력자동차 개요</a:t>
            </a:r>
            <a:endParaRPr lang="ko-KR" altLang="en-US" dirty="0"/>
          </a:p>
        </p:txBody>
      </p:sp>
      <p:sp>
        <p:nvSpPr>
          <p:cNvPr id="23" name="직사각형 22"/>
          <p:cNvSpPr/>
          <p:nvPr/>
        </p:nvSpPr>
        <p:spPr>
          <a:xfrm>
            <a:off x="6453842" y="3000372"/>
            <a:ext cx="146956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메인보드</a:t>
            </a:r>
            <a:endParaRPr lang="ko-KR" altLang="en-US" sz="2000" b="1" dirty="0"/>
          </a:p>
        </p:txBody>
      </p:sp>
      <p:sp>
        <p:nvSpPr>
          <p:cNvPr id="24" name="직사각형 23"/>
          <p:cNvSpPr/>
          <p:nvPr/>
        </p:nvSpPr>
        <p:spPr>
          <a:xfrm>
            <a:off x="6453840" y="3743270"/>
            <a:ext cx="218569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앞면</a:t>
            </a:r>
            <a:r>
              <a:rPr lang="en-US" altLang="ko-KR" sz="2000" b="1" dirty="0" smtClean="0">
                <a:sym typeface="Wingdings 2"/>
              </a:rPr>
              <a:t>(</a:t>
            </a:r>
            <a:r>
              <a:rPr lang="ko-KR" altLang="en-US" sz="2000" b="1" dirty="0" smtClean="0">
                <a:sym typeface="Wingdings 2"/>
              </a:rPr>
              <a:t>앞방향</a:t>
            </a:r>
            <a:r>
              <a:rPr lang="en-US" altLang="ko-KR" sz="2000" b="1" dirty="0" smtClean="0">
                <a:sym typeface="Wingdings 2"/>
              </a:rPr>
              <a:t>)</a:t>
            </a:r>
            <a:endParaRPr lang="ko-KR" altLang="en-US" sz="2000" b="1" dirty="0"/>
          </a:p>
        </p:txBody>
      </p:sp>
      <p:sp>
        <p:nvSpPr>
          <p:cNvPr id="25" name="직사각형 24"/>
          <p:cNvSpPr/>
          <p:nvPr/>
        </p:nvSpPr>
        <p:spPr>
          <a:xfrm>
            <a:off x="6533082" y="2428868"/>
            <a:ext cx="178376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 날개</a:t>
            </a:r>
            <a:endParaRPr lang="ko-KR" altLang="en-US" sz="2000" b="1" dirty="0"/>
          </a:p>
        </p:txBody>
      </p:sp>
      <p:sp>
        <p:nvSpPr>
          <p:cNvPr id="26" name="직사각형 25"/>
          <p:cNvSpPr/>
          <p:nvPr/>
        </p:nvSpPr>
        <p:spPr>
          <a:xfrm>
            <a:off x="6472003" y="4425188"/>
            <a:ext cx="197057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mtClean="0">
                <a:sym typeface="Wingdings 2"/>
              </a:rPr>
              <a:t>연장선</a:t>
            </a:r>
            <a:endParaRPr lang="ko-KR" altLang="en-US" sz="2000" b="1" dirty="0"/>
          </a:p>
        </p:txBody>
      </p:sp>
      <p:cxnSp>
        <p:nvCxnSpPr>
          <p:cNvPr id="27" name="꺾인 연결선 26"/>
          <p:cNvCxnSpPr>
            <a:endCxn id="23" idx="1"/>
          </p:cNvCxnSpPr>
          <p:nvPr/>
        </p:nvCxnSpPr>
        <p:spPr>
          <a:xfrm flipV="1">
            <a:off x="4214810" y="3200427"/>
            <a:ext cx="2239032" cy="442887"/>
          </a:xfrm>
          <a:prstGeom prst="bentConnector3">
            <a:avLst>
              <a:gd name="adj1" fmla="val 61581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꺾인 연결선 27"/>
          <p:cNvCxnSpPr/>
          <p:nvPr/>
        </p:nvCxnSpPr>
        <p:spPr>
          <a:xfrm flipV="1">
            <a:off x="4643438" y="3922874"/>
            <a:ext cx="1881639" cy="149068"/>
          </a:xfrm>
          <a:prstGeom prst="bentConnector3">
            <a:avLst>
              <a:gd name="adj1" fmla="val 52901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꺾인 연결선 28"/>
          <p:cNvCxnSpPr>
            <a:endCxn id="25" idx="1"/>
          </p:cNvCxnSpPr>
          <p:nvPr/>
        </p:nvCxnSpPr>
        <p:spPr>
          <a:xfrm>
            <a:off x="1970608" y="2529558"/>
            <a:ext cx="4562474" cy="99365"/>
          </a:xfrm>
          <a:prstGeom prst="bentConnector3">
            <a:avLst>
              <a:gd name="adj1" fmla="val 79988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꺾인 연결선 37"/>
          <p:cNvCxnSpPr/>
          <p:nvPr/>
        </p:nvCxnSpPr>
        <p:spPr>
          <a:xfrm>
            <a:off x="3071802" y="5143512"/>
            <a:ext cx="3416469" cy="184496"/>
          </a:xfrm>
          <a:prstGeom prst="bentConnector3">
            <a:avLst>
              <a:gd name="adj1" fmla="val 75167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꺾인 연결선 38"/>
          <p:cNvCxnSpPr>
            <a:endCxn id="42" idx="1"/>
          </p:cNvCxnSpPr>
          <p:nvPr/>
        </p:nvCxnSpPr>
        <p:spPr>
          <a:xfrm flipV="1">
            <a:off x="2000232" y="2000041"/>
            <a:ext cx="4488039" cy="214513"/>
          </a:xfrm>
          <a:prstGeom prst="bentConnector3">
            <a:avLst>
              <a:gd name="adj1" fmla="val 80105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꺾인 연결선 39"/>
          <p:cNvCxnSpPr>
            <a:endCxn id="26" idx="1"/>
          </p:cNvCxnSpPr>
          <p:nvPr/>
        </p:nvCxnSpPr>
        <p:spPr>
          <a:xfrm>
            <a:off x="2714612" y="4286256"/>
            <a:ext cx="3757391" cy="338987"/>
          </a:xfrm>
          <a:prstGeom prst="bentConnector3">
            <a:avLst>
              <a:gd name="adj1" fmla="val 77242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직사각형 40"/>
          <p:cNvSpPr/>
          <p:nvPr/>
        </p:nvSpPr>
        <p:spPr>
          <a:xfrm>
            <a:off x="6488271" y="5100592"/>
            <a:ext cx="197057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바퀴</a:t>
            </a:r>
            <a:endParaRPr lang="ko-KR" altLang="en-US" sz="2000" b="1" dirty="0"/>
          </a:p>
        </p:txBody>
      </p:sp>
      <p:sp>
        <p:nvSpPr>
          <p:cNvPr id="42" name="직사각형 41"/>
          <p:cNvSpPr/>
          <p:nvPr/>
        </p:nvSpPr>
        <p:spPr>
          <a:xfrm>
            <a:off x="6488271" y="1799986"/>
            <a:ext cx="178376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mtClean="0">
                <a:sym typeface="Wingdings 2"/>
              </a:rPr>
              <a:t> 뒷면</a:t>
            </a:r>
            <a:r>
              <a:rPr lang="en-US" altLang="ko-KR" sz="2000" b="1" smtClean="0">
                <a:sym typeface="Wingdings 2"/>
              </a:rPr>
              <a:t>(</a:t>
            </a:r>
            <a:r>
              <a:rPr lang="ko-KR" altLang="en-US" sz="2000" b="1" smtClean="0">
                <a:sym typeface="Wingdings 2"/>
              </a:rPr>
              <a:t>뒷방향</a:t>
            </a:r>
            <a:r>
              <a:rPr lang="en-US" altLang="ko-KR" sz="2000" b="1" smtClean="0">
                <a:sym typeface="Wingdings 2"/>
              </a:rPr>
              <a:t>)</a:t>
            </a:r>
            <a:endParaRPr lang="ko-KR" altLang="en-US" sz="20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풍력자동차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조립하기</a:t>
            </a:r>
            <a:r>
              <a:rPr lang="en-US" altLang="ko-KR" dirty="0" smtClean="0"/>
              <a:t>(1)</a:t>
            </a:r>
            <a:endParaRPr lang="ko-KR" altLang="en-US" dirty="0"/>
          </a:p>
        </p:txBody>
      </p:sp>
      <p:sp>
        <p:nvSpPr>
          <p:cNvPr id="19" name="직사각형 18"/>
          <p:cNvSpPr/>
          <p:nvPr/>
        </p:nvSpPr>
        <p:spPr>
          <a:xfrm>
            <a:off x="214282" y="1364305"/>
            <a:ext cx="347005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ym typeface="Wingdings 2"/>
              </a:rPr>
              <a:t></a:t>
            </a:r>
            <a:r>
              <a:rPr lang="ko-KR" altLang="en-US" sz="2000" b="1" dirty="0" smtClean="0">
                <a:sym typeface="Wingdings 2"/>
              </a:rPr>
              <a:t>폼보드를 확인한다</a:t>
            </a:r>
            <a:r>
              <a:rPr lang="en-US" altLang="ko-KR" sz="2000" b="1" dirty="0" smtClean="0">
                <a:sym typeface="Wingdings 2"/>
              </a:rPr>
              <a:t>.</a:t>
            </a:r>
            <a:r>
              <a:rPr lang="ko-KR" altLang="en-US" sz="2000" b="1" dirty="0" smtClean="0">
                <a:sym typeface="Wingdings 2"/>
              </a:rPr>
              <a:t> </a:t>
            </a:r>
            <a:endParaRPr lang="ko-KR" altLang="en-US" sz="2000" b="1" dirty="0"/>
          </a:p>
        </p:txBody>
      </p:sp>
      <p:sp>
        <p:nvSpPr>
          <p:cNvPr id="20" name="직사각형 19"/>
          <p:cNvSpPr/>
          <p:nvPr/>
        </p:nvSpPr>
        <p:spPr>
          <a:xfrm>
            <a:off x="3145618" y="1357298"/>
            <a:ext cx="449821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ym typeface="Wingdings 2"/>
              </a:rPr>
              <a:t>A,B, C,D,E,F</a:t>
            </a:r>
            <a:r>
              <a:rPr lang="ko-KR" altLang="en-US" sz="2000" b="1" dirty="0" smtClean="0">
                <a:sym typeface="Wingdings 2"/>
              </a:rPr>
              <a:t>와 같이 떼어낸다</a:t>
            </a:r>
            <a:r>
              <a:rPr lang="en-US" altLang="ko-KR" sz="2000" b="1" dirty="0" smtClean="0">
                <a:sym typeface="Wingdings 2"/>
              </a:rPr>
              <a:t>.</a:t>
            </a:r>
            <a:endParaRPr lang="ko-KR" altLang="en-US" sz="2000" b="1" dirty="0"/>
          </a:p>
        </p:txBody>
      </p:sp>
      <p:pic>
        <p:nvPicPr>
          <p:cNvPr id="21" name="Picture 15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l="5081" r="21209"/>
          <a:stretch>
            <a:fillRect/>
          </a:stretch>
        </p:blipFill>
        <p:spPr bwMode="auto">
          <a:xfrm rot="16200000">
            <a:off x="4788746" y="111129"/>
            <a:ext cx="2243869" cy="5534880"/>
          </a:xfrm>
          <a:prstGeom prst="roundRect">
            <a:avLst>
              <a:gd name="adj" fmla="val 7056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6200000">
            <a:off x="485602" y="1641620"/>
            <a:ext cx="2243869" cy="2473891"/>
          </a:xfrm>
          <a:prstGeom prst="roundRect">
            <a:avLst>
              <a:gd name="adj" fmla="val 4725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그룹 12"/>
          <p:cNvGrpSpPr/>
          <p:nvPr/>
        </p:nvGrpSpPr>
        <p:grpSpPr>
          <a:xfrm>
            <a:off x="3872766" y="1794161"/>
            <a:ext cx="4415345" cy="287075"/>
            <a:chOff x="2053348" y="3033279"/>
            <a:chExt cx="2108568" cy="137094"/>
          </a:xfrm>
        </p:grpSpPr>
        <p:sp>
          <p:nvSpPr>
            <p:cNvPr id="24" name="TextBox 37"/>
            <p:cNvSpPr txBox="1"/>
            <p:nvPr/>
          </p:nvSpPr>
          <p:spPr>
            <a:xfrm>
              <a:off x="2053348" y="3033279"/>
              <a:ext cx="78633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A</a:t>
              </a:r>
              <a:endParaRPr lang="ko-KR" altLang="en-US" sz="1200" b="1"/>
            </a:p>
          </p:txBody>
        </p:sp>
        <p:sp>
          <p:nvSpPr>
            <p:cNvPr id="25" name="TextBox 38"/>
            <p:cNvSpPr txBox="1"/>
            <p:nvPr/>
          </p:nvSpPr>
          <p:spPr>
            <a:xfrm>
              <a:off x="2500306" y="3033279"/>
              <a:ext cx="141622" cy="88188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dirty="0" smtClean="0"/>
                <a:t>B(1)</a:t>
              </a:r>
              <a:endParaRPr lang="ko-KR" altLang="en-US" sz="1200" b="1" dirty="0"/>
            </a:p>
          </p:txBody>
        </p:sp>
        <p:sp>
          <p:nvSpPr>
            <p:cNvPr id="26" name="TextBox 39"/>
            <p:cNvSpPr txBox="1"/>
            <p:nvPr/>
          </p:nvSpPr>
          <p:spPr>
            <a:xfrm>
              <a:off x="2918618" y="3033279"/>
              <a:ext cx="70539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C</a:t>
              </a:r>
              <a:endParaRPr lang="ko-KR" altLang="en-US" sz="1200" b="1"/>
            </a:p>
          </p:txBody>
        </p:sp>
        <p:sp>
          <p:nvSpPr>
            <p:cNvPr id="27" name="TextBox 40"/>
            <p:cNvSpPr txBox="1"/>
            <p:nvPr/>
          </p:nvSpPr>
          <p:spPr>
            <a:xfrm>
              <a:off x="3166284" y="3037160"/>
              <a:ext cx="83258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D</a:t>
              </a:r>
              <a:endParaRPr lang="ko-KR" altLang="en-US" sz="1200" b="1"/>
            </a:p>
          </p:txBody>
        </p:sp>
        <p:sp>
          <p:nvSpPr>
            <p:cNvPr id="28" name="TextBox 41"/>
            <p:cNvSpPr txBox="1"/>
            <p:nvPr/>
          </p:nvSpPr>
          <p:spPr>
            <a:xfrm>
              <a:off x="3610649" y="3033279"/>
              <a:ext cx="60131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E</a:t>
              </a:r>
              <a:endParaRPr lang="ko-KR" altLang="en-US" sz="1200" b="1"/>
            </a:p>
          </p:txBody>
        </p:sp>
        <p:sp>
          <p:nvSpPr>
            <p:cNvPr id="29" name="TextBox 42"/>
            <p:cNvSpPr txBox="1"/>
            <p:nvPr/>
          </p:nvSpPr>
          <p:spPr>
            <a:xfrm>
              <a:off x="4104098" y="3033279"/>
              <a:ext cx="57818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F</a:t>
              </a:r>
              <a:endParaRPr lang="ko-KR" altLang="en-US" sz="1200" b="1"/>
            </a:p>
          </p:txBody>
        </p:sp>
      </p:grpSp>
      <p:sp>
        <p:nvSpPr>
          <p:cNvPr id="42" name="직사각형 41"/>
          <p:cNvSpPr/>
          <p:nvPr/>
        </p:nvSpPr>
        <p:spPr>
          <a:xfrm>
            <a:off x="2428860" y="4714884"/>
            <a:ext cx="1104562" cy="400110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날개</a:t>
            </a:r>
            <a:r>
              <a:rPr lang="en-US" altLang="ko-KR" sz="2000" b="1" dirty="0" smtClean="0">
                <a:solidFill>
                  <a:schemeClr val="bg1"/>
                </a:solidFill>
                <a:sym typeface="Wingdings 2"/>
              </a:rPr>
              <a:t>(A)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 t="17361" b="4616"/>
          <a:stretch>
            <a:fillRect/>
          </a:stretch>
        </p:blipFill>
        <p:spPr bwMode="auto">
          <a:xfrm>
            <a:off x="5072066" y="4297409"/>
            <a:ext cx="3643338" cy="2131987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4" name="꺾인 연결선 43"/>
          <p:cNvCxnSpPr>
            <a:endCxn id="58" idx="3"/>
          </p:cNvCxnSpPr>
          <p:nvPr/>
        </p:nvCxnSpPr>
        <p:spPr>
          <a:xfrm rot="10800000">
            <a:off x="3533422" y="5915072"/>
            <a:ext cx="3610346" cy="300011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직사각형 57"/>
          <p:cNvSpPr/>
          <p:nvPr/>
        </p:nvSpPr>
        <p:spPr>
          <a:xfrm>
            <a:off x="2428860" y="5715016"/>
            <a:ext cx="1104562" cy="400110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</a:rPr>
              <a:t>연장선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65" name="꺾인 연결선 64"/>
          <p:cNvCxnSpPr/>
          <p:nvPr/>
        </p:nvCxnSpPr>
        <p:spPr>
          <a:xfrm rot="10800000" flipV="1">
            <a:off x="3571868" y="5357825"/>
            <a:ext cx="4286280" cy="71437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직사각형 68"/>
          <p:cNvSpPr/>
          <p:nvPr/>
        </p:nvSpPr>
        <p:spPr>
          <a:xfrm>
            <a:off x="1071538" y="5214950"/>
            <a:ext cx="2461884" cy="400110"/>
          </a:xfrm>
          <a:prstGeom prst="rect">
            <a:avLst/>
          </a:prstGeom>
          <a:solidFill>
            <a:srgbClr val="388BD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</a:rPr>
              <a:t>모터위치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: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왼쪽아래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37" name="꺾인 연결선 36"/>
          <p:cNvCxnSpPr>
            <a:endCxn id="42" idx="3"/>
          </p:cNvCxnSpPr>
          <p:nvPr/>
        </p:nvCxnSpPr>
        <p:spPr>
          <a:xfrm rot="10800000">
            <a:off x="3533422" y="4914940"/>
            <a:ext cx="2324462" cy="157135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38"/>
          <p:cNvSpPr txBox="1"/>
          <p:nvPr/>
        </p:nvSpPr>
        <p:spPr>
          <a:xfrm>
            <a:off x="4786314" y="3000372"/>
            <a:ext cx="296556" cy="184666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 smtClean="0"/>
              <a:t>B(2)</a:t>
            </a:r>
            <a:endParaRPr lang="ko-KR" altLang="en-US" sz="1200" b="1" dirty="0"/>
          </a:p>
        </p:txBody>
      </p:sp>
      <p:sp>
        <p:nvSpPr>
          <p:cNvPr id="80" name="타원 79"/>
          <p:cNvSpPr/>
          <p:nvPr/>
        </p:nvSpPr>
        <p:spPr>
          <a:xfrm>
            <a:off x="7786710" y="5143512"/>
            <a:ext cx="571504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타원 80"/>
          <p:cNvSpPr/>
          <p:nvPr/>
        </p:nvSpPr>
        <p:spPr>
          <a:xfrm>
            <a:off x="7643834" y="4429132"/>
            <a:ext cx="347666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285720" y="4214818"/>
            <a:ext cx="492922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spc="-150" dirty="0" smtClean="0">
                <a:sym typeface="Wingdings 2"/>
              </a:rPr>
              <a:t> B(1)</a:t>
            </a:r>
            <a:r>
              <a:rPr lang="ko-KR" altLang="en-US" sz="2000" b="1" spc="-150" dirty="0" smtClean="0">
                <a:sym typeface="Wingdings 2"/>
              </a:rPr>
              <a:t>에 모터</a:t>
            </a:r>
            <a:r>
              <a:rPr lang="en-US" altLang="ko-KR" sz="2000" b="1" spc="-150" dirty="0" smtClean="0">
                <a:sym typeface="Wingdings 2"/>
              </a:rPr>
              <a:t>, </a:t>
            </a:r>
            <a:r>
              <a:rPr lang="ko-KR" altLang="en-US" sz="2000" b="1" spc="-150" dirty="0" smtClean="0">
                <a:sym typeface="Wingdings 2"/>
              </a:rPr>
              <a:t>연장선</a:t>
            </a:r>
            <a:r>
              <a:rPr lang="en-US" altLang="ko-KR" sz="2000" b="1" spc="-150" dirty="0" smtClean="0">
                <a:sym typeface="Wingdings 2"/>
              </a:rPr>
              <a:t>, </a:t>
            </a:r>
            <a:r>
              <a:rPr lang="ko-KR" altLang="en-US" sz="2000" b="1" spc="-150" dirty="0" smtClean="0">
                <a:sym typeface="Wingdings 2"/>
              </a:rPr>
              <a:t>메인보드를 연결한다</a:t>
            </a:r>
            <a:r>
              <a:rPr lang="en-US" altLang="ko-KR" sz="2000" b="1" spc="-150" dirty="0" smtClean="0">
                <a:sym typeface="Wingdings 2"/>
              </a:rPr>
              <a:t>.</a:t>
            </a:r>
            <a:endParaRPr lang="ko-KR" altLang="en-US" sz="2000" b="1" spc="-1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928802"/>
            <a:ext cx="4002884" cy="1952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143116"/>
            <a:ext cx="202683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 t="12676" r="7107"/>
          <a:stretch>
            <a:fillRect/>
          </a:stretch>
        </p:blipFill>
        <p:spPr bwMode="auto">
          <a:xfrm>
            <a:off x="357157" y="1857364"/>
            <a:ext cx="262364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풍력자동차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조립하기</a:t>
            </a:r>
            <a:r>
              <a:rPr lang="en-US" altLang="ko-KR" dirty="0" smtClean="0"/>
              <a:t>(2)</a:t>
            </a:r>
            <a:endParaRPr lang="ko-KR" altLang="en-US" dirty="0"/>
          </a:p>
        </p:txBody>
      </p:sp>
      <p:sp>
        <p:nvSpPr>
          <p:cNvPr id="41" name="직사각형 40"/>
          <p:cNvSpPr/>
          <p:nvPr/>
        </p:nvSpPr>
        <p:spPr>
          <a:xfrm>
            <a:off x="214283" y="4310327"/>
            <a:ext cx="3571900" cy="475995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spc="-150" dirty="0" smtClean="0">
                <a:sym typeface="Wingdings 2"/>
              </a:rPr>
              <a:t></a:t>
            </a:r>
            <a:r>
              <a:rPr lang="en-US" altLang="ko-KR" sz="2000" b="1" dirty="0" smtClean="0">
                <a:sym typeface="Wingdings 2"/>
              </a:rPr>
              <a:t>A</a:t>
            </a:r>
            <a:r>
              <a:rPr lang="ko-KR" altLang="en-US" sz="2000" b="1" dirty="0" smtClean="0">
                <a:sym typeface="Wingdings 2"/>
              </a:rPr>
              <a:t>에 </a:t>
            </a:r>
            <a:r>
              <a:rPr lang="en-US" altLang="ko-KR" sz="2000" b="1" dirty="0" smtClean="0">
                <a:sym typeface="Wingdings 2"/>
              </a:rPr>
              <a:t>F</a:t>
            </a:r>
            <a:r>
              <a:rPr lang="ko-KR" altLang="en-US" sz="2000" b="1" dirty="0" smtClean="0">
                <a:sym typeface="Wingdings 2"/>
              </a:rPr>
              <a:t>를 중앙에 꽂는다</a:t>
            </a:r>
            <a:r>
              <a:rPr lang="en-US" altLang="ko-KR" sz="2000" b="1" dirty="0" smtClean="0">
                <a:sym typeface="Wingdings 2"/>
              </a:rPr>
              <a:t>.</a:t>
            </a:r>
            <a:r>
              <a:rPr lang="ko-KR" altLang="en-US" sz="2000" b="1" dirty="0" smtClean="0">
                <a:sym typeface="Wingdings 2"/>
              </a:rPr>
              <a:t> </a:t>
            </a:r>
            <a:endParaRPr lang="ko-KR" altLang="en-US" sz="2000" b="1" dirty="0" smtClean="0"/>
          </a:p>
          <a:p>
            <a:endParaRPr lang="ko-KR" altLang="en-US" sz="2000" b="1" spc="-150" dirty="0"/>
          </a:p>
        </p:txBody>
      </p:sp>
      <p:sp>
        <p:nvSpPr>
          <p:cNvPr id="42" name="직사각형 41"/>
          <p:cNvSpPr/>
          <p:nvPr/>
        </p:nvSpPr>
        <p:spPr>
          <a:xfrm>
            <a:off x="4880004" y="1285860"/>
            <a:ext cx="3978276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Char char="y"/>
            </a:pPr>
            <a:r>
              <a:rPr lang="en-US" altLang="ko-KR" sz="2000" b="1" dirty="0" smtClean="0">
                <a:sym typeface="Wingdings 2"/>
              </a:rPr>
              <a:t>B(2)</a:t>
            </a:r>
            <a:r>
              <a:rPr lang="ko-KR" altLang="en-US" sz="2000" b="1" dirty="0" smtClean="0">
                <a:sym typeface="Wingdings 2"/>
              </a:rPr>
              <a:t>에 메인보드를 꽂는다</a:t>
            </a:r>
            <a:r>
              <a:rPr lang="en-US" altLang="ko-KR" sz="2000" b="1" dirty="0" smtClean="0">
                <a:sym typeface="Wingdings 2"/>
              </a:rPr>
              <a:t>.</a:t>
            </a:r>
          </a:p>
        </p:txBody>
      </p:sp>
      <p:sp>
        <p:nvSpPr>
          <p:cNvPr id="51" name="직사각형 50"/>
          <p:cNvSpPr/>
          <p:nvPr/>
        </p:nvSpPr>
        <p:spPr>
          <a:xfrm>
            <a:off x="285720" y="1357298"/>
            <a:ext cx="3131233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ym typeface="Wingdings 2"/>
              </a:rPr>
              <a:t> B</a:t>
            </a:r>
            <a:r>
              <a:rPr lang="ko-KR" altLang="en-US" sz="2000" b="1" dirty="0" smtClean="0">
                <a:sym typeface="Wingdings 2"/>
              </a:rPr>
              <a:t>에 </a:t>
            </a:r>
            <a:r>
              <a:rPr lang="en-US" altLang="ko-KR" sz="2000" b="1" dirty="0" smtClean="0">
                <a:sym typeface="Wingdings 2"/>
              </a:rPr>
              <a:t>C </a:t>
            </a:r>
            <a:r>
              <a:rPr lang="ko-KR" altLang="en-US" sz="2000" b="1" dirty="0" smtClean="0">
                <a:sym typeface="Wingdings 2"/>
              </a:rPr>
              <a:t>지지대를 꽂는다</a:t>
            </a:r>
            <a:r>
              <a:rPr lang="en-US" altLang="ko-KR" sz="2000" b="1" dirty="0" smtClean="0">
                <a:sym typeface="Wingdings 2"/>
              </a:rPr>
              <a:t>.</a:t>
            </a:r>
            <a:endParaRPr lang="ko-KR" altLang="en-US" sz="2000" b="1" dirty="0" smtClean="0"/>
          </a:p>
        </p:txBody>
      </p:sp>
      <p:sp>
        <p:nvSpPr>
          <p:cNvPr id="54" name="위쪽 화살표 53"/>
          <p:cNvSpPr/>
          <p:nvPr/>
        </p:nvSpPr>
        <p:spPr>
          <a:xfrm rot="7633622" flipH="1">
            <a:off x="1311441" y="2789979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55" name="위쪽 화살표 54"/>
          <p:cNvSpPr/>
          <p:nvPr/>
        </p:nvSpPr>
        <p:spPr>
          <a:xfrm rot="7633622" flipH="1">
            <a:off x="1248779" y="2067595"/>
            <a:ext cx="281221" cy="225833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56" name="위쪽 화살표 55"/>
          <p:cNvSpPr/>
          <p:nvPr/>
        </p:nvSpPr>
        <p:spPr>
          <a:xfrm rot="7633622" flipH="1">
            <a:off x="3668896" y="2218474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57" name="위쪽 화살표 56"/>
          <p:cNvSpPr/>
          <p:nvPr/>
        </p:nvSpPr>
        <p:spPr>
          <a:xfrm rot="7633622" flipH="1">
            <a:off x="3740334" y="3147169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58" name="직사각형 57"/>
          <p:cNvSpPr/>
          <p:nvPr/>
        </p:nvSpPr>
        <p:spPr>
          <a:xfrm>
            <a:off x="4071934" y="4314774"/>
            <a:ext cx="457203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ym typeface="Wingdings 2"/>
              </a:rPr>
              <a:t> 5</a:t>
            </a:r>
            <a:r>
              <a:rPr lang="en-US" altLang="ko-KR" sz="2000" b="1" dirty="0" smtClean="0"/>
              <a:t>Ø</a:t>
            </a:r>
            <a:r>
              <a:rPr lang="ko-KR" altLang="en-US" sz="2000" b="1" dirty="0" smtClean="0"/>
              <a:t>빨대로</a:t>
            </a:r>
            <a:r>
              <a:rPr lang="en-US" altLang="ko-KR" sz="2000" b="1" dirty="0" smtClean="0"/>
              <a:t> </a:t>
            </a:r>
            <a:r>
              <a:rPr lang="ko-KR" altLang="en-US" sz="2000" b="1" dirty="0" smtClean="0"/>
              <a:t>중앙지지대를</a:t>
            </a:r>
            <a:r>
              <a:rPr lang="en-US" altLang="ko-KR" sz="2000" b="1" dirty="0" smtClean="0">
                <a:sym typeface="Wingdings 2"/>
              </a:rPr>
              <a:t> </a:t>
            </a:r>
            <a:r>
              <a:rPr lang="ko-KR" altLang="en-US" sz="2000" b="1" dirty="0" smtClean="0">
                <a:sym typeface="Wingdings 2"/>
              </a:rPr>
              <a:t>연결한다</a:t>
            </a:r>
            <a:r>
              <a:rPr lang="en-US" altLang="ko-KR" sz="2000" b="1" dirty="0" smtClean="0">
                <a:sym typeface="Wingdings 2"/>
              </a:rPr>
              <a:t>.</a:t>
            </a:r>
            <a:endParaRPr lang="ko-KR" altLang="en-US" sz="2000" b="1" dirty="0"/>
          </a:p>
        </p:txBody>
      </p:sp>
      <p:sp>
        <p:nvSpPr>
          <p:cNvPr id="89" name="위쪽 화살표 88"/>
          <p:cNvSpPr/>
          <p:nvPr/>
        </p:nvSpPr>
        <p:spPr>
          <a:xfrm rot="7633622" flipH="1">
            <a:off x="5954912" y="2289913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0" name="위쪽 화살표 89"/>
          <p:cNvSpPr/>
          <p:nvPr/>
        </p:nvSpPr>
        <p:spPr>
          <a:xfrm rot="7633622" flipH="1">
            <a:off x="6026350" y="3218608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1" name="위쪽 화살표 90"/>
          <p:cNvSpPr/>
          <p:nvPr/>
        </p:nvSpPr>
        <p:spPr>
          <a:xfrm rot="7633622" flipH="1">
            <a:off x="7312234" y="2147037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2" name="위쪽 화살표 91"/>
          <p:cNvSpPr/>
          <p:nvPr/>
        </p:nvSpPr>
        <p:spPr>
          <a:xfrm rot="7633622" flipH="1">
            <a:off x="7383672" y="3075732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4" name="직사각형 93"/>
          <p:cNvSpPr/>
          <p:nvPr/>
        </p:nvSpPr>
        <p:spPr>
          <a:xfrm>
            <a:off x="5357818" y="1785926"/>
            <a:ext cx="3143272" cy="323165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500" b="1" dirty="0" smtClean="0">
                <a:solidFill>
                  <a:schemeClr val="bg1"/>
                </a:solidFill>
              </a:rPr>
              <a:t>지지대 위치 확인 후 연장선 연결</a:t>
            </a:r>
            <a:endParaRPr lang="ko-KR" altLang="en-US" sz="1500" b="1" dirty="0">
              <a:solidFill>
                <a:schemeClr val="bg1"/>
              </a:solidFill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/>
          <a:srcRect l="6249"/>
          <a:stretch>
            <a:fillRect/>
          </a:stretch>
        </p:blipFill>
        <p:spPr bwMode="auto">
          <a:xfrm rot="16200000">
            <a:off x="1389645" y="3753837"/>
            <a:ext cx="1785951" cy="3708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/>
          <a:srcRect r="2739"/>
          <a:stretch>
            <a:fillRect/>
          </a:stretch>
        </p:blipFill>
        <p:spPr bwMode="auto">
          <a:xfrm>
            <a:off x="4071934" y="4714884"/>
            <a:ext cx="495831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5" name="위쪽 화살표 94"/>
          <p:cNvSpPr/>
          <p:nvPr/>
        </p:nvSpPr>
        <p:spPr>
          <a:xfrm flipV="1">
            <a:off x="1428728" y="5000272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6" name="위쪽 화살표 95"/>
          <p:cNvSpPr/>
          <p:nvPr/>
        </p:nvSpPr>
        <p:spPr>
          <a:xfrm>
            <a:off x="1357290" y="6071842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7" name="위쪽 화살표 96"/>
          <p:cNvSpPr/>
          <p:nvPr/>
        </p:nvSpPr>
        <p:spPr>
          <a:xfrm flipV="1">
            <a:off x="3120402" y="5000272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8" name="위쪽 화살표 97"/>
          <p:cNvSpPr/>
          <p:nvPr/>
        </p:nvSpPr>
        <p:spPr>
          <a:xfrm>
            <a:off x="3120402" y="6071842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9" name="위쪽 화살표 98"/>
          <p:cNvSpPr/>
          <p:nvPr/>
        </p:nvSpPr>
        <p:spPr>
          <a:xfrm flipV="1">
            <a:off x="5302323" y="5073843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100" name="위쪽 화살표 99"/>
          <p:cNvSpPr/>
          <p:nvPr/>
        </p:nvSpPr>
        <p:spPr>
          <a:xfrm>
            <a:off x="5143504" y="5786454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101" name="위쪽 화살표 100"/>
          <p:cNvSpPr/>
          <p:nvPr/>
        </p:nvSpPr>
        <p:spPr>
          <a:xfrm flipV="1">
            <a:off x="7429520" y="5214586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102" name="위쪽 화살표 101"/>
          <p:cNvSpPr/>
          <p:nvPr/>
        </p:nvSpPr>
        <p:spPr>
          <a:xfrm>
            <a:off x="7620996" y="5857892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풍력자동차 </a:t>
            </a:r>
            <a:r>
              <a:rPr lang="en-US" altLang="ko-KR" dirty="0" smtClean="0"/>
              <a:t>- </a:t>
            </a:r>
            <a:r>
              <a:rPr lang="ko-KR" altLang="en-US" dirty="0" smtClean="0"/>
              <a:t>조립하기</a:t>
            </a:r>
            <a:endParaRPr lang="ko-KR" altLang="en-US" dirty="0"/>
          </a:p>
        </p:txBody>
      </p:sp>
      <p:sp>
        <p:nvSpPr>
          <p:cNvPr id="66" name="직사각형 65"/>
          <p:cNvSpPr/>
          <p:nvPr/>
        </p:nvSpPr>
        <p:spPr>
          <a:xfrm>
            <a:off x="243565" y="1357298"/>
            <a:ext cx="423345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ym typeface="Wingdings 2"/>
              </a:rPr>
              <a:t></a:t>
            </a:r>
            <a:r>
              <a:rPr lang="en-US" altLang="ko-KR" sz="2000" b="1" spc="-150" dirty="0" smtClean="0">
                <a:sym typeface="Wingdings 2"/>
              </a:rPr>
              <a:t>D</a:t>
            </a:r>
            <a:r>
              <a:rPr lang="ko-KR" altLang="en-US" sz="2000" b="1" spc="-150" dirty="0" smtClean="0">
                <a:sym typeface="Wingdings 2"/>
              </a:rPr>
              <a:t>와</a:t>
            </a:r>
            <a:r>
              <a:rPr lang="en-US" altLang="ko-KR" sz="2000" b="1" spc="-150" dirty="0" smtClean="0">
                <a:sym typeface="Wingdings 2"/>
              </a:rPr>
              <a:t>E</a:t>
            </a:r>
            <a:r>
              <a:rPr lang="ko-KR" altLang="en-US" sz="2000" b="1" spc="-150" dirty="0" smtClean="0">
                <a:sym typeface="Wingdings 2"/>
              </a:rPr>
              <a:t>를 </a:t>
            </a:r>
            <a:r>
              <a:rPr lang="en-US" altLang="ko-KR" sz="2000" b="1" spc="-150" dirty="0" smtClean="0">
                <a:sym typeface="Wingdings 2"/>
              </a:rPr>
              <a:t>4</a:t>
            </a:r>
            <a:r>
              <a:rPr lang="en-US" altLang="ko-KR" sz="2000" b="1" spc="-150" dirty="0" smtClean="0"/>
              <a:t>Ø(</a:t>
            </a:r>
            <a:r>
              <a:rPr lang="en-US" altLang="ko-KR" sz="2000" b="1" spc="-150" dirty="0" smtClean="0">
                <a:sym typeface="Wingdings 2"/>
              </a:rPr>
              <a:t>1.5cm)</a:t>
            </a:r>
            <a:r>
              <a:rPr lang="ko-KR" altLang="en-US" sz="2000" b="1" spc="-150" dirty="0" smtClean="0">
                <a:sym typeface="Wingdings 2"/>
              </a:rPr>
              <a:t>빨대로 고정한다</a:t>
            </a:r>
            <a:r>
              <a:rPr lang="en-US" altLang="ko-KR" sz="2000" b="1" spc="-150" dirty="0" smtClean="0">
                <a:sym typeface="Wingdings 2"/>
              </a:rPr>
              <a:t>.</a:t>
            </a:r>
            <a:endParaRPr lang="ko-KR" altLang="en-US" sz="2000" b="1" spc="-150" dirty="0" smtClean="0"/>
          </a:p>
        </p:txBody>
      </p:sp>
      <p:sp>
        <p:nvSpPr>
          <p:cNvPr id="67" name="직사각형 66"/>
          <p:cNvSpPr/>
          <p:nvPr/>
        </p:nvSpPr>
        <p:spPr>
          <a:xfrm>
            <a:off x="4456471" y="1357298"/>
            <a:ext cx="4330371" cy="433889"/>
          </a:xfrm>
          <a:prstGeom prst="rect">
            <a:avLst/>
          </a:prstGeom>
        </p:spPr>
        <p:txBody>
          <a:bodyPr wrap="square">
            <a:normAutofit fontScale="85000" lnSpcReduction="10000"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spc="-150" dirty="0" smtClean="0">
                <a:sym typeface="Wingdings 2"/>
              </a:rPr>
              <a:t> 4</a:t>
            </a:r>
            <a:r>
              <a:rPr lang="en-US" altLang="ko-KR" sz="2000" b="1" spc="-150" dirty="0" smtClean="0"/>
              <a:t>Ø(11cm)</a:t>
            </a:r>
            <a:r>
              <a:rPr lang="ko-KR" altLang="en-US" sz="2000" b="1" spc="-150" dirty="0" smtClean="0"/>
              <a:t>빨대로 </a:t>
            </a:r>
            <a:r>
              <a:rPr lang="en-US" altLang="ko-KR" sz="2000" b="1" spc="-150" dirty="0" smtClean="0">
                <a:sym typeface="Wingdings 2"/>
              </a:rPr>
              <a:t></a:t>
            </a:r>
            <a:r>
              <a:rPr lang="ko-KR" altLang="en-US" sz="2000" b="1" spc="-150" dirty="0" smtClean="0">
                <a:sym typeface="Wingdings 2"/>
              </a:rPr>
              <a:t>을 관통해 바퀴를 꽂는다</a:t>
            </a:r>
            <a:r>
              <a:rPr lang="en-US" altLang="ko-KR" sz="2000" b="1" spc="-150" dirty="0" smtClean="0">
                <a:sym typeface="Wingdings 2"/>
              </a:rPr>
              <a:t>.</a:t>
            </a:r>
            <a:r>
              <a:rPr lang="ko-KR" altLang="en-US" sz="2000" b="1" spc="-150" dirty="0" smtClean="0"/>
              <a:t> </a:t>
            </a:r>
            <a:endParaRPr lang="ko-KR" altLang="en-US" sz="2000" b="1" spc="-150" dirty="0"/>
          </a:p>
        </p:txBody>
      </p:sp>
      <p:sp>
        <p:nvSpPr>
          <p:cNvPr id="74" name="직사각형 73"/>
          <p:cNvSpPr/>
          <p:nvPr/>
        </p:nvSpPr>
        <p:spPr>
          <a:xfrm>
            <a:off x="357158" y="4500570"/>
            <a:ext cx="2777491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Char char="~"/>
            </a:pPr>
            <a:r>
              <a:rPr lang="en-US" altLang="ko-KR" sz="2000" b="1" dirty="0" smtClean="0">
                <a:sym typeface="Wingdings"/>
              </a:rPr>
              <a:t></a:t>
            </a:r>
            <a:r>
              <a:rPr lang="ko-KR" altLang="en-US" sz="2000" b="1" dirty="0" smtClean="0">
                <a:sym typeface="Wingdings"/>
              </a:rPr>
              <a:t>번에서 </a:t>
            </a:r>
            <a:r>
              <a:rPr lang="ko-KR" altLang="en-US" sz="2000" b="1" dirty="0" smtClean="0">
                <a:sym typeface="Wingdings 2"/>
              </a:rPr>
              <a:t>준비한 </a:t>
            </a:r>
            <a:endParaRPr lang="en-US" altLang="ko-KR" sz="2000" b="1" dirty="0" smtClean="0">
              <a:sym typeface="Wingdings 2"/>
            </a:endParaRPr>
          </a:p>
          <a:p>
            <a:r>
              <a:rPr lang="ko-KR" altLang="en-US" sz="2000" b="1" dirty="0" smtClean="0">
                <a:sym typeface="Wingdings 2"/>
              </a:rPr>
              <a:t>모터와 메인보드를 </a:t>
            </a:r>
            <a:endParaRPr lang="en-US" altLang="ko-KR" sz="2000" b="1" dirty="0" smtClean="0">
              <a:sym typeface="Wingdings 2"/>
            </a:endParaRPr>
          </a:p>
          <a:p>
            <a:r>
              <a:rPr lang="ko-KR" altLang="en-US" sz="2000" b="1" dirty="0" smtClean="0">
                <a:sym typeface="Wingdings 2"/>
              </a:rPr>
              <a:t>양쪽에 꽂는다</a:t>
            </a:r>
            <a:r>
              <a:rPr lang="en-US" altLang="ko-KR" sz="2000" b="1" dirty="0" smtClean="0">
                <a:sym typeface="Wingdings 2"/>
              </a:rPr>
              <a:t>.</a:t>
            </a:r>
            <a:endParaRPr lang="ko-KR" altLang="en-US" sz="2000" b="1" dirty="0"/>
          </a:p>
        </p:txBody>
      </p:sp>
      <p:grpSp>
        <p:nvGrpSpPr>
          <p:cNvPr id="65" name="그룹 87"/>
          <p:cNvGrpSpPr/>
          <p:nvPr/>
        </p:nvGrpSpPr>
        <p:grpSpPr>
          <a:xfrm>
            <a:off x="547313" y="1928802"/>
            <a:ext cx="3000394" cy="2000264"/>
            <a:chOff x="941614" y="4637485"/>
            <a:chExt cx="2595927" cy="1730619"/>
          </a:xfrm>
        </p:grpSpPr>
        <p:pic>
          <p:nvPicPr>
            <p:cNvPr id="83" name="Picture 19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941614" y="4637485"/>
              <a:ext cx="2595927" cy="1730619"/>
            </a:xfrm>
            <a:prstGeom prst="roundRect">
              <a:avLst>
                <a:gd name="adj" fmla="val 1015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6" name="위쪽 화살표 85"/>
            <p:cNvSpPr/>
            <p:nvPr/>
          </p:nvSpPr>
          <p:spPr>
            <a:xfrm rot="2233622" flipV="1">
              <a:off x="2543200" y="4803791"/>
              <a:ext cx="218519" cy="18447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87" name="위쪽 화살표 86"/>
            <p:cNvSpPr/>
            <p:nvPr/>
          </p:nvSpPr>
          <p:spPr>
            <a:xfrm rot="7633622" flipH="1">
              <a:off x="1739738" y="5045044"/>
              <a:ext cx="218519" cy="18447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  <p:sp>
        <p:nvSpPr>
          <p:cNvPr id="88" name="직사각형 87"/>
          <p:cNvSpPr/>
          <p:nvPr/>
        </p:nvSpPr>
        <p:spPr>
          <a:xfrm>
            <a:off x="3071802" y="2357430"/>
            <a:ext cx="1500198" cy="707886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바퀴 </a:t>
            </a:r>
            <a:r>
              <a:rPr lang="en-US" altLang="ko-KR" sz="2000" b="1" dirty="0" smtClean="0">
                <a:solidFill>
                  <a:schemeClr val="bg1"/>
                </a:solidFill>
                <a:sym typeface="Wingdings 2"/>
              </a:rPr>
              <a:t>4</a:t>
            </a:r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개</a:t>
            </a:r>
            <a:endParaRPr lang="en-US" altLang="ko-KR" sz="2000" b="1" dirty="0" smtClean="0">
              <a:solidFill>
                <a:schemeClr val="bg1"/>
              </a:solidFill>
              <a:sym typeface="Wingdings 2"/>
            </a:endParaRPr>
          </a:p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조립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 l="4095" t="7450" r="5816" b="999"/>
          <a:stretch>
            <a:fillRect/>
          </a:stretch>
        </p:blipFill>
        <p:spPr bwMode="auto">
          <a:xfrm>
            <a:off x="5929322" y="4214818"/>
            <a:ext cx="264320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 t="7767" b="2882"/>
          <a:stretch>
            <a:fillRect/>
          </a:stretch>
        </p:blipFill>
        <p:spPr bwMode="auto">
          <a:xfrm flipH="1">
            <a:off x="2928926" y="4214818"/>
            <a:ext cx="318116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8" name="그룹 97"/>
          <p:cNvGrpSpPr/>
          <p:nvPr/>
        </p:nvGrpSpPr>
        <p:grpSpPr>
          <a:xfrm>
            <a:off x="4853286" y="1643050"/>
            <a:ext cx="3719242" cy="2428892"/>
            <a:chOff x="5143504" y="1928802"/>
            <a:chExt cx="2446747" cy="1597875"/>
          </a:xfrm>
        </p:grpSpPr>
        <p:pic>
          <p:nvPicPr>
            <p:cNvPr id="93" name="Picture 2"/>
            <p:cNvPicPr>
              <a:picLocks noChangeAspect="1" noChangeArrowheads="1"/>
            </p:cNvPicPr>
            <p:nvPr/>
          </p:nvPicPr>
          <p:blipFill>
            <a:blip r:embed="rId5">
              <a:lum bright="10000"/>
            </a:blip>
            <a:srcRect b="5084"/>
            <a:stretch>
              <a:fillRect/>
            </a:stretch>
          </p:blipFill>
          <p:spPr bwMode="auto">
            <a:xfrm>
              <a:off x="5143504" y="1928802"/>
              <a:ext cx="2446747" cy="1597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4" name="위쪽 화살표 93"/>
            <p:cNvSpPr/>
            <p:nvPr/>
          </p:nvSpPr>
          <p:spPr>
            <a:xfrm flipV="1">
              <a:off x="5897009" y="2149119"/>
              <a:ext cx="106056" cy="9167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95" name="위쪽 화살표 94"/>
            <p:cNvSpPr/>
            <p:nvPr/>
          </p:nvSpPr>
          <p:spPr>
            <a:xfrm>
              <a:off x="5574437" y="3383801"/>
              <a:ext cx="106056" cy="9167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96" name="위쪽 화살표 95"/>
            <p:cNvSpPr/>
            <p:nvPr/>
          </p:nvSpPr>
          <p:spPr>
            <a:xfrm flipV="1">
              <a:off x="6825703" y="2169355"/>
              <a:ext cx="106056" cy="9167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97" name="위쪽 화살표 96"/>
            <p:cNvSpPr/>
            <p:nvPr/>
          </p:nvSpPr>
          <p:spPr>
            <a:xfrm>
              <a:off x="7074635" y="3363565"/>
              <a:ext cx="106056" cy="9167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8944</TotalTime>
  <Words>466</Words>
  <Application>Microsoft Office PowerPoint</Application>
  <PresentationFormat>화면 슬라이드 쇼(4:3)</PresentationFormat>
  <Paragraphs>105</Paragraphs>
  <Slides>16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16</vt:i4>
      </vt:variant>
    </vt:vector>
  </HeadingPairs>
  <TitlesOfParts>
    <vt:vector size="18" baseType="lpstr">
      <vt:lpstr>Office 테마</vt:lpstr>
      <vt:lpstr>디자인 사용자 지정</vt:lpstr>
      <vt:lpstr>슬라이드 1</vt:lpstr>
      <vt:lpstr>Contents Subtitle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msk</dc:creator>
  <cp:lastModifiedBy>Windows 사용자</cp:lastModifiedBy>
  <cp:revision>2036</cp:revision>
  <dcterms:created xsi:type="dcterms:W3CDTF">2012-05-30T12:36:11Z</dcterms:created>
  <dcterms:modified xsi:type="dcterms:W3CDTF">2024-03-22T04:57:10Z</dcterms:modified>
</cp:coreProperties>
</file>