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85"/>
  </p:notesMasterIdLst>
  <p:handoutMasterIdLst>
    <p:handoutMasterId r:id="rId86"/>
  </p:handoutMasterIdLst>
  <p:sldIdLst>
    <p:sldId id="256" r:id="rId2"/>
    <p:sldId id="305" r:id="rId3"/>
    <p:sldId id="306" r:id="rId4"/>
    <p:sldId id="307" r:id="rId5"/>
    <p:sldId id="308" r:id="rId6"/>
    <p:sldId id="309" r:id="rId7"/>
    <p:sldId id="310" r:id="rId8"/>
    <p:sldId id="311" r:id="rId9"/>
    <p:sldId id="313" r:id="rId10"/>
    <p:sldId id="367" r:id="rId11"/>
    <p:sldId id="369" r:id="rId12"/>
    <p:sldId id="368" r:id="rId13"/>
    <p:sldId id="370" r:id="rId14"/>
    <p:sldId id="261" r:id="rId15"/>
    <p:sldId id="315" r:id="rId16"/>
    <p:sldId id="316" r:id="rId17"/>
    <p:sldId id="317" r:id="rId18"/>
    <p:sldId id="318" r:id="rId19"/>
    <p:sldId id="319" r:id="rId20"/>
    <p:sldId id="324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33" r:id="rId30"/>
    <p:sldId id="334" r:id="rId31"/>
    <p:sldId id="335" r:id="rId32"/>
    <p:sldId id="314" r:id="rId33"/>
    <p:sldId id="260" r:id="rId34"/>
    <p:sldId id="262" r:id="rId35"/>
    <p:sldId id="270" r:id="rId36"/>
    <p:sldId id="272" r:id="rId37"/>
    <p:sldId id="383" r:id="rId38"/>
    <p:sldId id="384" r:id="rId39"/>
    <p:sldId id="382" r:id="rId40"/>
    <p:sldId id="273" r:id="rId41"/>
    <p:sldId id="274" r:id="rId42"/>
    <p:sldId id="275" r:id="rId43"/>
    <p:sldId id="276" r:id="rId44"/>
    <p:sldId id="277" r:id="rId45"/>
    <p:sldId id="282" r:id="rId46"/>
    <p:sldId id="283" r:id="rId47"/>
    <p:sldId id="278" r:id="rId48"/>
    <p:sldId id="279" r:id="rId49"/>
    <p:sldId id="280" r:id="rId50"/>
    <p:sldId id="284" r:id="rId51"/>
    <p:sldId id="281" r:id="rId52"/>
    <p:sldId id="285" r:id="rId53"/>
    <p:sldId id="365" r:id="rId54"/>
    <p:sldId id="337" r:id="rId55"/>
    <p:sldId id="338" r:id="rId56"/>
    <p:sldId id="340" r:id="rId57"/>
    <p:sldId id="341" r:id="rId58"/>
    <p:sldId id="343" r:id="rId59"/>
    <p:sldId id="344" r:id="rId60"/>
    <p:sldId id="345" r:id="rId61"/>
    <p:sldId id="346" r:id="rId62"/>
    <p:sldId id="347" r:id="rId63"/>
    <p:sldId id="348" r:id="rId64"/>
    <p:sldId id="359" r:id="rId65"/>
    <p:sldId id="358" r:id="rId66"/>
    <p:sldId id="350" r:id="rId67"/>
    <p:sldId id="351" r:id="rId68"/>
    <p:sldId id="352" r:id="rId69"/>
    <p:sldId id="353" r:id="rId70"/>
    <p:sldId id="360" r:id="rId71"/>
    <p:sldId id="361" r:id="rId72"/>
    <p:sldId id="371" r:id="rId73"/>
    <p:sldId id="372" r:id="rId74"/>
    <p:sldId id="381" r:id="rId75"/>
    <p:sldId id="380" r:id="rId76"/>
    <p:sldId id="373" r:id="rId77"/>
    <p:sldId id="374" r:id="rId78"/>
    <p:sldId id="375" r:id="rId79"/>
    <p:sldId id="376" r:id="rId80"/>
    <p:sldId id="377" r:id="rId81"/>
    <p:sldId id="378" r:id="rId82"/>
    <p:sldId id="379" r:id="rId83"/>
    <p:sldId id="257" r:id="rId84"/>
  </p:sldIdLst>
  <p:sldSz cx="6858000" cy="9144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4D214"/>
    <a:srgbClr val="909A0E"/>
    <a:srgbClr val="06A1C6"/>
    <a:srgbClr val="ECF488"/>
    <a:srgbClr val="F8FBD1"/>
    <a:srgbClr val="FF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844" autoAdjust="0"/>
    <p:restoredTop sz="94641" autoAdjust="0"/>
  </p:normalViewPr>
  <p:slideViewPr>
    <p:cSldViewPr>
      <p:cViewPr>
        <p:scale>
          <a:sx n="80" d="100"/>
          <a:sy n="80" d="100"/>
        </p:scale>
        <p:origin x="-3270" y="-1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71104A-03A7-4C16-8447-75A04C89AA4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F088CE-3758-43BC-B2D0-7571D48B61F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0D1C4-B1A1-4EA7-A53C-9B10E1D9FF4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8CAA22-255E-4AE9-9C25-556E2CC7FDD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19" indent="-216919">
              <a:buAutoNum type="arabicPeriod"/>
            </a:pPr>
            <a:r>
              <a:rPr lang="ko-KR" altLang="en-US" dirty="0" smtClean="0"/>
              <a:t>체공시간 확보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 </a:t>
            </a:r>
            <a:r>
              <a:rPr lang="ko-KR" altLang="en-US" baseline="0" dirty="0" smtClean="0"/>
              <a:t>보안 기술</a:t>
            </a:r>
            <a:endParaRPr lang="en-US" altLang="ko-KR" baseline="0" dirty="0" smtClean="0"/>
          </a:p>
          <a:p>
            <a:pPr marL="216919" indent="-216919"/>
            <a:r>
              <a:rPr lang="en-US" altLang="ko-KR" baseline="0" dirty="0" smtClean="0"/>
              <a:t>     </a:t>
            </a:r>
            <a:r>
              <a:rPr lang="ko-KR" altLang="en-US" baseline="0" dirty="0" smtClean="0"/>
              <a:t>감지와 회피기술</a:t>
            </a:r>
            <a:endParaRPr lang="en-US" altLang="ko-KR" baseline="0" dirty="0" smtClean="0"/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baseline="0" dirty="0" smtClean="0"/>
              <a:t>2. [</a:t>
            </a:r>
            <a:r>
              <a:rPr lang="ko-KR" altLang="en-US" baseline="0" dirty="0" smtClean="0"/>
              <a:t>헬리콥터</a:t>
            </a:r>
            <a:r>
              <a:rPr lang="en-US" altLang="ko-KR" baseline="0" dirty="0" smtClean="0"/>
              <a:t>], [</a:t>
            </a:r>
            <a:r>
              <a:rPr lang="ko-KR" altLang="en-US" baseline="0" dirty="0" smtClean="0"/>
              <a:t>멀티콥터</a:t>
            </a:r>
            <a:r>
              <a:rPr lang="en-US" altLang="ko-KR" baseline="0" dirty="0" smtClean="0"/>
              <a:t>], [VTOL]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235064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작용 반작용 </a:t>
            </a:r>
            <a:r>
              <a:rPr lang="en-US" altLang="ko-KR" smtClean="0"/>
              <a:t>http://terms.naver.com/entry.nhn?docId=2441160&amp;cid=51638&amp;categoryId=51638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60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자이로 센서 원리 전통 놀이에서 찾기 </a:t>
            </a:r>
            <a:r>
              <a:rPr lang="en-US" altLang="ko-KR" smtClean="0"/>
              <a:t>http://terms.naver.com/entry.nhn?docId=3340369&amp;cid=58163&amp;categoryId=58163</a:t>
            </a:r>
          </a:p>
          <a:p>
            <a:r>
              <a:rPr lang="ko-KR" altLang="en-US" smtClean="0"/>
              <a:t>자이로 센서 </a:t>
            </a:r>
            <a:r>
              <a:rPr lang="en-US" altLang="ko-KR" smtClean="0"/>
              <a:t>http://blog.lgcns.com/1101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65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http://www.sisunnews.co.kr/news/articleView.html?idxno=44454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66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72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73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74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75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76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77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74789">
              <a:defRPr/>
            </a:pP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회전익 항공기 </a:t>
            </a:r>
            <a:r>
              <a:rPr lang="en-US" altLang="ko-KR" b="1" i="1" dirty="0" err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vs</a:t>
            </a:r>
            <a:r>
              <a:rPr lang="en-US" altLang="ko-KR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 </a:t>
            </a: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고정익 항공기</a:t>
            </a:r>
            <a:endParaRPr lang="en-US" altLang="ko-KR" b="1" i="1" dirty="0" smtClean="0">
              <a:ln w="3175">
                <a:noFill/>
              </a:ln>
              <a:solidFill>
                <a:srgbClr val="FF0000"/>
              </a:solidFill>
              <a:latin typeface="휴먼편지체" pitchFamily="18" charset="-127"/>
              <a:ea typeface="휴먼편지체" pitchFamily="18" charset="-127"/>
            </a:endParaRPr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고정익기란 동체에 날개가 고정되어 있는 항공기를 말한다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대표적인 예제가 비행기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전투기 이다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회전익기는 회전하는 날개에 의하여 비행에 필요한 양력의 전부 또는 일부를 발생케 하는 항공기 통상 헬리콥터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쿼드 콥터 등을 일컫는다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3699393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78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79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80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81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74789">
              <a:defRPr/>
            </a:pP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회전익 항공기 </a:t>
            </a:r>
            <a:r>
              <a:rPr lang="en-US" altLang="ko-KR" b="1" i="1" dirty="0" err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vs</a:t>
            </a:r>
            <a:r>
              <a:rPr lang="en-US" altLang="ko-KR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 </a:t>
            </a: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고정익 항공기</a:t>
            </a:r>
            <a:endParaRPr lang="en-US" altLang="ko-KR" b="1" i="1" dirty="0" smtClean="0">
              <a:ln w="3175">
                <a:noFill/>
              </a:ln>
              <a:solidFill>
                <a:srgbClr val="FF0000"/>
              </a:solidFill>
              <a:latin typeface="휴먼편지체" pitchFamily="18" charset="-127"/>
              <a:ea typeface="휴먼편지체" pitchFamily="18" charset="-127"/>
            </a:endParaRPr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고정익기란 동체에 날개가 고정되어 있는 항공기를 말한다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대표적인 예제가 비행기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전투기 이다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회전익기는 회전하는 날개에 의하여 비행에 필요한 양력의 전부 또는 일부를 발생케 하는 항공기 통상 헬리콥터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쿼드 콥터 등을 일컫는다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36993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98821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16919" indent="-216919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16919" indent="-216919">
              <a:buAutoNum type="arabicPeriod"/>
            </a:pPr>
            <a:endParaRPr lang="en-US" altLang="ko-KR" dirty="0" smtClean="0"/>
          </a:p>
          <a:p>
            <a:pPr marL="216919" indent="-216919" defTabSz="867674">
              <a:buFontTx/>
              <a:buAutoNum type="arabicPeriod"/>
              <a:defRPr/>
            </a:pPr>
            <a:r>
              <a:rPr lang="ko-KR" altLang="en-US" sz="1100" dirty="0" smtClean="0">
                <a:solidFill>
                  <a:prstClr val="black"/>
                </a:solidFill>
              </a:rPr>
              <a:t>한손형 제어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: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</a:t>
            </a:r>
            <a:r>
              <a:rPr lang="ko-KR" altLang="en-US" sz="11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16919" indent="-216919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16919" indent="-216919">
              <a:buAutoNum type="arabicPeriod"/>
            </a:pPr>
            <a:endParaRPr lang="en-US" altLang="ko-KR" dirty="0" smtClean="0"/>
          </a:p>
          <a:p>
            <a:pPr marL="216919" indent="-216919" defTabSz="867674">
              <a:buFontTx/>
              <a:buAutoNum type="arabicPeriod"/>
              <a:defRPr/>
            </a:pPr>
            <a:r>
              <a:rPr lang="ko-KR" altLang="en-US" sz="1100" dirty="0" smtClean="0">
                <a:solidFill>
                  <a:prstClr val="black"/>
                </a:solidFill>
              </a:rPr>
              <a:t>한손형 제어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: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</a:t>
            </a:r>
            <a:r>
              <a:rPr lang="ko-KR" altLang="en-US" sz="11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16919" indent="-216919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16919" indent="-216919">
              <a:buAutoNum type="arabicPeriod"/>
            </a:pPr>
            <a:endParaRPr lang="en-US" altLang="ko-KR" dirty="0" smtClean="0"/>
          </a:p>
          <a:p>
            <a:pPr marL="216919" indent="-216919" defTabSz="867674">
              <a:buFontTx/>
              <a:buAutoNum type="arabicPeriod"/>
              <a:defRPr/>
            </a:pPr>
            <a:r>
              <a:rPr lang="ko-KR" altLang="en-US" sz="1100" dirty="0" smtClean="0">
                <a:solidFill>
                  <a:prstClr val="black"/>
                </a:solidFill>
              </a:rPr>
              <a:t>한손형 제어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: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</a:t>
            </a:r>
            <a:r>
              <a:rPr lang="ko-KR" altLang="en-US" sz="11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30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4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979712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553902" y="1201715"/>
            <a:ext cx="6304098" cy="1781130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1569" y="108846"/>
            <a:ext cx="1635646" cy="1169965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28800" y="729457"/>
            <a:ext cx="5143500" cy="472258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22728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22728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56" y="857224"/>
            <a:ext cx="623454" cy="623454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110801" y="1214414"/>
            <a:ext cx="349834" cy="353898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3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3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3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3" name="모서리가 둥근 직사각형 4"/>
          <p:cNvSpPr/>
          <p:nvPr userDrawn="1"/>
        </p:nvSpPr>
        <p:spPr>
          <a:xfrm>
            <a:off x="1428736" y="3512202"/>
            <a:ext cx="5443200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4" name="그룹 3"/>
          <p:cNvGrpSpPr/>
          <p:nvPr userDrawn="1"/>
        </p:nvGrpSpPr>
        <p:grpSpPr>
          <a:xfrm>
            <a:off x="195751" y="2143108"/>
            <a:ext cx="2247028" cy="1730023"/>
            <a:chOff x="1992313" y="3695700"/>
            <a:chExt cx="3208337" cy="2470150"/>
          </a:xfrm>
        </p:grpSpPr>
        <p:sp>
          <p:nvSpPr>
            <p:cNvPr id="5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6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6" name="제목 1"/>
          <p:cNvSpPr>
            <a:spLocks noGrp="1"/>
          </p:cNvSpPr>
          <p:nvPr>
            <p:ph type="title" hasCustomPrompt="1"/>
          </p:nvPr>
        </p:nvSpPr>
        <p:spPr>
          <a:xfrm>
            <a:off x="2643182" y="2801561"/>
            <a:ext cx="4643470" cy="714380"/>
          </a:xfrm>
        </p:spPr>
        <p:txBody>
          <a:bodyPr/>
          <a:lstStyle>
            <a:lvl1pPr algn="l">
              <a:defRPr sz="4400" b="0">
                <a:latin typeface="나눔고딕" pitchFamily="50" charset="-127"/>
                <a:ea typeface="나눔고딕" pitchFamily="50" charset="-127"/>
              </a:defRPr>
            </a:lvl1pPr>
          </a:lstStyle>
          <a:p>
            <a:r>
              <a:rPr kumimoji="0" lang="en-US" altLang="ko-KR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ahoma" pitchFamily="34" charset="0"/>
              </a:rPr>
              <a:t>Contents Title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i2o9Kg5YXgAhXGwbwKHbtzAREQjRx6BAgBEAU&amp;url=https://news.stanford.edu/2017/05/22/stanford-scholars-researchers-discuss-key-ethical-questions-self-driving-cars-present/&amp;psig=AOvVaw1w6sH28nE-6PZRYUHbRobG&amp;ust=154839773884421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hyperlink" Target="https://www.google.com/url?sa=i&amp;rct=j&amp;q=&amp;esrc=s&amp;source=images&amp;cd=&amp;cad=rja&amp;uact=8&amp;ved=2ahUKEwilwPGf8YXgAhXbdXAKHdeUDE0QjRx6BAgBEAU&amp;url=https://bestdroneforthejob.com/drone-buying-guides/agriculture-drone-buyers-guide/&amp;psig=AOvVaw0X_dkzbCTs-wI_E3K_DwJY&amp;ust=1548400936498983" TargetMode="External"/><Relationship Id="rId7" Type="http://schemas.openxmlformats.org/officeDocument/2006/relationships/hyperlink" Target="https://en.wikipedia.org/wiki/File:C-141_Starlifter_contrail_crop1.png" TargetMode="External"/><Relationship Id="rId12" Type="http://schemas.openxmlformats.org/officeDocument/2006/relationships/image" Target="../media/image4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11" Type="http://schemas.openxmlformats.org/officeDocument/2006/relationships/image" Target="../media/image40.png"/><Relationship Id="rId5" Type="http://schemas.openxmlformats.org/officeDocument/2006/relationships/hyperlink" Target="https://www.google.com/url?sa=i&amp;rct=j&amp;q=&amp;esrc=s&amp;source=images&amp;cd=&amp;cad=rja&amp;uact=8&amp;ved=2ahUKEwjknOaY9oXgAhVJM94KHQIZDbMQjRx6BAgBEAU&amp;url=https://faculty.eng.ufl.edu/fluids/research/screen-shot-2018-06-22-at-4-56-36-pm/&amp;psig=AOvVaw1lt02rHDlxuAapiRtyVc2y&amp;ust=1548402165213818" TargetMode="External"/><Relationship Id="rId10" Type="http://schemas.openxmlformats.org/officeDocument/2006/relationships/hyperlink" Target="https://www.google.com/url?sa=i&amp;rct=j&amp;q=&amp;esrc=s&amp;source=images&amp;cd=&amp;cad=rja&amp;uact=8&amp;ved=2ahUKEwjsl6Lti4bgAhXKS7wKHfvYDOAQjRx6BAgBEAU&amp;url=https://www.semanticscholar.org/paper/Spatial-retreat-of-net-drones-under-communication-Kang-Park/09f54538a7f4003c54137c64dde0684fa6975bb2&amp;psig=AOvVaw2WJFM2gkBeaaPzOVgPIcEg&amp;ust=1548408093818021" TargetMode="External"/><Relationship Id="rId4" Type="http://schemas.openxmlformats.org/officeDocument/2006/relationships/image" Target="../media/image36.jpeg"/><Relationship Id="rId9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hyperlink" Target="https://www.google.com/url?sa=i&amp;rct=j&amp;q=&amp;esrc=s&amp;source=images&amp;cd=&amp;cad=rja&amp;uact=8&amp;ved=2ahUKEwiypKWylIbgAhULBIgKHTwwCEUQjRx6BAgBEAU&amp;url=https://uxdesign.cc/wave-breaking-down-the-language-barrier-between-autonomous-cars-and-pedestrians-autonomy-tech-a8ba1f6686&amp;psig=AOvVaw0lg7gDlyjBkHm_Ub4IEt8e&amp;ust=1548410387409551" TargetMode="External"/><Relationship Id="rId3" Type="http://schemas.openxmlformats.org/officeDocument/2006/relationships/hyperlink" Target="http://www.google.com/url?sa=i&amp;rct=j&amp;q=&amp;esrc=s&amp;source=images&amp;cd=&amp;cad=rja&amp;uact=8&amp;ved=2ahUKEwjG1ImUjobgAhUDjLwKHZSGAfEQjRx6BAgBEAU&amp;url=/url?sa=i&amp;rct=j&amp;q=&amp;esrc=s&amp;source=images&amp;cd=&amp;ved=&amp;url=https://www.aarp.org/auto/trends-lifestyle/info-2018/self-driving-cars.html&amp;psig=AOvVaw3DkY5APNu5KrPWDi34Oinr&amp;ust=1548408676421771&amp;psig=AOvVaw3DkY5APNu5KrPWDi34Oinr&amp;ust=1548408676421771" TargetMode="External"/><Relationship Id="rId7" Type="http://schemas.openxmlformats.org/officeDocument/2006/relationships/hyperlink" Target="https://www.google.com/url?sa=i&amp;rct=j&amp;q=&amp;esrc=s&amp;source=images&amp;cd=&amp;cad=rja&amp;uact=8&amp;ved=2ahUKEwitlJO3jobgAhUMEbwKHQQcAWkQjRx6BAgBEAU&amp;url=https://www.fool.com/investing/2018/06/14/what-investors-need-to-know-about-driverless-cars.aspx&amp;psig=AOvVaw3DkY5APNu5KrPWDi34Oinr&amp;ust=1548408676421771" TargetMode="External"/><Relationship Id="rId12" Type="http://schemas.openxmlformats.org/officeDocument/2006/relationships/image" Target="../media/image4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11" Type="http://schemas.openxmlformats.org/officeDocument/2006/relationships/hyperlink" Target="https://www.nissanusa.com/experience-nissan/news-and-events/self-driving-autonomous-car.html" TargetMode="External"/><Relationship Id="rId5" Type="http://schemas.openxmlformats.org/officeDocument/2006/relationships/hyperlink" Target="https://www.google.com/url?sa=i&amp;rct=j&amp;q=&amp;esrc=s&amp;source=images&amp;cd=&amp;cad=rja&amp;uact=8&amp;ved=2ahUKEwix3IiujobgAhXKT7wKHYi6BKkQjRx6BAgBEAU&amp;url=https://becominghuman.ai/nvidia-and-the-gpu-contribution-to-the-ai-world-of-self-driving-cars-1f00e3212508&amp;psig=AOvVaw3DkY5APNu5KrPWDi34Oinr&amp;ust=1548408676421771" TargetMode="External"/><Relationship Id="rId10" Type="http://schemas.openxmlformats.org/officeDocument/2006/relationships/image" Target="../media/image45.jpeg"/><Relationship Id="rId4" Type="http://schemas.openxmlformats.org/officeDocument/2006/relationships/image" Target="../media/image42.jpeg"/><Relationship Id="rId9" Type="http://schemas.openxmlformats.org/officeDocument/2006/relationships/hyperlink" Target="https://www.google.com/url?sa=i&amp;rct=j&amp;q=&amp;esrc=s&amp;source=images&amp;cd=&amp;cad=rja&amp;uact=8&amp;ved=2ahUKEwiC-Jmoj4bgAhUa7rwKHWsqCR0QjRx6BAgBEAU&amp;url=https://www.gim-international.com/content/article/paving-the-way-for-self-driving-cars&amp;psig=AOvVaw3DkY5APNu5KrPWDi34Oinr&amp;ust=1548408676421771" TargetMode="External"/><Relationship Id="rId1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hyperlink" Target="http://www.google.com/url?sa=i&amp;rct=j&amp;q=&amp;esrc=s&amp;source=images&amp;cd=&amp;cad=rja&amp;uact=8&amp;ved=2ahUKEwi3lJHttO_gAhWIHqYKHU9sADQQjRx6BAgBEAU&amp;url=http://www.google.com/url?sa=i&amp;rct=j&amp;q=&amp;esrc=s&amp;source=images&amp;cd=&amp;ved=2ahUKEwiE_K2UsO_gAhWkF6YKHSvbD90QjRx6BAgBEAU&amp;url=http://www.daejonilbo.com/news/newsitem.asp?pk_no=1264754&amp;psig=AOvVaw10JlaQUgVYQvyLrgB_kdwc&amp;ust=1552025622587333&amp;psig=AOvVaw10JlaQUgVYQvyLrgB_kdwc&amp;ust=1552025622587333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3.jpeg"/><Relationship Id="rId7" Type="http://schemas.openxmlformats.org/officeDocument/2006/relationships/image" Target="../media/image56.png"/><Relationship Id="rId2" Type="http://schemas.openxmlformats.org/officeDocument/2006/relationships/hyperlink" Target="http://www.cutevector.com/incl/data/big/0562-fresh-green-grass-strands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hyperlink" Target="http://findicons.com/icon/209662/red_light?id=365641" TargetMode="External"/><Relationship Id="rId10" Type="http://schemas.openxmlformats.org/officeDocument/2006/relationships/image" Target="../media/image58.png"/><Relationship Id="rId4" Type="http://schemas.openxmlformats.org/officeDocument/2006/relationships/image" Target="../media/image54.jpeg"/><Relationship Id="rId9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jSgtjHwrXgAhVFurwKHXWSCtkQjRx6BAgBEAU&amp;url=https://www.vectorstock.com/royalty-free-vector/sun-icon-vector-313187&amp;psig=AOvVaw1mBLjgY7Z-VbDLssbNzomM&amp;ust=1550037701331528" TargetMode="Externa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hyperlink" Target="https://www.google.com/url?sa=i&amp;rct=j&amp;q=&amp;esrc=s&amp;source=images&amp;cd=&amp;cad=rja&amp;uact=8&amp;ved=2ahUKEwiz0--0xbXgAhVIfrwKHWimDN8QjRx6BAgBEAU&amp;url=https://www.1001freedownloads.com/free-clipart/sun-icon&amp;psig=AOvVaw1ElcdbODTAJ6NB65hvgykQ&amp;ust=1550038449374792" TargetMode="External"/><Relationship Id="rId4" Type="http://schemas.openxmlformats.org/officeDocument/2006/relationships/image" Target="../media/image6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2.jpeg"/><Relationship Id="rId7" Type="http://schemas.openxmlformats.org/officeDocument/2006/relationships/image" Target="../media/image64.png"/><Relationship Id="rId2" Type="http://schemas.openxmlformats.org/officeDocument/2006/relationships/hyperlink" Target="https://www.google.com/url?sa=i&amp;rct=j&amp;q=&amp;esrc=s&amp;source=images&amp;cd=&amp;cad=rja&amp;uact=8&amp;ved=2ahUKEwjI3uDD17XgAhUMU7wKHVCRA-UQjRx6BAgBEAU&amp;url=https://sites.google.com/a/u.toctai.net/a292/280ML-Stainless-Steel-IR-Sensor-Cordless-Automatic-Liquid-Soap-Touch-free-Sanitizer-Dispenser-with-Instruction-Soap&amp;psig=AOvVaw093IuDRi8C8tOgcXQYCN_0&amp;ust=1550043286158524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oogle.com/url?sa=i&amp;rct=j&amp;q=&amp;esrc=s&amp;source=images&amp;cd=&amp;cad=rja&amp;uact=8&amp;ved=2ahUKEwjD4eWB2rXgAhVHXLwKHffICeUQjRx6BAgBEAU&amp;url=https://homebidets.com/products/kohler-novita-bh-90-bh-93-luxury-bidet-seat&amp;psig=AOvVaw2Oz7V9HG_lg_9j9xNPm_bv&amp;ust=1550043997131912" TargetMode="External"/><Relationship Id="rId5" Type="http://schemas.openxmlformats.org/officeDocument/2006/relationships/image" Target="../media/image63.jpeg"/><Relationship Id="rId4" Type="http://schemas.openxmlformats.org/officeDocument/2006/relationships/hyperlink" Target="https://www.google.com/url?sa=i&amp;rct=j&amp;q=&amp;esrc=s&amp;source=images&amp;cd=&amp;cad=rja&amp;uact=8&amp;ved=2ahUKEwjiga7e17XgAhUB57wKHeLzBckQjRx6BAgBEAU&amp;url=https://weshop.co.id/amazon/item/robotic-vacuum-cleaner-sweeper-upgraded-auto-chargingstrong-suctioninfrared-sensordrop-sensing-robovac-for-household-pet-fur-hepa-filter-allergens-hard-floor-rug-carpets-practical-fathers-day-gift-B076Y6C18N.html&amp;psig=AOvVaw093IuDRi8C8tOgcXQYCN_0&amp;ust=1550043286158524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6.jpe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71.jpeg"/><Relationship Id="rId7" Type="http://schemas.openxmlformats.org/officeDocument/2006/relationships/hyperlink" Target="http://findicons.com/icon/209662/red_light?id=365641" TargetMode="External"/><Relationship Id="rId2" Type="http://schemas.openxmlformats.org/officeDocument/2006/relationships/hyperlink" Target="https://www.google.com/url?sa=i&amp;rct=j&amp;q=&amp;esrc=s&amp;source=images&amp;cd=&amp;cad=rja&amp;uact=8&amp;ved=2ahUKEwiok-yn-vPeAhVrFTQIHS3LA8YQjRx6BAgBEAU&amp;url=https://www.sensorsmag.com/components/barometric-pressure-sensor-keeps-drones-stable&amp;psig=AOvVaw3tINvDp21OQPz-UrqHW7F5&amp;ust=1543386869660874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hyperlink" Target="http://www.cutevector.com/incl/data/big/0562-fresh-green-grass-strands.jpg" TargetMode="External"/><Relationship Id="rId10" Type="http://schemas.openxmlformats.org/officeDocument/2006/relationships/image" Target="../media/image74.png"/><Relationship Id="rId4" Type="http://schemas.openxmlformats.org/officeDocument/2006/relationships/image" Target="../media/image72.png"/><Relationship Id="rId9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77.png"/><Relationship Id="rId2" Type="http://schemas.openxmlformats.org/officeDocument/2006/relationships/hyperlink" Target="https://www.google.com/url?sa=i&amp;rct=j&amp;q=&amp;esrc=s&amp;source=images&amp;cd=&amp;cad=rja&amp;uact=8&amp;ved=2ahUKEwjepbDZ5bLgAhVF57wKHVhwBSgQjRx6BAgBEAU&amp;url=https://www.uihere.com/free-cliparts/placas-door-icon-home-door-material-1013257&amp;psig=AOvVaw2TuMF-4LlMsH0VplzuVBCn&amp;ust=1549944001567743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jpeg"/><Relationship Id="rId5" Type="http://schemas.openxmlformats.org/officeDocument/2006/relationships/hyperlink" Target="https://www.google.com/url?sa=i&amp;rct=j&amp;q=&amp;esrc=s&amp;source=images&amp;cd=&amp;cad=rja&amp;uact=8&amp;ved=2ahUKEwjV55X95rLgAhUY9bwKHWxuCUcQjRx6BAgBEAU&amp;url=https://www.asianpaints.com/products/interior-walls/stencils.html&amp;psig=AOvVaw1fm1V-7vjrqEn_q7JnuChQ&amp;ust=1549944388314047" TargetMode="External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ibo4Oz-7LgAhXHxbwKHVPwDd4QjRx6BAgBEAU&amp;url=https://www.engadget.com/2017/11/10/best-smartphone-2017/&amp;psig=AOvVaw2MtDLMY8DccalBu_-EfG_n&amp;ust=1549949880141703" TargetMode="External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eg"/><Relationship Id="rId5" Type="http://schemas.openxmlformats.org/officeDocument/2006/relationships/hyperlink" Target="https://www.google.com/url?sa=i&amp;rct=j&amp;q=&amp;esrc=s&amp;source=images&amp;cd=&amp;cad=rja&amp;uact=8&amp;ved=2ahUKEwjkz7Co_LLgAhUZ9LwKHSOUCtcQjRx6BAgBEAU&amp;url=https://www.nicerin.com/products/hot-fashion-sport-bluetooth-smart-watch-phone-digital-smartwatch-m26-with-dial-sms-remind-pedometer-anti-lost-for-android-black-white-blue&amp;psig=AOvVaw09LSCVlautPd6VsV4h6FJB&amp;ust=1549950043291188" TargetMode="External"/><Relationship Id="rId4" Type="http://schemas.openxmlformats.org/officeDocument/2006/relationships/image" Target="../media/image79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81.png"/><Relationship Id="rId7" Type="http://schemas.openxmlformats.org/officeDocument/2006/relationships/image" Target="../media/image8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9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hyperlink" Target="https://www.google.com/url?sa=i&amp;rct=j&amp;q=&amp;esrc=s&amp;source=images&amp;cd=&amp;cad=rja&amp;uact=8&amp;ved=2ahUKEwiD1OuFuvjeAhVJUrwKHfLZCo4QjRx6BAgBEAU&amp;url=https://www.amazon.co.uk/Breakout-features-Measures-absolute-connected/dp/B07CCB62HB&amp;psig=AOvVaw0Qd8voJLkmSXLxtir9f7lZ&amp;ust=154354122480489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hyperlink" Target="https://www.google.com/url?sa=i&amp;rct=j&amp;q=&amp;esrc=s&amp;source=images&amp;cd=&amp;cad=rja&amp;uact=8&amp;ved=2ahUKEwjcrpeY1M7gAhWkF6YKHSBrD7MQjRx6BAgBEAU&amp;url=https://www.researchgate.net/figure/Optical-Flow-Sensor-for-Computer-Mouse_fig1_255990833&amp;psig=AOvVaw0a_E02sUkuKUwYQLzL1O06&amp;ust=1550901344787687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2.pn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8.png"/><Relationship Id="rId7" Type="http://schemas.openxmlformats.org/officeDocument/2006/relationships/image" Target="../media/image10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.kr/url?sa=i&amp;rct=j&amp;q=&amp;esrc=s&amp;source=images&amp;cd=&amp;cad=rja&amp;uact=8&amp;ved=0ahUKEwiT49OJ47bRAhUCE7wKHXx0BFIQjRwIBw&amp;url=http://photosinbox.com/sign-and-symbol/blank-caution-sign&amp;psig=AFQjCNHcAwDgZbS56Hz-FVr3fLGR8gywRA&amp;ust=1484110013006182" TargetMode="External"/><Relationship Id="rId5" Type="http://schemas.openxmlformats.org/officeDocument/2006/relationships/image" Target="../media/image100.png"/><Relationship Id="rId10" Type="http://schemas.openxmlformats.org/officeDocument/2006/relationships/image" Target="../media/image104.png"/><Relationship Id="rId4" Type="http://schemas.openxmlformats.org/officeDocument/2006/relationships/image" Target="../media/image99.png"/><Relationship Id="rId9" Type="http://schemas.openxmlformats.org/officeDocument/2006/relationships/image" Target="../media/image103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hyperlink" Target="http://www.junilab.co.kr/" TargetMode="External"/><Relationship Id="rId7" Type="http://schemas.openxmlformats.org/officeDocument/2006/relationships/image" Target="../media/image10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7" Type="http://schemas.openxmlformats.org/officeDocument/2006/relationships/image" Target="../media/image1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4.jpeg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jpeg"/><Relationship Id="rId7" Type="http://schemas.openxmlformats.org/officeDocument/2006/relationships/image" Target="../media/image15.png"/><Relationship Id="rId2" Type="http://schemas.openxmlformats.org/officeDocument/2006/relationships/hyperlink" Target="http://www.google.co.kr/url?sa=i&amp;rct=j&amp;q=&amp;esrc=s&amp;source=images&amp;cd=&amp;cad=rja&amp;uact=8&amp;ved=0ahUKEwivrNvdg83QAhWHTbwKHc-PA2cQjRwIBw&amp;url=http://www.dailymail.co.uk/sciencetech/article-3743217/Get-ready-drone-friendly-tower-blocks-Flats-future-mini-landing-strips-balconies.html&amp;psig=AFQjCNEPtzEXnW4M7Ohf6NDw3uospmCaxA&amp;ust=1480476603945087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hyperlink" Target="http://www.google.co.kr/url?sa=i&amp;rct=j&amp;q=&amp;esrc=s&amp;source=images&amp;cd=&amp;cad=rja&amp;uact=8&amp;ved=0ahUKEwiOh8bGlf_QAhUGkZQKHVAhAskQjRwIBw&amp;url=http://psipunk.com/category/futuristic-aircrafts/&amp;bvm=bv.142059868,d.dGo&amp;psig=AFQjCNGjoIelBOVy0e0qNRK0mCjMVhAO3A&amp;ust=1482199378383332" TargetMode="External"/><Relationship Id="rId10" Type="http://schemas.openxmlformats.org/officeDocument/2006/relationships/image" Target="../media/image18.png"/><Relationship Id="rId4" Type="http://schemas.openxmlformats.org/officeDocument/2006/relationships/image" Target="../media/image13.jpeg"/><Relationship Id="rId9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7" Type="http://schemas.openxmlformats.org/officeDocument/2006/relationships/image" Target="../media/image1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3.png"/><Relationship Id="rId5" Type="http://schemas.openxmlformats.org/officeDocument/2006/relationships/image" Target="../media/image121.png"/><Relationship Id="rId4" Type="http://schemas.openxmlformats.org/officeDocument/2006/relationships/image" Target="../media/image12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1.jpeg"/><Relationship Id="rId5" Type="http://schemas.openxmlformats.org/officeDocument/2006/relationships/image" Target="../media/image130.jpeg"/><Relationship Id="rId4" Type="http://schemas.openxmlformats.org/officeDocument/2006/relationships/image" Target="../media/image12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9.png"/><Relationship Id="rId4" Type="http://schemas.openxmlformats.org/officeDocument/2006/relationships/image" Target="../media/image12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7" Type="http://schemas.openxmlformats.org/officeDocument/2006/relationships/image" Target="../media/image13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5.jpeg"/><Relationship Id="rId5" Type="http://schemas.openxmlformats.org/officeDocument/2006/relationships/image" Target="../media/image134.jpeg"/><Relationship Id="rId4" Type="http://schemas.openxmlformats.org/officeDocument/2006/relationships/image" Target="../media/image13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4.jpeg"/><Relationship Id="rId5" Type="http://schemas.openxmlformats.org/officeDocument/2006/relationships/image" Target="../media/image133.png"/><Relationship Id="rId4" Type="http://schemas.openxmlformats.org/officeDocument/2006/relationships/image" Target="../media/image12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3.png"/><Relationship Id="rId5" Type="http://schemas.openxmlformats.org/officeDocument/2006/relationships/image" Target="../media/image123.png"/><Relationship Id="rId4" Type="http://schemas.openxmlformats.org/officeDocument/2006/relationships/image" Target="../media/image13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1.jpeg"/><Relationship Id="rId5" Type="http://schemas.openxmlformats.org/officeDocument/2006/relationships/image" Target="../media/image133.png"/><Relationship Id="rId4" Type="http://schemas.openxmlformats.org/officeDocument/2006/relationships/image" Target="../media/image123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jpeg"/><Relationship Id="rId3" Type="http://schemas.openxmlformats.org/officeDocument/2006/relationships/image" Target="../media/image142.jpeg"/><Relationship Id="rId7" Type="http://schemas.openxmlformats.org/officeDocument/2006/relationships/image" Target="../media/image14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5" Type="http://schemas.openxmlformats.org/officeDocument/2006/relationships/image" Target="../media/image133.png"/><Relationship Id="rId4" Type="http://schemas.openxmlformats.org/officeDocument/2006/relationships/image" Target="../media/image123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jpeg"/><Relationship Id="rId3" Type="http://schemas.openxmlformats.org/officeDocument/2006/relationships/image" Target="../media/image145.jpeg"/><Relationship Id="rId7" Type="http://schemas.openxmlformats.org/officeDocument/2006/relationships/image" Target="../media/image14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5" Type="http://schemas.openxmlformats.org/officeDocument/2006/relationships/image" Target="../media/image133.png"/><Relationship Id="rId4" Type="http://schemas.openxmlformats.org/officeDocument/2006/relationships/image" Target="../media/image123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3" Type="http://schemas.openxmlformats.org/officeDocument/2006/relationships/image" Target="../media/image147.jpeg"/><Relationship Id="rId7" Type="http://schemas.openxmlformats.org/officeDocument/2006/relationships/image" Target="../media/image14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1.png"/><Relationship Id="rId5" Type="http://schemas.openxmlformats.org/officeDocument/2006/relationships/image" Target="../media/image123.png"/><Relationship Id="rId4" Type="http://schemas.openxmlformats.org/officeDocument/2006/relationships/image" Target="../media/image148.jpeg"/><Relationship Id="rId9" Type="http://schemas.openxmlformats.org/officeDocument/2006/relationships/image" Target="../media/image15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3.png"/><Relationship Id="rId5" Type="http://schemas.openxmlformats.org/officeDocument/2006/relationships/image" Target="../media/image152.png"/><Relationship Id="rId4" Type="http://schemas.openxmlformats.org/officeDocument/2006/relationships/image" Target="../media/image123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jpeg"/><Relationship Id="rId3" Type="http://schemas.openxmlformats.org/officeDocument/2006/relationships/image" Target="../media/image123.png"/><Relationship Id="rId7" Type="http://schemas.openxmlformats.org/officeDocument/2006/relationships/image" Target="../media/image15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7" Type="http://schemas.openxmlformats.org/officeDocument/2006/relationships/image" Target="../media/image15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7.png"/><Relationship Id="rId5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4" Type="http://schemas.openxmlformats.org/officeDocument/2006/relationships/image" Target="../media/image123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160.png"/><Relationship Id="rId7" Type="http://schemas.openxmlformats.org/officeDocument/2006/relationships/hyperlink" Target="http://findicons.com/icon/209662/red_light?id=365641" TargetMode="External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hyperlink" Target="http://www.cutevector.com/incl/data/big/0562-fresh-green-grass-strands.jpg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4.png"/><Relationship Id="rId4" Type="http://schemas.openxmlformats.org/officeDocument/2006/relationships/image" Target="../media/image163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8.png"/><Relationship Id="rId4" Type="http://schemas.openxmlformats.org/officeDocument/2006/relationships/image" Target="../media/image16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eg"/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1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3.png"/><Relationship Id="rId4" Type="http://schemas.openxmlformats.org/officeDocument/2006/relationships/hyperlink" Target="http://www.google.co.kr/url?sa=i&amp;rct=j&amp;q=&amp;esrc=s&amp;source=images&amp;cd=&amp;cad=rja&amp;uact=8&amp;ved=0ahUKEwix-s7z0e3QAhUMu7wKHUSqDagQjRwIBw&amp;url=http://www.clker.com/clipart-newton-third-law.html&amp;psig=AFQjCNGjtVTgZXK_LvnWLTsa-qDSEaLnsQ&amp;ust=1481597129176540" TargetMode="Externa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png"/><Relationship Id="rId3" Type="http://schemas.openxmlformats.org/officeDocument/2006/relationships/hyperlink" Target="http://www.google.co.kr/url?sa=i&amp;rct=j&amp;q=&amp;esrc=s&amp;source=images&amp;cd=&amp;cad=rja&amp;uact=8&amp;ved=0ahUKEwiajfCv6r3QAhXFVbwKHYdWCeoQjRwIBw&amp;url=http://www.science4all.org/article/newtons-laws/&amp;psig=AFQjCNEUv7p4yM5yQwMgOPCBWs-ykFnBtw&amp;ust=1479954393956037" TargetMode="External"/><Relationship Id="rId7" Type="http://schemas.openxmlformats.org/officeDocument/2006/relationships/hyperlink" Target="https://www.google.co.kr/url?sa=i&amp;rct=j&amp;q=&amp;esrc=s&amp;source=images&amp;cd=&amp;cad=rja&amp;uact=8&amp;ved=0ahUKEwjph5Ojp53QAhUDybwKHZqDD5EQjRwIBw&amp;url=https://www.iconfinder.com/icons/27881/arrow_up_icon&amp;bvm=bv.138169073,d.dGc&amp;psig=AFQjCNGWJPHm8NZbT2i1iHAlG9HHp9eSSQ&amp;ust=1478836974417738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5.png"/><Relationship Id="rId11" Type="http://schemas.openxmlformats.org/officeDocument/2006/relationships/image" Target="../media/image178.png"/><Relationship Id="rId5" Type="http://schemas.openxmlformats.org/officeDocument/2006/relationships/hyperlink" Target="https://www.google.co.kr/url?sa=i&amp;rct=j&amp;q=&amp;esrc=s&amp;source=images&amp;cd=&amp;cad=rja&amp;uact=8&amp;ved=0ahUKEwjilfucp53QAhUMUbwKHamCCDsQjRwIBw&amp;url=https://www.iconfinder.com/icons/27880/arrow_red_up_icon&amp;bvm=bv.138169073,d.dGc&amp;psig=AFQjCNGWJPHm8NZbT2i1iHAlG9HHp9eSSQ&amp;ust=1478836974417738" TargetMode="External"/><Relationship Id="rId10" Type="http://schemas.openxmlformats.org/officeDocument/2006/relationships/image" Target="../media/image177.jpeg"/><Relationship Id="rId4" Type="http://schemas.openxmlformats.org/officeDocument/2006/relationships/image" Target="../media/image174.png"/><Relationship Id="rId9" Type="http://schemas.openxmlformats.org/officeDocument/2006/relationships/hyperlink" Target="http://www.google.co.kr/url?sa=i&amp;rct=j&amp;q=&amp;esrc=s&amp;source=images&amp;cd=&amp;cad=rja&amp;uact=8&amp;ved=0ahUKEwi63bGI8b3QAhWJjLwKHUgbAl0QjRwIBw&amp;url=http://www.csballoon.com/balloon_finishes.htm&amp;psig=AFQjCNHkWoacRpdgF7ulDWFsMOJXqCCIQQ&amp;ust=1479956285977581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1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.jpeg"/><Relationship Id="rId3" Type="http://schemas.openxmlformats.org/officeDocument/2006/relationships/image" Target="../media/image183.png"/><Relationship Id="rId7" Type="http://schemas.openxmlformats.org/officeDocument/2006/relationships/image" Target="../media/image187.png"/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6.png"/><Relationship Id="rId5" Type="http://schemas.openxmlformats.org/officeDocument/2006/relationships/image" Target="../media/image185.png"/><Relationship Id="rId10" Type="http://schemas.openxmlformats.org/officeDocument/2006/relationships/image" Target="../media/image190.png"/><Relationship Id="rId4" Type="http://schemas.openxmlformats.org/officeDocument/2006/relationships/image" Target="../media/image184.jpeg"/><Relationship Id="rId9" Type="http://schemas.openxmlformats.org/officeDocument/2006/relationships/image" Target="../media/image18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jpeg"/><Relationship Id="rId2" Type="http://schemas.openxmlformats.org/officeDocument/2006/relationships/image" Target="../media/image19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1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4.jpeg"/><Relationship Id="rId4" Type="http://schemas.openxmlformats.org/officeDocument/2006/relationships/hyperlink" Target="http://www.google.co.kr/url?sa=i&amp;rct=j&amp;q=&amp;esrc=s&amp;source=images&amp;cd=&amp;cad=rja&amp;uact=8&amp;ved=0ahUKEwiaz-_Tpb7QAhVDfrwKHfmcCpkQjRwIBw&amp;url=http://www.gyroscope.com/d.asp?product=TEDCO2&amp;bvm=bv.139782543,d.dGc&amp;psig=AFQjCNGq4rVB-RNMH1Jt9jYuP3u9UyFTwA&amp;ust=1479970245810170" TargetMode="Externa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png"/><Relationship Id="rId3" Type="http://schemas.openxmlformats.org/officeDocument/2006/relationships/hyperlink" Target="https://www.google.co.kr/url?sa=i&amp;rct=j&amp;q=&amp;esrc=s&amp;source=images&amp;cd=&amp;cad=rja&amp;uact=8&amp;ved=0ahUKEwid5Zb4pr7QAhUDWrwKHc9aBVoQjRwIBw&amp;url=https://thenounproject.com/term/drone/&amp;bvm=bv.139782543,d.dGc&amp;psig=AFQjCNFVeCnXpcMZCg93TH_ukvwoBjZg5A&amp;ust=1479970757921320" TargetMode="External"/><Relationship Id="rId7" Type="http://schemas.openxmlformats.org/officeDocument/2006/relationships/hyperlink" Target="https://www.google.co.kr/url?sa=i&amp;rct=j&amp;q=&amp;esrc=s&amp;source=images&amp;cd=&amp;cad=rja&amp;uact=8&amp;ved=0ahUKEwjph5Ojp53QAhUDybwKHZqDD5EQjRwIBw&amp;url=https://www.iconfinder.com/icons/27881/arrow_up_icon&amp;bvm=bv.138169073,d.dGc&amp;psig=AFQjCNGWJPHm8NZbT2i1iHAlG9HHp9eSSQ&amp;ust=1478836974417738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5.png"/><Relationship Id="rId5" Type="http://schemas.openxmlformats.org/officeDocument/2006/relationships/hyperlink" Target="https://www.google.co.kr/url?sa=i&amp;rct=j&amp;q=&amp;esrc=s&amp;source=images&amp;cd=&amp;cad=rja&amp;uact=8&amp;ved=0ahUKEwjilfucp53QAhUMUbwKHamCCDsQjRwIBw&amp;url=https://www.iconfinder.com/icons/27880/arrow_red_up_icon&amp;bvm=bv.138169073,d.dGc&amp;psig=AFQjCNGWJPHm8NZbT2i1iHAlG9HHp9eSSQ&amp;ust=1478836974417738" TargetMode="External"/><Relationship Id="rId10" Type="http://schemas.openxmlformats.org/officeDocument/2006/relationships/image" Target="../media/image196.png"/><Relationship Id="rId4" Type="http://schemas.openxmlformats.org/officeDocument/2006/relationships/image" Target="../media/image195.png"/><Relationship Id="rId9" Type="http://schemas.openxmlformats.org/officeDocument/2006/relationships/hyperlink" Target="https://www.google.co.kr/url?sa=i&amp;rct=j&amp;q=&amp;esrc=s&amp;source=images&amp;cd=&amp;cad=rja&amp;uact=8&amp;ved=0ahUKEwi6gfHiq77QAhXGbrwKHTouAaMQjRwIBw&amp;url=https://thenounproject.com/term/waves/&amp;psig=AFQjCNEz86CAdtrJe9XVMrv_kRlfEMpusQ&amp;ust=1479972035825060" TargetMode="Externa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jpeg"/><Relationship Id="rId2" Type="http://schemas.openxmlformats.org/officeDocument/2006/relationships/image" Target="../media/image197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5.png"/><Relationship Id="rId3" Type="http://schemas.openxmlformats.org/officeDocument/2006/relationships/image" Target="../media/image200.png"/><Relationship Id="rId7" Type="http://schemas.openxmlformats.org/officeDocument/2006/relationships/image" Target="../media/image204.png"/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3.png"/><Relationship Id="rId5" Type="http://schemas.openxmlformats.org/officeDocument/2006/relationships/image" Target="../media/image202.png"/><Relationship Id="rId10" Type="http://schemas.openxmlformats.org/officeDocument/2006/relationships/image" Target="../media/image207.png"/><Relationship Id="rId4" Type="http://schemas.openxmlformats.org/officeDocument/2006/relationships/image" Target="../media/image201.jpeg"/><Relationship Id="rId9" Type="http://schemas.openxmlformats.org/officeDocument/2006/relationships/image" Target="../media/image20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image" Target="../media/image20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5.png"/><Relationship Id="rId4" Type="http://schemas.openxmlformats.org/officeDocument/2006/relationships/hyperlink" Target="https://www.google.co.kr/url?sa=i&amp;rct=j&amp;q=&amp;esrc=s&amp;source=images&amp;cd=&amp;cad=rja&amp;uact=8&amp;ved=0ahUKEwjilfucp53QAhUMUbwKHamCCDsQjRwIBw&amp;url=https://www.iconfinder.com/icons/27880/arrow_red_up_icon&amp;bvm=bv.138169073,d.dGc&amp;psig=AFQjCNGWJPHm8NZbT2i1iHAlG9HHp9eSSQ&amp;ust=1478836974417738" TargetMode="Externa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jpe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9.png"/><Relationship Id="rId5" Type="http://schemas.openxmlformats.org/officeDocument/2006/relationships/image" Target="../media/image121.png"/><Relationship Id="rId4" Type="http://schemas.openxmlformats.org/officeDocument/2006/relationships/image" Target="../media/image123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2.png"/><Relationship Id="rId3" Type="http://schemas.openxmlformats.org/officeDocument/2006/relationships/image" Target="../media/image217.jpeg"/><Relationship Id="rId7" Type="http://schemas.openxmlformats.org/officeDocument/2006/relationships/image" Target="../media/image22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0.png"/><Relationship Id="rId5" Type="http://schemas.openxmlformats.org/officeDocument/2006/relationships/image" Target="../media/image219.png"/><Relationship Id="rId4" Type="http://schemas.openxmlformats.org/officeDocument/2006/relationships/image" Target="../media/image218.jpeg"/><Relationship Id="rId9" Type="http://schemas.openxmlformats.org/officeDocument/2006/relationships/image" Target="../media/image123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4.png"/><Relationship Id="rId4" Type="http://schemas.openxmlformats.org/officeDocument/2006/relationships/image" Target="../media/image123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5.png"/><Relationship Id="rId3" Type="http://schemas.openxmlformats.org/officeDocument/2006/relationships/image" Target="../media/image123.png"/><Relationship Id="rId7" Type="http://schemas.openxmlformats.org/officeDocument/2006/relationships/image" Target="../media/image15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5" Type="http://schemas.openxmlformats.org/officeDocument/2006/relationships/image" Target="../media/image149.png"/><Relationship Id="rId4" Type="http://schemas.openxmlformats.org/officeDocument/2006/relationships/image" Target="../media/image121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7.png"/><Relationship Id="rId3" Type="http://schemas.openxmlformats.org/officeDocument/2006/relationships/image" Target="../media/image123.png"/><Relationship Id="rId7" Type="http://schemas.openxmlformats.org/officeDocument/2006/relationships/image" Target="../media/image22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5" Type="http://schemas.openxmlformats.org/officeDocument/2006/relationships/image" Target="../media/image149.png"/><Relationship Id="rId4" Type="http://schemas.openxmlformats.org/officeDocument/2006/relationships/image" Target="../media/image1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9.png"/><Relationship Id="rId3" Type="http://schemas.openxmlformats.org/officeDocument/2006/relationships/image" Target="../media/image225.png"/><Relationship Id="rId7" Type="http://schemas.openxmlformats.org/officeDocument/2006/relationships/hyperlink" Target="http://www.google.co.kr/url?sa=i&amp;rct=j&amp;q=&amp;esrc=s&amp;source=images&amp;cd=&amp;cad=rja&amp;uact=8&amp;ved=0ahUKEwi80pfl4vfQAhUMw7wKHfccCjwQjRwIBw&amp;url=http://www.myiconfinder.com/icon/chair-dinner-eating-furniture-home-indoor-interior-table/132&amp;bvm=bv.142059868,d.dGc&amp;psig=AFQjCNGrCinENpMTcrDi4MG8DkHOQWz_Iw&amp;ust=1481945312263975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8.png"/><Relationship Id="rId5" Type="http://schemas.openxmlformats.org/officeDocument/2006/relationships/hyperlink" Target="http://www.google.co.kr/url?sa=i&amp;rct=j&amp;q=&amp;esrc=s&amp;source=images&amp;cd=&amp;cad=rja&amp;uact=8&amp;ved=0ahUKEwjDvN_F4vfQAhWKT7wKHZVwA7kQjRwIBw&amp;url=http://icons.mysitemyway.com/legacy-icon-tags/desk/page/2/&amp;bvm=bv.142059868,d.dGc&amp;psig=AFQjCNHJo8GXrLDrTaO7TrR0nipvV0zwuQ&amp;ust=1481945254201991" TargetMode="External"/><Relationship Id="rId10" Type="http://schemas.openxmlformats.org/officeDocument/2006/relationships/image" Target="../media/image149.png"/><Relationship Id="rId4" Type="http://schemas.openxmlformats.org/officeDocument/2006/relationships/image" Target="../media/image123.png"/><Relationship Id="rId9" Type="http://schemas.openxmlformats.org/officeDocument/2006/relationships/image" Target="../media/image121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png"/><Relationship Id="rId3" Type="http://schemas.openxmlformats.org/officeDocument/2006/relationships/image" Target="../media/image123.png"/><Relationship Id="rId7" Type="http://schemas.openxmlformats.org/officeDocument/2006/relationships/hyperlink" Target="https://www.google.com/url?sa=i&amp;rct=j&amp;q=&amp;esrc=s&amp;source=images&amp;cd=&amp;cad=rja&amp;uact=8&amp;ved=2ahUKEwiH797f6p7hAhXRGKYKHdWBBz0QjRx6BAgBEAU&amp;url=https://www.kompan.us/sport-fitness/obstacle-courses/hurdles&amp;psig=AOvVaw3xlo3-0JDkumsNwDJza8cJ&amp;ust=1553656250547673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7.png"/><Relationship Id="rId5" Type="http://schemas.openxmlformats.org/officeDocument/2006/relationships/image" Target="../media/image149.png"/><Relationship Id="rId4" Type="http://schemas.openxmlformats.org/officeDocument/2006/relationships/image" Target="../media/image121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openxmlformats.org/officeDocument/2006/relationships/image" Target="../media/image123.png"/><Relationship Id="rId7" Type="http://schemas.openxmlformats.org/officeDocument/2006/relationships/image" Target="../media/image12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7.png"/><Relationship Id="rId5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10" Type="http://schemas.openxmlformats.org/officeDocument/2006/relationships/image" Target="../media/image231.png"/><Relationship Id="rId4" Type="http://schemas.openxmlformats.org/officeDocument/2006/relationships/image" Target="../media/image227.png"/><Relationship Id="rId9" Type="http://schemas.openxmlformats.org/officeDocument/2006/relationships/hyperlink" Target="http://www.google.com/url?sa=i&amp;rct=j&amp;q=&amp;esrc=s&amp;source=images&amp;cd=&amp;cad=rja&amp;uact=8&amp;ved=2ahUKEwjUvcXaspLhAhWGiLwKHUmkAfwQjRx6BAgBEAU&amp;url=/url?sa=i&amp;rct=j&amp;q=&amp;esrc=s&amp;source=images&amp;cd=&amp;ved=&amp;url=https://www.shareicon.net/hula-hoop-gaming-circle-toy-fun-childhood-810876&amp;psig=AOvVaw1ki3JZswFdpZvXMYAmubjF&amp;ust=1553228889790126&amp;psig=AOvVaw1ki3JZswFdpZvXMYAmubjF&amp;ust=1553228889790126" TargetMode="Externa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직사각형 271"/>
          <p:cNvSpPr/>
          <p:nvPr/>
        </p:nvSpPr>
        <p:spPr>
          <a:xfrm>
            <a:off x="0" y="857224"/>
            <a:ext cx="6858000" cy="5143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8" name="직사각형 277"/>
          <p:cNvSpPr/>
          <p:nvPr/>
        </p:nvSpPr>
        <p:spPr>
          <a:xfrm>
            <a:off x="0" y="0"/>
            <a:ext cx="6858000" cy="633418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86058" y="7929586"/>
            <a:ext cx="1285884" cy="281713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5500702" y="295307"/>
            <a:ext cx="11844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chemeClr val="bg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Book</a:t>
            </a:r>
            <a:endParaRPr lang="ko-KR" altLang="en-US" sz="1600" dirty="0">
              <a:solidFill>
                <a:schemeClr val="bg1">
                  <a:alpha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2" name="그룹 141"/>
          <p:cNvGrpSpPr/>
          <p:nvPr/>
        </p:nvGrpSpPr>
        <p:grpSpPr>
          <a:xfrm>
            <a:off x="715494" y="1571604"/>
            <a:ext cx="5418563" cy="3214710"/>
            <a:chOff x="3262313" y="815330"/>
            <a:chExt cx="5667375" cy="3362325"/>
          </a:xfrm>
        </p:grpSpPr>
        <p:sp>
          <p:nvSpPr>
            <p:cNvPr id="143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44"/>
            <p:cNvSpPr>
              <a:spLocks noEditPoints="1"/>
            </p:cNvSpPr>
            <p:nvPr/>
          </p:nvSpPr>
          <p:spPr bwMode="auto">
            <a:xfrm>
              <a:off x="3954464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4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5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6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7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8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9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0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1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2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3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4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5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6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7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8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9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0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1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2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3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4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5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6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7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8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9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0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1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2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3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4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5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6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7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8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59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260" name="그룹 259"/>
            <p:cNvGrpSpPr/>
            <p:nvPr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61" name="모서리가 둥근 직사각형 26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2" name="모서리가 둥근 직사각형 26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3" name="모서리가 둥근 직사각형 26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4" name="모서리가 둥근 직사각형 26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5" name="모서리가 둥근 직사각형 26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6" name="모서리가 둥근 직사각형 26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7" name="모서리가 둥근 직사각형 26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8" name="모서리가 둥근 직사각형 26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9" name="모서리가 둥근 직사각형 26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0" name="모서리가 둥근 직사각형 26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297" name="TextBox 296"/>
          <p:cNvSpPr txBox="1"/>
          <p:nvPr/>
        </p:nvSpPr>
        <p:spPr>
          <a:xfrm>
            <a:off x="2357430" y="5786446"/>
            <a:ext cx="2857520" cy="114300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/>
          <a:p>
            <a:r>
              <a:rPr lang="ko-KR" altLang="en-US" sz="6600" dirty="0" smtClean="0">
                <a:ln w="203200">
                  <a:solidFill>
                    <a:schemeClr val="bg1"/>
                  </a:solidFill>
                </a:ln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엔트리</a:t>
            </a:r>
            <a:endParaRPr lang="en-US" altLang="ko-KR" sz="6600" dirty="0" smtClean="0">
              <a:ln w="203200">
                <a:solidFill>
                  <a:schemeClr val="bg1"/>
                </a:solidFill>
              </a:ln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endParaRPr lang="ko-KR" altLang="en-US" sz="6600" dirty="0" smtClean="0">
              <a:ln w="203200">
                <a:solidFill>
                  <a:schemeClr val="bg1"/>
                </a:solidFill>
              </a:ln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98" name="TextBox 297"/>
          <p:cNvSpPr txBox="1"/>
          <p:nvPr/>
        </p:nvSpPr>
        <p:spPr>
          <a:xfrm>
            <a:off x="2357430" y="5286380"/>
            <a:ext cx="2857520" cy="114300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/>
          <a:p>
            <a:r>
              <a:rPr lang="ko-KR" altLang="en-US" sz="66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엔트리</a:t>
            </a:r>
            <a:endParaRPr lang="en-US" altLang="ko-KR" sz="6600" dirty="0" smtClean="0">
              <a:effectLst/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79" name="텍스트 개체 틀 9"/>
          <p:cNvSpPr txBox="1">
            <a:spLocks/>
          </p:cNvSpPr>
          <p:nvPr/>
        </p:nvSpPr>
        <p:spPr>
          <a:xfrm>
            <a:off x="2154691" y="5214942"/>
            <a:ext cx="3203135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4D214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블록</a:t>
            </a:r>
            <a:r>
              <a:rPr kumimoji="0" lang="ko-KR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4D214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sym typeface="Wingdings 2"/>
              </a:rPr>
              <a:t></a:t>
            </a:r>
            <a:r>
              <a:rPr kumimoji="0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4D214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코딩 프로그램</a:t>
            </a:r>
            <a:endParaRPr kumimoji="0" lang="ko-KR" alt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C4D214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280" name="그룹 279"/>
          <p:cNvGrpSpPr/>
          <p:nvPr/>
        </p:nvGrpSpPr>
        <p:grpSpPr>
          <a:xfrm>
            <a:off x="2786058" y="5072066"/>
            <a:ext cx="285752" cy="359416"/>
            <a:chOff x="3579813" y="6396038"/>
            <a:chExt cx="2038350" cy="2563813"/>
          </a:xfrm>
        </p:grpSpPr>
        <p:sp>
          <p:nvSpPr>
            <p:cNvPr id="281" name="Freeform 236"/>
            <p:cNvSpPr>
              <a:spLocks/>
            </p:cNvSpPr>
            <p:nvPr/>
          </p:nvSpPr>
          <p:spPr bwMode="auto">
            <a:xfrm>
              <a:off x="4710113" y="7299325"/>
              <a:ext cx="857250" cy="1033463"/>
            </a:xfrm>
            <a:custGeom>
              <a:avLst/>
              <a:gdLst>
                <a:gd name="T0" fmla="*/ 655 w 1081"/>
                <a:gd name="T1" fmla="*/ 84 h 1301"/>
                <a:gd name="T2" fmla="*/ 640 w 1081"/>
                <a:gd name="T3" fmla="*/ 69 h 1301"/>
                <a:gd name="T4" fmla="*/ 607 w 1081"/>
                <a:gd name="T5" fmla="*/ 46 h 1301"/>
                <a:gd name="T6" fmla="*/ 573 w 1081"/>
                <a:gd name="T7" fmla="*/ 30 h 1301"/>
                <a:gd name="T8" fmla="*/ 523 w 1081"/>
                <a:gd name="T9" fmla="*/ 11 h 1301"/>
                <a:gd name="T10" fmla="*/ 454 w 1081"/>
                <a:gd name="T11" fmla="*/ 0 h 1301"/>
                <a:gd name="T12" fmla="*/ 390 w 1081"/>
                <a:gd name="T13" fmla="*/ 2 h 1301"/>
                <a:gd name="T14" fmla="*/ 332 w 1081"/>
                <a:gd name="T15" fmla="*/ 9 h 1301"/>
                <a:gd name="T16" fmla="*/ 258 w 1081"/>
                <a:gd name="T17" fmla="*/ 30 h 1301"/>
                <a:gd name="T18" fmla="*/ 247 w 1081"/>
                <a:gd name="T19" fmla="*/ 33 h 1301"/>
                <a:gd name="T20" fmla="*/ 187 w 1081"/>
                <a:gd name="T21" fmla="*/ 63 h 1301"/>
                <a:gd name="T22" fmla="*/ 137 w 1081"/>
                <a:gd name="T23" fmla="*/ 95 h 1301"/>
                <a:gd name="T24" fmla="*/ 97 w 1081"/>
                <a:gd name="T25" fmla="*/ 130 h 1301"/>
                <a:gd name="T26" fmla="*/ 66 w 1081"/>
                <a:gd name="T27" fmla="*/ 168 h 1301"/>
                <a:gd name="T28" fmla="*/ 40 w 1081"/>
                <a:gd name="T29" fmla="*/ 205 h 1301"/>
                <a:gd name="T30" fmla="*/ 21 w 1081"/>
                <a:gd name="T31" fmla="*/ 241 h 1301"/>
                <a:gd name="T32" fmla="*/ 0 w 1081"/>
                <a:gd name="T33" fmla="*/ 304 h 1301"/>
                <a:gd name="T34" fmla="*/ 439 w 1081"/>
                <a:gd name="T35" fmla="*/ 1261 h 1301"/>
                <a:gd name="T36" fmla="*/ 448 w 1081"/>
                <a:gd name="T37" fmla="*/ 1282 h 1301"/>
                <a:gd name="T38" fmla="*/ 461 w 1081"/>
                <a:gd name="T39" fmla="*/ 1301 h 1301"/>
                <a:gd name="T40" fmla="*/ 463 w 1081"/>
                <a:gd name="T41" fmla="*/ 1259 h 1301"/>
                <a:gd name="T42" fmla="*/ 467 w 1081"/>
                <a:gd name="T43" fmla="*/ 1243 h 1301"/>
                <a:gd name="T44" fmla="*/ 480 w 1081"/>
                <a:gd name="T45" fmla="*/ 1205 h 1301"/>
                <a:gd name="T46" fmla="*/ 499 w 1081"/>
                <a:gd name="T47" fmla="*/ 1170 h 1301"/>
                <a:gd name="T48" fmla="*/ 523 w 1081"/>
                <a:gd name="T49" fmla="*/ 1136 h 1301"/>
                <a:gd name="T50" fmla="*/ 553 w 1081"/>
                <a:gd name="T51" fmla="*/ 1103 h 1301"/>
                <a:gd name="T52" fmla="*/ 588 w 1081"/>
                <a:gd name="T53" fmla="*/ 1073 h 1301"/>
                <a:gd name="T54" fmla="*/ 631 w 1081"/>
                <a:gd name="T55" fmla="*/ 1045 h 1301"/>
                <a:gd name="T56" fmla="*/ 680 w 1081"/>
                <a:gd name="T57" fmla="*/ 1019 h 1301"/>
                <a:gd name="T58" fmla="*/ 706 w 1081"/>
                <a:gd name="T59" fmla="*/ 1006 h 1301"/>
                <a:gd name="T60" fmla="*/ 762 w 1081"/>
                <a:gd name="T61" fmla="*/ 985 h 1301"/>
                <a:gd name="T62" fmla="*/ 812 w 1081"/>
                <a:gd name="T63" fmla="*/ 972 h 1301"/>
                <a:gd name="T64" fmla="*/ 855 w 1081"/>
                <a:gd name="T65" fmla="*/ 965 h 1301"/>
                <a:gd name="T66" fmla="*/ 894 w 1081"/>
                <a:gd name="T67" fmla="*/ 963 h 1301"/>
                <a:gd name="T68" fmla="*/ 963 w 1081"/>
                <a:gd name="T69" fmla="*/ 972 h 1301"/>
                <a:gd name="T70" fmla="*/ 1021 w 1081"/>
                <a:gd name="T71" fmla="*/ 991 h 1301"/>
                <a:gd name="T72" fmla="*/ 1042 w 1081"/>
                <a:gd name="T73" fmla="*/ 998 h 1301"/>
                <a:gd name="T74" fmla="*/ 1069 w 1081"/>
                <a:gd name="T75" fmla="*/ 1017 h 1301"/>
                <a:gd name="T76" fmla="*/ 1081 w 1081"/>
                <a:gd name="T77" fmla="*/ 1028 h 1301"/>
                <a:gd name="T78" fmla="*/ 1062 w 1081"/>
                <a:gd name="T79" fmla="*/ 978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1" h="1301">
                  <a:moveTo>
                    <a:pt x="1062" y="978"/>
                  </a:moveTo>
                  <a:lnTo>
                    <a:pt x="655" y="84"/>
                  </a:lnTo>
                  <a:lnTo>
                    <a:pt x="655" y="84"/>
                  </a:lnTo>
                  <a:lnTo>
                    <a:pt x="640" y="69"/>
                  </a:lnTo>
                  <a:lnTo>
                    <a:pt x="624" y="58"/>
                  </a:lnTo>
                  <a:lnTo>
                    <a:pt x="607" y="46"/>
                  </a:lnTo>
                  <a:lnTo>
                    <a:pt x="590" y="37"/>
                  </a:lnTo>
                  <a:lnTo>
                    <a:pt x="573" y="30"/>
                  </a:lnTo>
                  <a:lnTo>
                    <a:pt x="556" y="22"/>
                  </a:lnTo>
                  <a:lnTo>
                    <a:pt x="523" y="11"/>
                  </a:lnTo>
                  <a:lnTo>
                    <a:pt x="487" y="4"/>
                  </a:lnTo>
                  <a:lnTo>
                    <a:pt x="454" y="0"/>
                  </a:lnTo>
                  <a:lnTo>
                    <a:pt x="420" y="0"/>
                  </a:lnTo>
                  <a:lnTo>
                    <a:pt x="390" y="2"/>
                  </a:lnTo>
                  <a:lnTo>
                    <a:pt x="360" y="5"/>
                  </a:lnTo>
                  <a:lnTo>
                    <a:pt x="332" y="9"/>
                  </a:lnTo>
                  <a:lnTo>
                    <a:pt x="288" y="20"/>
                  </a:lnTo>
                  <a:lnTo>
                    <a:pt x="258" y="30"/>
                  </a:lnTo>
                  <a:lnTo>
                    <a:pt x="247" y="33"/>
                  </a:lnTo>
                  <a:lnTo>
                    <a:pt x="247" y="33"/>
                  </a:lnTo>
                  <a:lnTo>
                    <a:pt x="215" y="48"/>
                  </a:lnTo>
                  <a:lnTo>
                    <a:pt x="187" y="63"/>
                  </a:lnTo>
                  <a:lnTo>
                    <a:pt x="161" y="78"/>
                  </a:lnTo>
                  <a:lnTo>
                    <a:pt x="137" y="95"/>
                  </a:lnTo>
                  <a:lnTo>
                    <a:pt x="116" y="112"/>
                  </a:lnTo>
                  <a:lnTo>
                    <a:pt x="97" y="130"/>
                  </a:lnTo>
                  <a:lnTo>
                    <a:pt x="81" y="149"/>
                  </a:lnTo>
                  <a:lnTo>
                    <a:pt x="66" y="168"/>
                  </a:lnTo>
                  <a:lnTo>
                    <a:pt x="53" y="186"/>
                  </a:lnTo>
                  <a:lnTo>
                    <a:pt x="40" y="205"/>
                  </a:lnTo>
                  <a:lnTo>
                    <a:pt x="30" y="222"/>
                  </a:lnTo>
                  <a:lnTo>
                    <a:pt x="21" y="241"/>
                  </a:lnTo>
                  <a:lnTo>
                    <a:pt x="10" y="274"/>
                  </a:lnTo>
                  <a:lnTo>
                    <a:pt x="0" y="304"/>
                  </a:lnTo>
                  <a:lnTo>
                    <a:pt x="26" y="360"/>
                  </a:lnTo>
                  <a:lnTo>
                    <a:pt x="439" y="1261"/>
                  </a:lnTo>
                  <a:lnTo>
                    <a:pt x="439" y="1261"/>
                  </a:lnTo>
                  <a:lnTo>
                    <a:pt x="448" y="1282"/>
                  </a:lnTo>
                  <a:lnTo>
                    <a:pt x="461" y="1301"/>
                  </a:lnTo>
                  <a:lnTo>
                    <a:pt x="461" y="1301"/>
                  </a:lnTo>
                  <a:lnTo>
                    <a:pt x="459" y="1282"/>
                  </a:lnTo>
                  <a:lnTo>
                    <a:pt x="463" y="1259"/>
                  </a:lnTo>
                  <a:lnTo>
                    <a:pt x="463" y="1259"/>
                  </a:lnTo>
                  <a:lnTo>
                    <a:pt x="467" y="1243"/>
                  </a:lnTo>
                  <a:lnTo>
                    <a:pt x="472" y="1224"/>
                  </a:lnTo>
                  <a:lnTo>
                    <a:pt x="480" y="1205"/>
                  </a:lnTo>
                  <a:lnTo>
                    <a:pt x="489" y="1189"/>
                  </a:lnTo>
                  <a:lnTo>
                    <a:pt x="499" y="1170"/>
                  </a:lnTo>
                  <a:lnTo>
                    <a:pt x="510" y="1153"/>
                  </a:lnTo>
                  <a:lnTo>
                    <a:pt x="523" y="1136"/>
                  </a:lnTo>
                  <a:lnTo>
                    <a:pt x="538" y="1119"/>
                  </a:lnTo>
                  <a:lnTo>
                    <a:pt x="553" y="1103"/>
                  </a:lnTo>
                  <a:lnTo>
                    <a:pt x="569" y="1088"/>
                  </a:lnTo>
                  <a:lnTo>
                    <a:pt x="588" y="1073"/>
                  </a:lnTo>
                  <a:lnTo>
                    <a:pt x="609" y="1058"/>
                  </a:lnTo>
                  <a:lnTo>
                    <a:pt x="631" y="1045"/>
                  </a:lnTo>
                  <a:lnTo>
                    <a:pt x="653" y="1030"/>
                  </a:lnTo>
                  <a:lnTo>
                    <a:pt x="680" y="1019"/>
                  </a:lnTo>
                  <a:lnTo>
                    <a:pt x="706" y="1006"/>
                  </a:lnTo>
                  <a:lnTo>
                    <a:pt x="706" y="1006"/>
                  </a:lnTo>
                  <a:lnTo>
                    <a:pt x="734" y="994"/>
                  </a:lnTo>
                  <a:lnTo>
                    <a:pt x="762" y="985"/>
                  </a:lnTo>
                  <a:lnTo>
                    <a:pt x="788" y="978"/>
                  </a:lnTo>
                  <a:lnTo>
                    <a:pt x="812" y="972"/>
                  </a:lnTo>
                  <a:lnTo>
                    <a:pt x="834" y="966"/>
                  </a:lnTo>
                  <a:lnTo>
                    <a:pt x="855" y="965"/>
                  </a:lnTo>
                  <a:lnTo>
                    <a:pt x="875" y="963"/>
                  </a:lnTo>
                  <a:lnTo>
                    <a:pt x="894" y="963"/>
                  </a:lnTo>
                  <a:lnTo>
                    <a:pt x="930" y="965"/>
                  </a:lnTo>
                  <a:lnTo>
                    <a:pt x="963" y="972"/>
                  </a:lnTo>
                  <a:lnTo>
                    <a:pt x="993" y="981"/>
                  </a:lnTo>
                  <a:lnTo>
                    <a:pt x="1021" y="991"/>
                  </a:lnTo>
                  <a:lnTo>
                    <a:pt x="1021" y="991"/>
                  </a:lnTo>
                  <a:lnTo>
                    <a:pt x="1042" y="998"/>
                  </a:lnTo>
                  <a:lnTo>
                    <a:pt x="1056" y="1008"/>
                  </a:lnTo>
                  <a:lnTo>
                    <a:pt x="1069" y="1017"/>
                  </a:lnTo>
                  <a:lnTo>
                    <a:pt x="1081" y="1028"/>
                  </a:lnTo>
                  <a:lnTo>
                    <a:pt x="1081" y="1028"/>
                  </a:lnTo>
                  <a:lnTo>
                    <a:pt x="1073" y="1004"/>
                  </a:lnTo>
                  <a:lnTo>
                    <a:pt x="1062" y="978"/>
                  </a:lnTo>
                  <a:lnTo>
                    <a:pt x="1062" y="978"/>
                  </a:lnTo>
                  <a:close/>
                </a:path>
              </a:pathLst>
            </a:custGeom>
            <a:solidFill>
              <a:srgbClr val="C4D21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2" name="Freeform 237"/>
            <p:cNvSpPr>
              <a:spLocks/>
            </p:cNvSpPr>
            <p:nvPr/>
          </p:nvSpPr>
          <p:spPr bwMode="auto">
            <a:xfrm>
              <a:off x="4641850" y="7119938"/>
              <a:ext cx="587375" cy="420688"/>
            </a:xfrm>
            <a:custGeom>
              <a:avLst/>
              <a:gdLst>
                <a:gd name="T0" fmla="*/ 333 w 741"/>
                <a:gd name="T1" fmla="*/ 259 h 530"/>
                <a:gd name="T2" fmla="*/ 374 w 741"/>
                <a:gd name="T3" fmla="*/ 246 h 530"/>
                <a:gd name="T4" fmla="*/ 446 w 741"/>
                <a:gd name="T5" fmla="*/ 231 h 530"/>
                <a:gd name="T6" fmla="*/ 506 w 741"/>
                <a:gd name="T7" fmla="*/ 226 h 530"/>
                <a:gd name="T8" fmla="*/ 573 w 741"/>
                <a:gd name="T9" fmla="*/ 230 h 530"/>
                <a:gd name="T10" fmla="*/ 642 w 741"/>
                <a:gd name="T11" fmla="*/ 248 h 530"/>
                <a:gd name="T12" fmla="*/ 676 w 741"/>
                <a:gd name="T13" fmla="*/ 263 h 530"/>
                <a:gd name="T14" fmla="*/ 710 w 741"/>
                <a:gd name="T15" fmla="*/ 284 h 530"/>
                <a:gd name="T16" fmla="*/ 741 w 741"/>
                <a:gd name="T17" fmla="*/ 310 h 530"/>
                <a:gd name="T18" fmla="*/ 650 w 741"/>
                <a:gd name="T19" fmla="*/ 106 h 530"/>
                <a:gd name="T20" fmla="*/ 637 w 741"/>
                <a:gd name="T21" fmla="*/ 86 h 530"/>
                <a:gd name="T22" fmla="*/ 611 w 741"/>
                <a:gd name="T23" fmla="*/ 58 h 530"/>
                <a:gd name="T24" fmla="*/ 575 w 741"/>
                <a:gd name="T25" fmla="*/ 34 h 530"/>
                <a:gd name="T26" fmla="*/ 529 w 741"/>
                <a:gd name="T27" fmla="*/ 15 h 530"/>
                <a:gd name="T28" fmla="*/ 474 w 741"/>
                <a:gd name="T29" fmla="*/ 2 h 530"/>
                <a:gd name="T30" fmla="*/ 445 w 741"/>
                <a:gd name="T31" fmla="*/ 0 h 530"/>
                <a:gd name="T32" fmla="*/ 379 w 741"/>
                <a:gd name="T33" fmla="*/ 2 h 530"/>
                <a:gd name="T34" fmla="*/ 312 w 741"/>
                <a:gd name="T35" fmla="*/ 17 h 530"/>
                <a:gd name="T36" fmla="*/ 247 w 741"/>
                <a:gd name="T37" fmla="*/ 41 h 530"/>
                <a:gd name="T38" fmla="*/ 215 w 741"/>
                <a:gd name="T39" fmla="*/ 54 h 530"/>
                <a:gd name="T40" fmla="*/ 187 w 741"/>
                <a:gd name="T41" fmla="*/ 119 h 530"/>
                <a:gd name="T42" fmla="*/ 139 w 741"/>
                <a:gd name="T43" fmla="*/ 185 h 530"/>
                <a:gd name="T44" fmla="*/ 77 w 741"/>
                <a:gd name="T45" fmla="*/ 252 h 530"/>
                <a:gd name="T46" fmla="*/ 0 w 741"/>
                <a:gd name="T47" fmla="*/ 315 h 530"/>
                <a:gd name="T48" fmla="*/ 0 w 741"/>
                <a:gd name="T49" fmla="*/ 325 h 530"/>
                <a:gd name="T50" fmla="*/ 0 w 741"/>
                <a:gd name="T51" fmla="*/ 328 h 530"/>
                <a:gd name="T52" fmla="*/ 2 w 741"/>
                <a:gd name="T53" fmla="*/ 341 h 530"/>
                <a:gd name="T54" fmla="*/ 77 w 741"/>
                <a:gd name="T55" fmla="*/ 509 h 530"/>
                <a:gd name="T56" fmla="*/ 86 w 741"/>
                <a:gd name="T57" fmla="*/ 530 h 530"/>
                <a:gd name="T58" fmla="*/ 107 w 741"/>
                <a:gd name="T59" fmla="*/ 467 h 530"/>
                <a:gd name="T60" fmla="*/ 126 w 741"/>
                <a:gd name="T61" fmla="*/ 431 h 530"/>
                <a:gd name="T62" fmla="*/ 152 w 741"/>
                <a:gd name="T63" fmla="*/ 394 h 530"/>
                <a:gd name="T64" fmla="*/ 183 w 741"/>
                <a:gd name="T65" fmla="*/ 356 h 530"/>
                <a:gd name="T66" fmla="*/ 223 w 741"/>
                <a:gd name="T67" fmla="*/ 321 h 530"/>
                <a:gd name="T68" fmla="*/ 273 w 741"/>
                <a:gd name="T69" fmla="*/ 289 h 530"/>
                <a:gd name="T70" fmla="*/ 333 w 741"/>
                <a:gd name="T71" fmla="*/ 25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1" h="530">
                  <a:moveTo>
                    <a:pt x="333" y="259"/>
                  </a:moveTo>
                  <a:lnTo>
                    <a:pt x="333" y="259"/>
                  </a:lnTo>
                  <a:lnTo>
                    <a:pt x="344" y="256"/>
                  </a:lnTo>
                  <a:lnTo>
                    <a:pt x="374" y="246"/>
                  </a:lnTo>
                  <a:lnTo>
                    <a:pt x="418" y="235"/>
                  </a:lnTo>
                  <a:lnTo>
                    <a:pt x="446" y="231"/>
                  </a:lnTo>
                  <a:lnTo>
                    <a:pt x="476" y="228"/>
                  </a:lnTo>
                  <a:lnTo>
                    <a:pt x="506" y="226"/>
                  </a:lnTo>
                  <a:lnTo>
                    <a:pt x="540" y="226"/>
                  </a:lnTo>
                  <a:lnTo>
                    <a:pt x="573" y="230"/>
                  </a:lnTo>
                  <a:lnTo>
                    <a:pt x="609" y="237"/>
                  </a:lnTo>
                  <a:lnTo>
                    <a:pt x="642" y="248"/>
                  </a:lnTo>
                  <a:lnTo>
                    <a:pt x="659" y="256"/>
                  </a:lnTo>
                  <a:lnTo>
                    <a:pt x="676" y="263"/>
                  </a:lnTo>
                  <a:lnTo>
                    <a:pt x="693" y="272"/>
                  </a:lnTo>
                  <a:lnTo>
                    <a:pt x="710" y="284"/>
                  </a:lnTo>
                  <a:lnTo>
                    <a:pt x="726" y="295"/>
                  </a:lnTo>
                  <a:lnTo>
                    <a:pt x="741" y="310"/>
                  </a:lnTo>
                  <a:lnTo>
                    <a:pt x="650" y="106"/>
                  </a:lnTo>
                  <a:lnTo>
                    <a:pt x="650" y="106"/>
                  </a:lnTo>
                  <a:lnTo>
                    <a:pt x="637" y="86"/>
                  </a:lnTo>
                  <a:lnTo>
                    <a:pt x="637" y="86"/>
                  </a:lnTo>
                  <a:lnTo>
                    <a:pt x="626" y="71"/>
                  </a:lnTo>
                  <a:lnTo>
                    <a:pt x="611" y="58"/>
                  </a:lnTo>
                  <a:lnTo>
                    <a:pt x="594" y="45"/>
                  </a:lnTo>
                  <a:lnTo>
                    <a:pt x="575" y="34"/>
                  </a:lnTo>
                  <a:lnTo>
                    <a:pt x="553" y="24"/>
                  </a:lnTo>
                  <a:lnTo>
                    <a:pt x="529" y="15"/>
                  </a:lnTo>
                  <a:lnTo>
                    <a:pt x="502" y="9"/>
                  </a:lnTo>
                  <a:lnTo>
                    <a:pt x="474" y="2"/>
                  </a:lnTo>
                  <a:lnTo>
                    <a:pt x="474" y="2"/>
                  </a:lnTo>
                  <a:lnTo>
                    <a:pt x="445" y="0"/>
                  </a:lnTo>
                  <a:lnTo>
                    <a:pt x="413" y="0"/>
                  </a:lnTo>
                  <a:lnTo>
                    <a:pt x="379" y="2"/>
                  </a:lnTo>
                  <a:lnTo>
                    <a:pt x="346" y="9"/>
                  </a:lnTo>
                  <a:lnTo>
                    <a:pt x="312" y="17"/>
                  </a:lnTo>
                  <a:lnTo>
                    <a:pt x="280" y="28"/>
                  </a:lnTo>
                  <a:lnTo>
                    <a:pt x="247" y="41"/>
                  </a:lnTo>
                  <a:lnTo>
                    <a:pt x="215" y="54"/>
                  </a:lnTo>
                  <a:lnTo>
                    <a:pt x="215" y="54"/>
                  </a:lnTo>
                  <a:lnTo>
                    <a:pt x="204" y="86"/>
                  </a:lnTo>
                  <a:lnTo>
                    <a:pt x="187" y="119"/>
                  </a:lnTo>
                  <a:lnTo>
                    <a:pt x="165" y="153"/>
                  </a:lnTo>
                  <a:lnTo>
                    <a:pt x="139" y="185"/>
                  </a:lnTo>
                  <a:lnTo>
                    <a:pt x="111" y="218"/>
                  </a:lnTo>
                  <a:lnTo>
                    <a:pt x="77" y="252"/>
                  </a:lnTo>
                  <a:lnTo>
                    <a:pt x="40" y="284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2" y="341"/>
                  </a:lnTo>
                  <a:lnTo>
                    <a:pt x="6" y="355"/>
                  </a:lnTo>
                  <a:lnTo>
                    <a:pt x="77" y="509"/>
                  </a:lnTo>
                  <a:lnTo>
                    <a:pt x="86" y="530"/>
                  </a:lnTo>
                  <a:lnTo>
                    <a:pt x="86" y="530"/>
                  </a:lnTo>
                  <a:lnTo>
                    <a:pt x="96" y="500"/>
                  </a:lnTo>
                  <a:lnTo>
                    <a:pt x="107" y="467"/>
                  </a:lnTo>
                  <a:lnTo>
                    <a:pt x="116" y="448"/>
                  </a:lnTo>
                  <a:lnTo>
                    <a:pt x="126" y="431"/>
                  </a:lnTo>
                  <a:lnTo>
                    <a:pt x="139" y="412"/>
                  </a:lnTo>
                  <a:lnTo>
                    <a:pt x="152" y="394"/>
                  </a:lnTo>
                  <a:lnTo>
                    <a:pt x="167" y="375"/>
                  </a:lnTo>
                  <a:lnTo>
                    <a:pt x="183" y="356"/>
                  </a:lnTo>
                  <a:lnTo>
                    <a:pt x="202" y="338"/>
                  </a:lnTo>
                  <a:lnTo>
                    <a:pt x="223" y="321"/>
                  </a:lnTo>
                  <a:lnTo>
                    <a:pt x="247" y="304"/>
                  </a:lnTo>
                  <a:lnTo>
                    <a:pt x="273" y="289"/>
                  </a:lnTo>
                  <a:lnTo>
                    <a:pt x="301" y="274"/>
                  </a:lnTo>
                  <a:lnTo>
                    <a:pt x="333" y="259"/>
                  </a:lnTo>
                  <a:lnTo>
                    <a:pt x="333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3" name="Freeform 238"/>
            <p:cNvSpPr>
              <a:spLocks noEditPoints="1"/>
            </p:cNvSpPr>
            <p:nvPr/>
          </p:nvSpPr>
          <p:spPr bwMode="auto">
            <a:xfrm>
              <a:off x="4606925" y="7086600"/>
              <a:ext cx="720725" cy="554038"/>
            </a:xfrm>
            <a:custGeom>
              <a:avLst/>
              <a:gdLst>
                <a:gd name="T0" fmla="*/ 9 w 906"/>
                <a:gd name="T1" fmla="*/ 412 h 698"/>
                <a:gd name="T2" fmla="*/ 1 w 906"/>
                <a:gd name="T3" fmla="*/ 371 h 698"/>
                <a:gd name="T4" fmla="*/ 0 w 906"/>
                <a:gd name="T5" fmla="*/ 338 h 698"/>
                <a:gd name="T6" fmla="*/ 56 w 906"/>
                <a:gd name="T7" fmla="*/ 295 h 698"/>
                <a:gd name="T8" fmla="*/ 147 w 906"/>
                <a:gd name="T9" fmla="*/ 203 h 698"/>
                <a:gd name="T10" fmla="*/ 207 w 906"/>
                <a:gd name="T11" fmla="*/ 114 h 698"/>
                <a:gd name="T12" fmla="*/ 240 w 906"/>
                <a:gd name="T13" fmla="*/ 60 h 698"/>
                <a:gd name="T14" fmla="*/ 300 w 906"/>
                <a:gd name="T15" fmla="*/ 34 h 698"/>
                <a:gd name="T16" fmla="*/ 390 w 906"/>
                <a:gd name="T17" fmla="*/ 9 h 698"/>
                <a:gd name="T18" fmla="*/ 472 w 906"/>
                <a:gd name="T19" fmla="*/ 0 h 698"/>
                <a:gd name="T20" fmla="*/ 522 w 906"/>
                <a:gd name="T21" fmla="*/ 6 h 698"/>
                <a:gd name="T22" fmla="*/ 585 w 906"/>
                <a:gd name="T23" fmla="*/ 21 h 698"/>
                <a:gd name="T24" fmla="*/ 662 w 906"/>
                <a:gd name="T25" fmla="*/ 56 h 698"/>
                <a:gd name="T26" fmla="*/ 714 w 906"/>
                <a:gd name="T27" fmla="*/ 106 h 698"/>
                <a:gd name="T28" fmla="*/ 729 w 906"/>
                <a:gd name="T29" fmla="*/ 133 h 698"/>
                <a:gd name="T30" fmla="*/ 755 w 906"/>
                <a:gd name="T31" fmla="*/ 383 h 698"/>
                <a:gd name="T32" fmla="*/ 690 w 906"/>
                <a:gd name="T33" fmla="*/ 338 h 698"/>
                <a:gd name="T34" fmla="*/ 613 w 906"/>
                <a:gd name="T35" fmla="*/ 315 h 698"/>
                <a:gd name="T36" fmla="*/ 556 w 906"/>
                <a:gd name="T37" fmla="*/ 310 h 698"/>
                <a:gd name="T38" fmla="*/ 464 w 906"/>
                <a:gd name="T39" fmla="*/ 319 h 698"/>
                <a:gd name="T40" fmla="*/ 391 w 906"/>
                <a:gd name="T41" fmla="*/ 342 h 698"/>
                <a:gd name="T42" fmla="*/ 335 w 906"/>
                <a:gd name="T43" fmla="*/ 368 h 698"/>
                <a:gd name="T44" fmla="*/ 272 w 906"/>
                <a:gd name="T45" fmla="*/ 412 h 698"/>
                <a:gd name="T46" fmla="*/ 225 w 906"/>
                <a:gd name="T47" fmla="*/ 463 h 698"/>
                <a:gd name="T48" fmla="*/ 188 w 906"/>
                <a:gd name="T49" fmla="*/ 526 h 698"/>
                <a:gd name="T50" fmla="*/ 141 w 906"/>
                <a:gd name="T51" fmla="*/ 698 h 698"/>
                <a:gd name="T52" fmla="*/ 125 w 906"/>
                <a:gd name="T53" fmla="*/ 467 h 698"/>
                <a:gd name="T54" fmla="*/ 182 w 906"/>
                <a:gd name="T55" fmla="*/ 384 h 698"/>
                <a:gd name="T56" fmla="*/ 274 w 906"/>
                <a:gd name="T57" fmla="*/ 308 h 698"/>
                <a:gd name="T58" fmla="*/ 360 w 906"/>
                <a:gd name="T59" fmla="*/ 265 h 698"/>
                <a:gd name="T60" fmla="*/ 418 w 906"/>
                <a:gd name="T61" fmla="*/ 246 h 698"/>
                <a:gd name="T62" fmla="*/ 516 w 906"/>
                <a:gd name="T63" fmla="*/ 230 h 698"/>
                <a:gd name="T64" fmla="*/ 591 w 906"/>
                <a:gd name="T65" fmla="*/ 230 h 698"/>
                <a:gd name="T66" fmla="*/ 692 w 906"/>
                <a:gd name="T67" fmla="*/ 250 h 698"/>
                <a:gd name="T68" fmla="*/ 645 w 906"/>
                <a:gd name="T69" fmla="*/ 153 h 698"/>
                <a:gd name="T70" fmla="*/ 625 w 906"/>
                <a:gd name="T71" fmla="*/ 131 h 698"/>
                <a:gd name="T72" fmla="*/ 576 w 906"/>
                <a:gd name="T73" fmla="*/ 105 h 698"/>
                <a:gd name="T74" fmla="*/ 509 w 906"/>
                <a:gd name="T75" fmla="*/ 86 h 698"/>
                <a:gd name="T76" fmla="*/ 462 w 906"/>
                <a:gd name="T77" fmla="*/ 84 h 698"/>
                <a:gd name="T78" fmla="*/ 380 w 906"/>
                <a:gd name="T79" fmla="*/ 95 h 698"/>
                <a:gd name="T80" fmla="*/ 291 w 906"/>
                <a:gd name="T81" fmla="*/ 127 h 698"/>
                <a:gd name="T82" fmla="*/ 259 w 906"/>
                <a:gd name="T83" fmla="*/ 190 h 698"/>
                <a:gd name="T84" fmla="*/ 186 w 906"/>
                <a:gd name="T85" fmla="*/ 286 h 698"/>
                <a:gd name="T86" fmla="*/ 85 w 906"/>
                <a:gd name="T87" fmla="*/ 377 h 698"/>
                <a:gd name="T88" fmla="*/ 87 w 906"/>
                <a:gd name="T89" fmla="*/ 38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6" h="698">
                  <a:moveTo>
                    <a:pt x="141" y="698"/>
                  </a:move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38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23" y="67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906" y="523"/>
                  </a:lnTo>
                  <a:lnTo>
                    <a:pt x="755" y="383"/>
                  </a:lnTo>
                  <a:lnTo>
                    <a:pt x="755" y="383"/>
                  </a:lnTo>
                  <a:lnTo>
                    <a:pt x="735" y="366"/>
                  </a:lnTo>
                  <a:lnTo>
                    <a:pt x="714" y="351"/>
                  </a:lnTo>
                  <a:lnTo>
                    <a:pt x="690" y="338"/>
                  </a:lnTo>
                  <a:lnTo>
                    <a:pt x="666" y="328"/>
                  </a:lnTo>
                  <a:lnTo>
                    <a:pt x="640" y="321"/>
                  </a:lnTo>
                  <a:lnTo>
                    <a:pt x="613" y="315"/>
                  </a:lnTo>
                  <a:lnTo>
                    <a:pt x="585" y="312"/>
                  </a:lnTo>
                  <a:lnTo>
                    <a:pt x="556" y="310"/>
                  </a:lnTo>
                  <a:lnTo>
                    <a:pt x="556" y="310"/>
                  </a:lnTo>
                  <a:lnTo>
                    <a:pt x="522" y="312"/>
                  </a:lnTo>
                  <a:lnTo>
                    <a:pt x="492" y="315"/>
                  </a:lnTo>
                  <a:lnTo>
                    <a:pt x="464" y="319"/>
                  </a:lnTo>
                  <a:lnTo>
                    <a:pt x="440" y="325"/>
                  </a:lnTo>
                  <a:lnTo>
                    <a:pt x="404" y="336"/>
                  </a:lnTo>
                  <a:lnTo>
                    <a:pt x="391" y="342"/>
                  </a:lnTo>
                  <a:lnTo>
                    <a:pt x="391" y="342"/>
                  </a:lnTo>
                  <a:lnTo>
                    <a:pt x="362" y="353"/>
                  </a:lnTo>
                  <a:lnTo>
                    <a:pt x="335" y="368"/>
                  </a:lnTo>
                  <a:lnTo>
                    <a:pt x="313" y="381"/>
                  </a:lnTo>
                  <a:lnTo>
                    <a:pt x="291" y="398"/>
                  </a:lnTo>
                  <a:lnTo>
                    <a:pt x="272" y="412"/>
                  </a:lnTo>
                  <a:lnTo>
                    <a:pt x="255" y="429"/>
                  </a:lnTo>
                  <a:lnTo>
                    <a:pt x="238" y="446"/>
                  </a:lnTo>
                  <a:lnTo>
                    <a:pt x="225" y="463"/>
                  </a:lnTo>
                  <a:lnTo>
                    <a:pt x="214" y="478"/>
                  </a:lnTo>
                  <a:lnTo>
                    <a:pt x="203" y="495"/>
                  </a:lnTo>
                  <a:lnTo>
                    <a:pt x="188" y="526"/>
                  </a:lnTo>
                  <a:lnTo>
                    <a:pt x="175" y="556"/>
                  </a:lnTo>
                  <a:lnTo>
                    <a:pt x="169" y="582"/>
                  </a:lnTo>
                  <a:lnTo>
                    <a:pt x="141" y="698"/>
                  </a:lnTo>
                  <a:close/>
                  <a:moveTo>
                    <a:pt x="87" y="383"/>
                  </a:moveTo>
                  <a:lnTo>
                    <a:pt x="125" y="467"/>
                  </a:lnTo>
                  <a:lnTo>
                    <a:pt x="125" y="467"/>
                  </a:lnTo>
                  <a:lnTo>
                    <a:pt x="141" y="439"/>
                  </a:lnTo>
                  <a:lnTo>
                    <a:pt x="160" y="412"/>
                  </a:lnTo>
                  <a:lnTo>
                    <a:pt x="182" y="384"/>
                  </a:lnTo>
                  <a:lnTo>
                    <a:pt x="209" y="358"/>
                  </a:lnTo>
                  <a:lnTo>
                    <a:pt x="238" y="332"/>
                  </a:lnTo>
                  <a:lnTo>
                    <a:pt x="274" y="308"/>
                  </a:lnTo>
                  <a:lnTo>
                    <a:pt x="315" y="286"/>
                  </a:lnTo>
                  <a:lnTo>
                    <a:pt x="335" y="274"/>
                  </a:lnTo>
                  <a:lnTo>
                    <a:pt x="360" y="265"/>
                  </a:lnTo>
                  <a:lnTo>
                    <a:pt x="360" y="265"/>
                  </a:lnTo>
                  <a:lnTo>
                    <a:pt x="376" y="258"/>
                  </a:lnTo>
                  <a:lnTo>
                    <a:pt x="418" y="246"/>
                  </a:lnTo>
                  <a:lnTo>
                    <a:pt x="447" y="239"/>
                  </a:lnTo>
                  <a:lnTo>
                    <a:pt x="479" y="233"/>
                  </a:lnTo>
                  <a:lnTo>
                    <a:pt x="516" y="230"/>
                  </a:lnTo>
                  <a:lnTo>
                    <a:pt x="556" y="228"/>
                  </a:lnTo>
                  <a:lnTo>
                    <a:pt x="556" y="228"/>
                  </a:lnTo>
                  <a:lnTo>
                    <a:pt x="591" y="230"/>
                  </a:lnTo>
                  <a:lnTo>
                    <a:pt x="627" y="233"/>
                  </a:lnTo>
                  <a:lnTo>
                    <a:pt x="660" y="239"/>
                  </a:lnTo>
                  <a:lnTo>
                    <a:pt x="692" y="250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4" name="Freeform 242"/>
            <p:cNvSpPr>
              <a:spLocks/>
            </p:cNvSpPr>
            <p:nvPr/>
          </p:nvSpPr>
          <p:spPr bwMode="auto">
            <a:xfrm>
              <a:off x="3613150" y="6427788"/>
              <a:ext cx="1203325" cy="2498725"/>
            </a:xfrm>
            <a:custGeom>
              <a:avLst/>
              <a:gdLst>
                <a:gd name="T0" fmla="*/ 1373 w 1515"/>
                <a:gd name="T1" fmla="*/ 1119 h 3148"/>
                <a:gd name="T2" fmla="*/ 1485 w 1515"/>
                <a:gd name="T3" fmla="*/ 985 h 3148"/>
                <a:gd name="T4" fmla="*/ 1515 w 1515"/>
                <a:gd name="T5" fmla="*/ 895 h 3148"/>
                <a:gd name="T6" fmla="*/ 1490 w 1515"/>
                <a:gd name="T7" fmla="*/ 826 h 3148"/>
                <a:gd name="T8" fmla="*/ 1447 w 1515"/>
                <a:gd name="T9" fmla="*/ 795 h 3148"/>
                <a:gd name="T10" fmla="*/ 1392 w 1515"/>
                <a:gd name="T11" fmla="*/ 789 h 3148"/>
                <a:gd name="T12" fmla="*/ 1231 w 1515"/>
                <a:gd name="T13" fmla="*/ 866 h 3148"/>
                <a:gd name="T14" fmla="*/ 1030 w 1515"/>
                <a:gd name="T15" fmla="*/ 970 h 3148"/>
                <a:gd name="T16" fmla="*/ 1104 w 1515"/>
                <a:gd name="T17" fmla="*/ 892 h 3148"/>
                <a:gd name="T18" fmla="*/ 1173 w 1515"/>
                <a:gd name="T19" fmla="*/ 776 h 3148"/>
                <a:gd name="T20" fmla="*/ 1207 w 1515"/>
                <a:gd name="T21" fmla="*/ 643 h 3148"/>
                <a:gd name="T22" fmla="*/ 1207 w 1515"/>
                <a:gd name="T23" fmla="*/ 528 h 3148"/>
                <a:gd name="T24" fmla="*/ 1173 w 1515"/>
                <a:gd name="T25" fmla="*/ 390 h 3148"/>
                <a:gd name="T26" fmla="*/ 1108 w 1515"/>
                <a:gd name="T27" fmla="*/ 265 h 3148"/>
                <a:gd name="T28" fmla="*/ 1015 w 1515"/>
                <a:gd name="T29" fmla="*/ 156 h 3148"/>
                <a:gd name="T30" fmla="*/ 899 w 1515"/>
                <a:gd name="T31" fmla="*/ 74 h 3148"/>
                <a:gd name="T32" fmla="*/ 768 w 1515"/>
                <a:gd name="T33" fmla="*/ 18 h 3148"/>
                <a:gd name="T34" fmla="*/ 626 w 1515"/>
                <a:gd name="T35" fmla="*/ 0 h 3148"/>
                <a:gd name="T36" fmla="*/ 515 w 1515"/>
                <a:gd name="T37" fmla="*/ 11 h 3148"/>
                <a:gd name="T38" fmla="*/ 386 w 1515"/>
                <a:gd name="T39" fmla="*/ 54 h 3148"/>
                <a:gd name="T40" fmla="*/ 272 w 1515"/>
                <a:gd name="T41" fmla="*/ 127 h 3148"/>
                <a:gd name="T42" fmla="*/ 181 w 1515"/>
                <a:gd name="T43" fmla="*/ 224 h 3148"/>
                <a:gd name="T44" fmla="*/ 113 w 1515"/>
                <a:gd name="T45" fmla="*/ 339 h 3148"/>
                <a:gd name="T46" fmla="*/ 76 w 1515"/>
                <a:gd name="T47" fmla="*/ 472 h 3148"/>
                <a:gd name="T48" fmla="*/ 70 w 1515"/>
                <a:gd name="T49" fmla="*/ 599 h 3148"/>
                <a:gd name="T50" fmla="*/ 123 w 1515"/>
                <a:gd name="T51" fmla="*/ 795 h 3148"/>
                <a:gd name="T52" fmla="*/ 235 w 1515"/>
                <a:gd name="T53" fmla="*/ 953 h 3148"/>
                <a:gd name="T54" fmla="*/ 397 w 1515"/>
                <a:gd name="T55" fmla="*/ 1065 h 3148"/>
                <a:gd name="T56" fmla="*/ 268 w 1515"/>
                <a:gd name="T57" fmla="*/ 1164 h 3148"/>
                <a:gd name="T58" fmla="*/ 130 w 1515"/>
                <a:gd name="T59" fmla="*/ 1334 h 3148"/>
                <a:gd name="T60" fmla="*/ 59 w 1515"/>
                <a:gd name="T61" fmla="*/ 1483 h 3148"/>
                <a:gd name="T62" fmla="*/ 13 w 1515"/>
                <a:gd name="T63" fmla="*/ 1670 h 3148"/>
                <a:gd name="T64" fmla="*/ 1 w 1515"/>
                <a:gd name="T65" fmla="*/ 1894 h 3148"/>
                <a:gd name="T66" fmla="*/ 18 w 1515"/>
                <a:gd name="T67" fmla="*/ 2064 h 3148"/>
                <a:gd name="T68" fmla="*/ 93 w 1515"/>
                <a:gd name="T69" fmla="*/ 2413 h 3148"/>
                <a:gd name="T70" fmla="*/ 285 w 1515"/>
                <a:gd name="T71" fmla="*/ 2982 h 3148"/>
                <a:gd name="T72" fmla="*/ 356 w 1515"/>
                <a:gd name="T73" fmla="*/ 3133 h 3148"/>
                <a:gd name="T74" fmla="*/ 436 w 1515"/>
                <a:gd name="T75" fmla="*/ 3148 h 3148"/>
                <a:gd name="T76" fmla="*/ 638 w 1515"/>
                <a:gd name="T77" fmla="*/ 3131 h 3148"/>
                <a:gd name="T78" fmla="*/ 779 w 1515"/>
                <a:gd name="T79" fmla="*/ 3099 h 3148"/>
                <a:gd name="T80" fmla="*/ 871 w 1515"/>
                <a:gd name="T81" fmla="*/ 3053 h 3148"/>
                <a:gd name="T82" fmla="*/ 914 w 1515"/>
                <a:gd name="T83" fmla="*/ 2999 h 3148"/>
                <a:gd name="T84" fmla="*/ 919 w 1515"/>
                <a:gd name="T85" fmla="*/ 2939 h 3148"/>
                <a:gd name="T86" fmla="*/ 867 w 1515"/>
                <a:gd name="T87" fmla="*/ 2834 h 3148"/>
                <a:gd name="T88" fmla="*/ 813 w 1515"/>
                <a:gd name="T89" fmla="*/ 2784 h 3148"/>
                <a:gd name="T90" fmla="*/ 716 w 1515"/>
                <a:gd name="T91" fmla="*/ 2752 h 3148"/>
                <a:gd name="T92" fmla="*/ 597 w 1515"/>
                <a:gd name="T93" fmla="*/ 2762 h 3148"/>
                <a:gd name="T94" fmla="*/ 735 w 1515"/>
                <a:gd name="T95" fmla="*/ 2605 h 3148"/>
                <a:gd name="T96" fmla="*/ 835 w 1515"/>
                <a:gd name="T97" fmla="*/ 2429 h 3148"/>
                <a:gd name="T98" fmla="*/ 847 w 1515"/>
                <a:gd name="T99" fmla="*/ 2349 h 3148"/>
                <a:gd name="T100" fmla="*/ 807 w 1515"/>
                <a:gd name="T101" fmla="*/ 2220 h 3148"/>
                <a:gd name="T102" fmla="*/ 630 w 1515"/>
                <a:gd name="T103" fmla="*/ 1890 h 3148"/>
                <a:gd name="T104" fmla="*/ 679 w 1515"/>
                <a:gd name="T105" fmla="*/ 1660 h 3148"/>
                <a:gd name="T106" fmla="*/ 761 w 1515"/>
                <a:gd name="T107" fmla="*/ 1448 h 3148"/>
                <a:gd name="T108" fmla="*/ 977 w 1515"/>
                <a:gd name="T109" fmla="*/ 1343 h 3148"/>
                <a:gd name="T110" fmla="*/ 1231 w 1515"/>
                <a:gd name="T111" fmla="*/ 122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5" h="3148">
                  <a:moveTo>
                    <a:pt x="1304" y="1179"/>
                  </a:moveTo>
                  <a:lnTo>
                    <a:pt x="1304" y="1179"/>
                  </a:lnTo>
                  <a:lnTo>
                    <a:pt x="1317" y="1168"/>
                  </a:lnTo>
                  <a:lnTo>
                    <a:pt x="1352" y="1140"/>
                  </a:lnTo>
                  <a:lnTo>
                    <a:pt x="1373" y="1119"/>
                  </a:lnTo>
                  <a:lnTo>
                    <a:pt x="1397" y="1097"/>
                  </a:lnTo>
                  <a:lnTo>
                    <a:pt x="1421" y="1071"/>
                  </a:lnTo>
                  <a:lnTo>
                    <a:pt x="1444" y="1045"/>
                  </a:lnTo>
                  <a:lnTo>
                    <a:pt x="1466" y="1015"/>
                  </a:lnTo>
                  <a:lnTo>
                    <a:pt x="1485" y="985"/>
                  </a:lnTo>
                  <a:lnTo>
                    <a:pt x="1500" y="955"/>
                  </a:lnTo>
                  <a:lnTo>
                    <a:pt x="1505" y="940"/>
                  </a:lnTo>
                  <a:lnTo>
                    <a:pt x="1511" y="925"/>
                  </a:lnTo>
                  <a:lnTo>
                    <a:pt x="1513" y="910"/>
                  </a:lnTo>
                  <a:lnTo>
                    <a:pt x="1515" y="895"/>
                  </a:lnTo>
                  <a:lnTo>
                    <a:pt x="1515" y="880"/>
                  </a:lnTo>
                  <a:lnTo>
                    <a:pt x="1511" y="867"/>
                  </a:lnTo>
                  <a:lnTo>
                    <a:pt x="1507" y="852"/>
                  </a:lnTo>
                  <a:lnTo>
                    <a:pt x="1500" y="839"/>
                  </a:lnTo>
                  <a:lnTo>
                    <a:pt x="1490" y="826"/>
                  </a:lnTo>
                  <a:lnTo>
                    <a:pt x="1477" y="815"/>
                  </a:lnTo>
                  <a:lnTo>
                    <a:pt x="1477" y="815"/>
                  </a:lnTo>
                  <a:lnTo>
                    <a:pt x="1468" y="806"/>
                  </a:lnTo>
                  <a:lnTo>
                    <a:pt x="1457" y="800"/>
                  </a:lnTo>
                  <a:lnTo>
                    <a:pt x="1447" y="795"/>
                  </a:lnTo>
                  <a:lnTo>
                    <a:pt x="1436" y="791"/>
                  </a:lnTo>
                  <a:lnTo>
                    <a:pt x="1425" y="789"/>
                  </a:lnTo>
                  <a:lnTo>
                    <a:pt x="1414" y="787"/>
                  </a:lnTo>
                  <a:lnTo>
                    <a:pt x="1403" y="787"/>
                  </a:lnTo>
                  <a:lnTo>
                    <a:pt x="1392" y="789"/>
                  </a:lnTo>
                  <a:lnTo>
                    <a:pt x="1367" y="795"/>
                  </a:lnTo>
                  <a:lnTo>
                    <a:pt x="1341" y="804"/>
                  </a:lnTo>
                  <a:lnTo>
                    <a:pt x="1315" y="815"/>
                  </a:lnTo>
                  <a:lnTo>
                    <a:pt x="1289" y="830"/>
                  </a:lnTo>
                  <a:lnTo>
                    <a:pt x="1231" y="866"/>
                  </a:lnTo>
                  <a:lnTo>
                    <a:pt x="1168" y="903"/>
                  </a:lnTo>
                  <a:lnTo>
                    <a:pt x="1136" y="921"/>
                  </a:lnTo>
                  <a:lnTo>
                    <a:pt x="1102" y="940"/>
                  </a:lnTo>
                  <a:lnTo>
                    <a:pt x="1067" y="955"/>
                  </a:lnTo>
                  <a:lnTo>
                    <a:pt x="1030" y="970"/>
                  </a:lnTo>
                  <a:lnTo>
                    <a:pt x="1030" y="970"/>
                  </a:lnTo>
                  <a:lnTo>
                    <a:pt x="1050" y="951"/>
                  </a:lnTo>
                  <a:lnTo>
                    <a:pt x="1069" y="933"/>
                  </a:lnTo>
                  <a:lnTo>
                    <a:pt x="1087" y="912"/>
                  </a:lnTo>
                  <a:lnTo>
                    <a:pt x="1104" y="892"/>
                  </a:lnTo>
                  <a:lnTo>
                    <a:pt x="1121" y="871"/>
                  </a:lnTo>
                  <a:lnTo>
                    <a:pt x="1136" y="849"/>
                  </a:lnTo>
                  <a:lnTo>
                    <a:pt x="1149" y="824"/>
                  </a:lnTo>
                  <a:lnTo>
                    <a:pt x="1162" y="800"/>
                  </a:lnTo>
                  <a:lnTo>
                    <a:pt x="1173" y="776"/>
                  </a:lnTo>
                  <a:lnTo>
                    <a:pt x="1183" y="752"/>
                  </a:lnTo>
                  <a:lnTo>
                    <a:pt x="1192" y="726"/>
                  </a:lnTo>
                  <a:lnTo>
                    <a:pt x="1197" y="698"/>
                  </a:lnTo>
                  <a:lnTo>
                    <a:pt x="1203" y="671"/>
                  </a:lnTo>
                  <a:lnTo>
                    <a:pt x="1207" y="643"/>
                  </a:lnTo>
                  <a:lnTo>
                    <a:pt x="1211" y="615"/>
                  </a:lnTo>
                  <a:lnTo>
                    <a:pt x="1211" y="586"/>
                  </a:lnTo>
                  <a:lnTo>
                    <a:pt x="1211" y="586"/>
                  </a:lnTo>
                  <a:lnTo>
                    <a:pt x="1211" y="558"/>
                  </a:lnTo>
                  <a:lnTo>
                    <a:pt x="1207" y="528"/>
                  </a:lnTo>
                  <a:lnTo>
                    <a:pt x="1203" y="500"/>
                  </a:lnTo>
                  <a:lnTo>
                    <a:pt x="1197" y="472"/>
                  </a:lnTo>
                  <a:lnTo>
                    <a:pt x="1192" y="444"/>
                  </a:lnTo>
                  <a:lnTo>
                    <a:pt x="1183" y="418"/>
                  </a:lnTo>
                  <a:lnTo>
                    <a:pt x="1173" y="390"/>
                  </a:lnTo>
                  <a:lnTo>
                    <a:pt x="1162" y="364"/>
                  </a:lnTo>
                  <a:lnTo>
                    <a:pt x="1151" y="339"/>
                  </a:lnTo>
                  <a:lnTo>
                    <a:pt x="1138" y="313"/>
                  </a:lnTo>
                  <a:lnTo>
                    <a:pt x="1123" y="289"/>
                  </a:lnTo>
                  <a:lnTo>
                    <a:pt x="1108" y="265"/>
                  </a:lnTo>
                  <a:lnTo>
                    <a:pt x="1091" y="242"/>
                  </a:lnTo>
                  <a:lnTo>
                    <a:pt x="1072" y="220"/>
                  </a:lnTo>
                  <a:lnTo>
                    <a:pt x="1054" y="197"/>
                  </a:lnTo>
                  <a:lnTo>
                    <a:pt x="1035" y="177"/>
                  </a:lnTo>
                  <a:lnTo>
                    <a:pt x="1015" y="156"/>
                  </a:lnTo>
                  <a:lnTo>
                    <a:pt x="992" y="138"/>
                  </a:lnTo>
                  <a:lnTo>
                    <a:pt x="970" y="121"/>
                  </a:lnTo>
                  <a:lnTo>
                    <a:pt x="947" y="104"/>
                  </a:lnTo>
                  <a:lnTo>
                    <a:pt x="923" y="87"/>
                  </a:lnTo>
                  <a:lnTo>
                    <a:pt x="899" y="74"/>
                  </a:lnTo>
                  <a:lnTo>
                    <a:pt x="873" y="59"/>
                  </a:lnTo>
                  <a:lnTo>
                    <a:pt x="849" y="48"/>
                  </a:lnTo>
                  <a:lnTo>
                    <a:pt x="822" y="37"/>
                  </a:lnTo>
                  <a:lnTo>
                    <a:pt x="794" y="28"/>
                  </a:lnTo>
                  <a:lnTo>
                    <a:pt x="768" y="18"/>
                  </a:lnTo>
                  <a:lnTo>
                    <a:pt x="740" y="13"/>
                  </a:lnTo>
                  <a:lnTo>
                    <a:pt x="712" y="7"/>
                  </a:lnTo>
                  <a:lnTo>
                    <a:pt x="684" y="3"/>
                  </a:lnTo>
                  <a:lnTo>
                    <a:pt x="656" y="0"/>
                  </a:lnTo>
                  <a:lnTo>
                    <a:pt x="626" y="0"/>
                  </a:lnTo>
                  <a:lnTo>
                    <a:pt x="626" y="0"/>
                  </a:lnTo>
                  <a:lnTo>
                    <a:pt x="598" y="0"/>
                  </a:lnTo>
                  <a:lnTo>
                    <a:pt x="570" y="1"/>
                  </a:lnTo>
                  <a:lnTo>
                    <a:pt x="543" y="5"/>
                  </a:lnTo>
                  <a:lnTo>
                    <a:pt x="515" y="11"/>
                  </a:lnTo>
                  <a:lnTo>
                    <a:pt x="488" y="16"/>
                  </a:lnTo>
                  <a:lnTo>
                    <a:pt x="460" y="24"/>
                  </a:lnTo>
                  <a:lnTo>
                    <a:pt x="434" y="33"/>
                  </a:lnTo>
                  <a:lnTo>
                    <a:pt x="410" y="43"/>
                  </a:lnTo>
                  <a:lnTo>
                    <a:pt x="386" y="54"/>
                  </a:lnTo>
                  <a:lnTo>
                    <a:pt x="362" y="67"/>
                  </a:lnTo>
                  <a:lnTo>
                    <a:pt x="337" y="80"/>
                  </a:lnTo>
                  <a:lnTo>
                    <a:pt x="315" y="95"/>
                  </a:lnTo>
                  <a:lnTo>
                    <a:pt x="292" y="110"/>
                  </a:lnTo>
                  <a:lnTo>
                    <a:pt x="272" y="127"/>
                  </a:lnTo>
                  <a:lnTo>
                    <a:pt x="251" y="145"/>
                  </a:lnTo>
                  <a:lnTo>
                    <a:pt x="233" y="162"/>
                  </a:lnTo>
                  <a:lnTo>
                    <a:pt x="214" y="182"/>
                  </a:lnTo>
                  <a:lnTo>
                    <a:pt x="197" y="203"/>
                  </a:lnTo>
                  <a:lnTo>
                    <a:pt x="181" y="224"/>
                  </a:lnTo>
                  <a:lnTo>
                    <a:pt x="164" y="246"/>
                  </a:lnTo>
                  <a:lnTo>
                    <a:pt x="151" y="268"/>
                  </a:lnTo>
                  <a:lnTo>
                    <a:pt x="136" y="291"/>
                  </a:lnTo>
                  <a:lnTo>
                    <a:pt x="125" y="315"/>
                  </a:lnTo>
                  <a:lnTo>
                    <a:pt x="113" y="339"/>
                  </a:lnTo>
                  <a:lnTo>
                    <a:pt x="104" y="365"/>
                  </a:lnTo>
                  <a:lnTo>
                    <a:pt x="95" y="391"/>
                  </a:lnTo>
                  <a:lnTo>
                    <a:pt x="87" y="418"/>
                  </a:lnTo>
                  <a:lnTo>
                    <a:pt x="80" y="444"/>
                  </a:lnTo>
                  <a:lnTo>
                    <a:pt x="76" y="472"/>
                  </a:lnTo>
                  <a:lnTo>
                    <a:pt x="72" y="500"/>
                  </a:lnTo>
                  <a:lnTo>
                    <a:pt x="70" y="528"/>
                  </a:lnTo>
                  <a:lnTo>
                    <a:pt x="69" y="558"/>
                  </a:lnTo>
                  <a:lnTo>
                    <a:pt x="69" y="558"/>
                  </a:lnTo>
                  <a:lnTo>
                    <a:pt x="70" y="599"/>
                  </a:lnTo>
                  <a:lnTo>
                    <a:pt x="76" y="640"/>
                  </a:lnTo>
                  <a:lnTo>
                    <a:pt x="83" y="681"/>
                  </a:lnTo>
                  <a:lnTo>
                    <a:pt x="93" y="720"/>
                  </a:lnTo>
                  <a:lnTo>
                    <a:pt x="106" y="757"/>
                  </a:lnTo>
                  <a:lnTo>
                    <a:pt x="123" y="795"/>
                  </a:lnTo>
                  <a:lnTo>
                    <a:pt x="139" y="830"/>
                  </a:lnTo>
                  <a:lnTo>
                    <a:pt x="160" y="864"/>
                  </a:lnTo>
                  <a:lnTo>
                    <a:pt x="184" y="895"/>
                  </a:lnTo>
                  <a:lnTo>
                    <a:pt x="209" y="925"/>
                  </a:lnTo>
                  <a:lnTo>
                    <a:pt x="235" y="953"/>
                  </a:lnTo>
                  <a:lnTo>
                    <a:pt x="264" y="981"/>
                  </a:lnTo>
                  <a:lnTo>
                    <a:pt x="294" y="1005"/>
                  </a:lnTo>
                  <a:lnTo>
                    <a:pt x="328" y="1028"/>
                  </a:lnTo>
                  <a:lnTo>
                    <a:pt x="362" y="1048"/>
                  </a:lnTo>
                  <a:lnTo>
                    <a:pt x="397" y="1065"/>
                  </a:lnTo>
                  <a:lnTo>
                    <a:pt x="397" y="1065"/>
                  </a:lnTo>
                  <a:lnTo>
                    <a:pt x="369" y="1084"/>
                  </a:lnTo>
                  <a:lnTo>
                    <a:pt x="337" y="1106"/>
                  </a:lnTo>
                  <a:lnTo>
                    <a:pt x="304" y="1132"/>
                  </a:lnTo>
                  <a:lnTo>
                    <a:pt x="268" y="1164"/>
                  </a:lnTo>
                  <a:lnTo>
                    <a:pt x="233" y="1200"/>
                  </a:lnTo>
                  <a:lnTo>
                    <a:pt x="199" y="1239"/>
                  </a:lnTo>
                  <a:lnTo>
                    <a:pt x="164" y="1284"/>
                  </a:lnTo>
                  <a:lnTo>
                    <a:pt x="147" y="1308"/>
                  </a:lnTo>
                  <a:lnTo>
                    <a:pt x="130" y="1334"/>
                  </a:lnTo>
                  <a:lnTo>
                    <a:pt x="115" y="1362"/>
                  </a:lnTo>
                  <a:lnTo>
                    <a:pt x="100" y="1390"/>
                  </a:lnTo>
                  <a:lnTo>
                    <a:pt x="85" y="1420"/>
                  </a:lnTo>
                  <a:lnTo>
                    <a:pt x="72" y="1451"/>
                  </a:lnTo>
                  <a:lnTo>
                    <a:pt x="59" y="1483"/>
                  </a:lnTo>
                  <a:lnTo>
                    <a:pt x="48" y="1517"/>
                  </a:lnTo>
                  <a:lnTo>
                    <a:pt x="37" y="1554"/>
                  </a:lnTo>
                  <a:lnTo>
                    <a:pt x="28" y="1590"/>
                  </a:lnTo>
                  <a:lnTo>
                    <a:pt x="20" y="1629"/>
                  </a:lnTo>
                  <a:lnTo>
                    <a:pt x="13" y="1670"/>
                  </a:lnTo>
                  <a:lnTo>
                    <a:pt x="7" y="1711"/>
                  </a:lnTo>
                  <a:lnTo>
                    <a:pt x="3" y="1754"/>
                  </a:lnTo>
                  <a:lnTo>
                    <a:pt x="1" y="1799"/>
                  </a:lnTo>
                  <a:lnTo>
                    <a:pt x="0" y="1845"/>
                  </a:lnTo>
                  <a:lnTo>
                    <a:pt x="1" y="1894"/>
                  </a:lnTo>
                  <a:lnTo>
                    <a:pt x="3" y="1944"/>
                  </a:lnTo>
                  <a:lnTo>
                    <a:pt x="3" y="1944"/>
                  </a:lnTo>
                  <a:lnTo>
                    <a:pt x="5" y="1965"/>
                  </a:lnTo>
                  <a:lnTo>
                    <a:pt x="11" y="2021"/>
                  </a:lnTo>
                  <a:lnTo>
                    <a:pt x="18" y="2064"/>
                  </a:lnTo>
                  <a:lnTo>
                    <a:pt x="26" y="2116"/>
                  </a:lnTo>
                  <a:lnTo>
                    <a:pt x="37" y="2176"/>
                  </a:lnTo>
                  <a:lnTo>
                    <a:pt x="52" y="2246"/>
                  </a:lnTo>
                  <a:lnTo>
                    <a:pt x="70" y="2325"/>
                  </a:lnTo>
                  <a:lnTo>
                    <a:pt x="93" y="2413"/>
                  </a:lnTo>
                  <a:lnTo>
                    <a:pt x="121" y="2510"/>
                  </a:lnTo>
                  <a:lnTo>
                    <a:pt x="153" y="2614"/>
                  </a:lnTo>
                  <a:lnTo>
                    <a:pt x="192" y="2728"/>
                  </a:lnTo>
                  <a:lnTo>
                    <a:pt x="235" y="2851"/>
                  </a:lnTo>
                  <a:lnTo>
                    <a:pt x="285" y="2982"/>
                  </a:lnTo>
                  <a:lnTo>
                    <a:pt x="343" y="3120"/>
                  </a:lnTo>
                  <a:lnTo>
                    <a:pt x="343" y="3120"/>
                  </a:lnTo>
                  <a:lnTo>
                    <a:pt x="343" y="3122"/>
                  </a:lnTo>
                  <a:lnTo>
                    <a:pt x="350" y="3129"/>
                  </a:lnTo>
                  <a:lnTo>
                    <a:pt x="356" y="3133"/>
                  </a:lnTo>
                  <a:lnTo>
                    <a:pt x="365" y="3137"/>
                  </a:lnTo>
                  <a:lnTo>
                    <a:pt x="376" y="3140"/>
                  </a:lnTo>
                  <a:lnTo>
                    <a:pt x="393" y="3144"/>
                  </a:lnTo>
                  <a:lnTo>
                    <a:pt x="412" y="3146"/>
                  </a:lnTo>
                  <a:lnTo>
                    <a:pt x="436" y="3148"/>
                  </a:lnTo>
                  <a:lnTo>
                    <a:pt x="464" y="3148"/>
                  </a:lnTo>
                  <a:lnTo>
                    <a:pt x="500" y="3146"/>
                  </a:lnTo>
                  <a:lnTo>
                    <a:pt x="539" y="3142"/>
                  </a:lnTo>
                  <a:lnTo>
                    <a:pt x="584" y="3139"/>
                  </a:lnTo>
                  <a:lnTo>
                    <a:pt x="638" y="3131"/>
                  </a:lnTo>
                  <a:lnTo>
                    <a:pt x="697" y="3120"/>
                  </a:lnTo>
                  <a:lnTo>
                    <a:pt x="697" y="3120"/>
                  </a:lnTo>
                  <a:lnTo>
                    <a:pt x="727" y="3114"/>
                  </a:lnTo>
                  <a:lnTo>
                    <a:pt x="755" y="3107"/>
                  </a:lnTo>
                  <a:lnTo>
                    <a:pt x="779" y="3099"/>
                  </a:lnTo>
                  <a:lnTo>
                    <a:pt x="802" y="3090"/>
                  </a:lnTo>
                  <a:lnTo>
                    <a:pt x="822" y="3083"/>
                  </a:lnTo>
                  <a:lnTo>
                    <a:pt x="841" y="3073"/>
                  </a:lnTo>
                  <a:lnTo>
                    <a:pt x="856" y="3064"/>
                  </a:lnTo>
                  <a:lnTo>
                    <a:pt x="871" y="3053"/>
                  </a:lnTo>
                  <a:lnTo>
                    <a:pt x="882" y="3043"/>
                  </a:lnTo>
                  <a:lnTo>
                    <a:pt x="893" y="3032"/>
                  </a:lnTo>
                  <a:lnTo>
                    <a:pt x="901" y="3021"/>
                  </a:lnTo>
                  <a:lnTo>
                    <a:pt x="908" y="3010"/>
                  </a:lnTo>
                  <a:lnTo>
                    <a:pt x="914" y="2999"/>
                  </a:lnTo>
                  <a:lnTo>
                    <a:pt x="918" y="2985"/>
                  </a:lnTo>
                  <a:lnTo>
                    <a:pt x="919" y="2974"/>
                  </a:lnTo>
                  <a:lnTo>
                    <a:pt x="919" y="2963"/>
                  </a:lnTo>
                  <a:lnTo>
                    <a:pt x="919" y="2950"/>
                  </a:lnTo>
                  <a:lnTo>
                    <a:pt x="919" y="2939"/>
                  </a:lnTo>
                  <a:lnTo>
                    <a:pt x="914" y="2916"/>
                  </a:lnTo>
                  <a:lnTo>
                    <a:pt x="905" y="2894"/>
                  </a:lnTo>
                  <a:lnTo>
                    <a:pt x="893" y="2872"/>
                  </a:lnTo>
                  <a:lnTo>
                    <a:pt x="882" y="2853"/>
                  </a:lnTo>
                  <a:lnTo>
                    <a:pt x="867" y="2834"/>
                  </a:lnTo>
                  <a:lnTo>
                    <a:pt x="854" y="2819"/>
                  </a:lnTo>
                  <a:lnTo>
                    <a:pt x="841" y="2804"/>
                  </a:lnTo>
                  <a:lnTo>
                    <a:pt x="841" y="2804"/>
                  </a:lnTo>
                  <a:lnTo>
                    <a:pt x="828" y="2795"/>
                  </a:lnTo>
                  <a:lnTo>
                    <a:pt x="813" y="2784"/>
                  </a:lnTo>
                  <a:lnTo>
                    <a:pt x="798" y="2776"/>
                  </a:lnTo>
                  <a:lnTo>
                    <a:pt x="783" y="2769"/>
                  </a:lnTo>
                  <a:lnTo>
                    <a:pt x="766" y="2763"/>
                  </a:lnTo>
                  <a:lnTo>
                    <a:pt x="750" y="2760"/>
                  </a:lnTo>
                  <a:lnTo>
                    <a:pt x="716" y="2752"/>
                  </a:lnTo>
                  <a:lnTo>
                    <a:pt x="682" y="2750"/>
                  </a:lnTo>
                  <a:lnTo>
                    <a:pt x="651" y="2752"/>
                  </a:lnTo>
                  <a:lnTo>
                    <a:pt x="623" y="2756"/>
                  </a:lnTo>
                  <a:lnTo>
                    <a:pt x="597" y="2762"/>
                  </a:lnTo>
                  <a:lnTo>
                    <a:pt x="597" y="2762"/>
                  </a:lnTo>
                  <a:lnTo>
                    <a:pt x="610" y="2750"/>
                  </a:lnTo>
                  <a:lnTo>
                    <a:pt x="641" y="2717"/>
                  </a:lnTo>
                  <a:lnTo>
                    <a:pt x="684" y="2666"/>
                  </a:lnTo>
                  <a:lnTo>
                    <a:pt x="710" y="2637"/>
                  </a:lnTo>
                  <a:lnTo>
                    <a:pt x="735" y="2605"/>
                  </a:lnTo>
                  <a:lnTo>
                    <a:pt x="759" y="2571"/>
                  </a:lnTo>
                  <a:lnTo>
                    <a:pt x="781" y="2536"/>
                  </a:lnTo>
                  <a:lnTo>
                    <a:pt x="804" y="2500"/>
                  </a:lnTo>
                  <a:lnTo>
                    <a:pt x="821" y="2465"/>
                  </a:lnTo>
                  <a:lnTo>
                    <a:pt x="835" y="2429"/>
                  </a:lnTo>
                  <a:lnTo>
                    <a:pt x="841" y="2413"/>
                  </a:lnTo>
                  <a:lnTo>
                    <a:pt x="845" y="2396"/>
                  </a:lnTo>
                  <a:lnTo>
                    <a:pt x="847" y="2379"/>
                  </a:lnTo>
                  <a:lnTo>
                    <a:pt x="849" y="2364"/>
                  </a:lnTo>
                  <a:lnTo>
                    <a:pt x="847" y="2349"/>
                  </a:lnTo>
                  <a:lnTo>
                    <a:pt x="845" y="2334"/>
                  </a:lnTo>
                  <a:lnTo>
                    <a:pt x="845" y="2334"/>
                  </a:lnTo>
                  <a:lnTo>
                    <a:pt x="837" y="2304"/>
                  </a:lnTo>
                  <a:lnTo>
                    <a:pt x="830" y="2276"/>
                  </a:lnTo>
                  <a:lnTo>
                    <a:pt x="807" y="2220"/>
                  </a:lnTo>
                  <a:lnTo>
                    <a:pt x="783" y="2163"/>
                  </a:lnTo>
                  <a:lnTo>
                    <a:pt x="755" y="2107"/>
                  </a:lnTo>
                  <a:lnTo>
                    <a:pt x="725" y="2052"/>
                  </a:lnTo>
                  <a:lnTo>
                    <a:pt x="694" y="1996"/>
                  </a:lnTo>
                  <a:lnTo>
                    <a:pt x="630" y="1890"/>
                  </a:lnTo>
                  <a:lnTo>
                    <a:pt x="630" y="1890"/>
                  </a:lnTo>
                  <a:lnTo>
                    <a:pt x="636" y="1847"/>
                  </a:lnTo>
                  <a:lnTo>
                    <a:pt x="645" y="1799"/>
                  </a:lnTo>
                  <a:lnTo>
                    <a:pt x="658" y="1735"/>
                  </a:lnTo>
                  <a:lnTo>
                    <a:pt x="679" y="1660"/>
                  </a:lnTo>
                  <a:lnTo>
                    <a:pt x="690" y="1621"/>
                  </a:lnTo>
                  <a:lnTo>
                    <a:pt x="705" y="1578"/>
                  </a:lnTo>
                  <a:lnTo>
                    <a:pt x="722" y="1535"/>
                  </a:lnTo>
                  <a:lnTo>
                    <a:pt x="740" y="1493"/>
                  </a:lnTo>
                  <a:lnTo>
                    <a:pt x="761" y="1448"/>
                  </a:lnTo>
                  <a:lnTo>
                    <a:pt x="785" y="1405"/>
                  </a:lnTo>
                  <a:lnTo>
                    <a:pt x="785" y="1405"/>
                  </a:lnTo>
                  <a:lnTo>
                    <a:pt x="841" y="1388"/>
                  </a:lnTo>
                  <a:lnTo>
                    <a:pt x="903" y="1369"/>
                  </a:lnTo>
                  <a:lnTo>
                    <a:pt x="977" y="1343"/>
                  </a:lnTo>
                  <a:lnTo>
                    <a:pt x="1061" y="1310"/>
                  </a:lnTo>
                  <a:lnTo>
                    <a:pt x="1104" y="1291"/>
                  </a:lnTo>
                  <a:lnTo>
                    <a:pt x="1147" y="1272"/>
                  </a:lnTo>
                  <a:lnTo>
                    <a:pt x="1190" y="1250"/>
                  </a:lnTo>
                  <a:lnTo>
                    <a:pt x="1231" y="1228"/>
                  </a:lnTo>
                  <a:lnTo>
                    <a:pt x="1268" y="1203"/>
                  </a:lnTo>
                  <a:lnTo>
                    <a:pt x="1304" y="1179"/>
                  </a:lnTo>
                  <a:lnTo>
                    <a:pt x="1304" y="1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5" name="Freeform 243"/>
            <p:cNvSpPr>
              <a:spLocks/>
            </p:cNvSpPr>
            <p:nvPr/>
          </p:nvSpPr>
          <p:spPr bwMode="auto">
            <a:xfrm>
              <a:off x="4133850" y="7373938"/>
              <a:ext cx="596900" cy="238125"/>
            </a:xfrm>
            <a:custGeom>
              <a:avLst/>
              <a:gdLst>
                <a:gd name="T0" fmla="*/ 0 w 752"/>
                <a:gd name="T1" fmla="*/ 241 h 301"/>
                <a:gd name="T2" fmla="*/ 0 w 752"/>
                <a:gd name="T3" fmla="*/ 241 h 301"/>
                <a:gd name="T4" fmla="*/ 15 w 752"/>
                <a:gd name="T5" fmla="*/ 246 h 301"/>
                <a:gd name="T6" fmla="*/ 62 w 752"/>
                <a:gd name="T7" fmla="*/ 258 h 301"/>
                <a:gd name="T8" fmla="*/ 135 w 752"/>
                <a:gd name="T9" fmla="*/ 273 h 301"/>
                <a:gd name="T10" fmla="*/ 180 w 752"/>
                <a:gd name="T11" fmla="*/ 280 h 301"/>
                <a:gd name="T12" fmla="*/ 230 w 752"/>
                <a:gd name="T13" fmla="*/ 287 h 301"/>
                <a:gd name="T14" fmla="*/ 284 w 752"/>
                <a:gd name="T15" fmla="*/ 295 h 301"/>
                <a:gd name="T16" fmla="*/ 342 w 752"/>
                <a:gd name="T17" fmla="*/ 299 h 301"/>
                <a:gd name="T18" fmla="*/ 405 w 752"/>
                <a:gd name="T19" fmla="*/ 301 h 301"/>
                <a:gd name="T20" fmla="*/ 471 w 752"/>
                <a:gd name="T21" fmla="*/ 301 h 301"/>
                <a:gd name="T22" fmla="*/ 538 w 752"/>
                <a:gd name="T23" fmla="*/ 299 h 301"/>
                <a:gd name="T24" fmla="*/ 609 w 752"/>
                <a:gd name="T25" fmla="*/ 293 h 301"/>
                <a:gd name="T26" fmla="*/ 680 w 752"/>
                <a:gd name="T27" fmla="*/ 282 h 301"/>
                <a:gd name="T28" fmla="*/ 752 w 752"/>
                <a:gd name="T29" fmla="*/ 267 h 301"/>
                <a:gd name="T30" fmla="*/ 633 w 752"/>
                <a:gd name="T31" fmla="*/ 0 h 301"/>
                <a:gd name="T32" fmla="*/ 633 w 752"/>
                <a:gd name="T33" fmla="*/ 0 h 301"/>
                <a:gd name="T34" fmla="*/ 622 w 752"/>
                <a:gd name="T35" fmla="*/ 6 h 301"/>
                <a:gd name="T36" fmla="*/ 588 w 752"/>
                <a:gd name="T37" fmla="*/ 26 h 301"/>
                <a:gd name="T38" fmla="*/ 536 w 752"/>
                <a:gd name="T39" fmla="*/ 54 h 301"/>
                <a:gd name="T40" fmla="*/ 463 w 752"/>
                <a:gd name="T41" fmla="*/ 90 h 301"/>
                <a:gd name="T42" fmla="*/ 420 w 752"/>
                <a:gd name="T43" fmla="*/ 110 h 301"/>
                <a:gd name="T44" fmla="*/ 372 w 752"/>
                <a:gd name="T45" fmla="*/ 129 h 301"/>
                <a:gd name="T46" fmla="*/ 320 w 752"/>
                <a:gd name="T47" fmla="*/ 149 h 301"/>
                <a:gd name="T48" fmla="*/ 264 w 752"/>
                <a:gd name="T49" fmla="*/ 170 h 301"/>
                <a:gd name="T50" fmla="*/ 204 w 752"/>
                <a:gd name="T51" fmla="*/ 189 h 301"/>
                <a:gd name="T52" fmla="*/ 139 w 752"/>
                <a:gd name="T53" fmla="*/ 207 h 301"/>
                <a:gd name="T54" fmla="*/ 71 w 752"/>
                <a:gd name="T55" fmla="*/ 226 h 301"/>
                <a:gd name="T56" fmla="*/ 0 w 752"/>
                <a:gd name="T57" fmla="*/ 241 h 301"/>
                <a:gd name="T58" fmla="*/ 0 w 752"/>
                <a:gd name="T59" fmla="*/ 24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2" h="301">
                  <a:moveTo>
                    <a:pt x="0" y="241"/>
                  </a:moveTo>
                  <a:lnTo>
                    <a:pt x="0" y="241"/>
                  </a:lnTo>
                  <a:lnTo>
                    <a:pt x="15" y="246"/>
                  </a:lnTo>
                  <a:lnTo>
                    <a:pt x="62" y="258"/>
                  </a:lnTo>
                  <a:lnTo>
                    <a:pt x="135" y="273"/>
                  </a:lnTo>
                  <a:lnTo>
                    <a:pt x="180" y="280"/>
                  </a:lnTo>
                  <a:lnTo>
                    <a:pt x="230" y="287"/>
                  </a:lnTo>
                  <a:lnTo>
                    <a:pt x="284" y="295"/>
                  </a:lnTo>
                  <a:lnTo>
                    <a:pt x="342" y="299"/>
                  </a:lnTo>
                  <a:lnTo>
                    <a:pt x="405" y="301"/>
                  </a:lnTo>
                  <a:lnTo>
                    <a:pt x="471" y="301"/>
                  </a:lnTo>
                  <a:lnTo>
                    <a:pt x="538" y="299"/>
                  </a:lnTo>
                  <a:lnTo>
                    <a:pt x="609" y="293"/>
                  </a:lnTo>
                  <a:lnTo>
                    <a:pt x="680" y="282"/>
                  </a:lnTo>
                  <a:lnTo>
                    <a:pt x="752" y="267"/>
                  </a:lnTo>
                  <a:lnTo>
                    <a:pt x="633" y="0"/>
                  </a:lnTo>
                  <a:lnTo>
                    <a:pt x="633" y="0"/>
                  </a:lnTo>
                  <a:lnTo>
                    <a:pt x="622" y="6"/>
                  </a:lnTo>
                  <a:lnTo>
                    <a:pt x="588" y="26"/>
                  </a:lnTo>
                  <a:lnTo>
                    <a:pt x="536" y="54"/>
                  </a:lnTo>
                  <a:lnTo>
                    <a:pt x="463" y="90"/>
                  </a:lnTo>
                  <a:lnTo>
                    <a:pt x="420" y="110"/>
                  </a:lnTo>
                  <a:lnTo>
                    <a:pt x="372" y="129"/>
                  </a:lnTo>
                  <a:lnTo>
                    <a:pt x="320" y="149"/>
                  </a:lnTo>
                  <a:lnTo>
                    <a:pt x="264" y="170"/>
                  </a:lnTo>
                  <a:lnTo>
                    <a:pt x="204" y="189"/>
                  </a:lnTo>
                  <a:lnTo>
                    <a:pt x="139" y="207"/>
                  </a:lnTo>
                  <a:lnTo>
                    <a:pt x="71" y="226"/>
                  </a:lnTo>
                  <a:lnTo>
                    <a:pt x="0" y="241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6" name="Freeform 244"/>
            <p:cNvSpPr>
              <a:spLocks/>
            </p:cNvSpPr>
            <p:nvPr/>
          </p:nvSpPr>
          <p:spPr bwMode="auto">
            <a:xfrm>
              <a:off x="4667250" y="7388225"/>
              <a:ext cx="1588" cy="9525"/>
            </a:xfrm>
            <a:custGeom>
              <a:avLst/>
              <a:gdLst>
                <a:gd name="T0" fmla="*/ 4 w 4"/>
                <a:gd name="T1" fmla="*/ 11 h 11"/>
                <a:gd name="T2" fmla="*/ 4 w 4"/>
                <a:gd name="T3" fmla="*/ 11 h 11"/>
                <a:gd name="T4" fmla="*/ 2 w 4"/>
                <a:gd name="T5" fmla="*/ 0 h 11"/>
                <a:gd name="T6" fmla="*/ 2 w 4"/>
                <a:gd name="T7" fmla="*/ 0 h 11"/>
                <a:gd name="T8" fmla="*/ 0 w 4"/>
                <a:gd name="T9" fmla="*/ 2 h 11"/>
                <a:gd name="T10" fmla="*/ 4 w 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lnTo>
                    <a:pt x="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7" name="Freeform 245"/>
            <p:cNvSpPr>
              <a:spLocks/>
            </p:cNvSpPr>
            <p:nvPr/>
          </p:nvSpPr>
          <p:spPr bwMode="auto">
            <a:xfrm>
              <a:off x="4519613" y="6711950"/>
              <a:ext cx="627063" cy="476250"/>
            </a:xfrm>
            <a:custGeom>
              <a:avLst/>
              <a:gdLst>
                <a:gd name="T0" fmla="*/ 306 w 790"/>
                <a:gd name="T1" fmla="*/ 437 h 601"/>
                <a:gd name="T2" fmla="*/ 340 w 790"/>
                <a:gd name="T3" fmla="*/ 459 h 601"/>
                <a:gd name="T4" fmla="*/ 362 w 790"/>
                <a:gd name="T5" fmla="*/ 487 h 601"/>
                <a:gd name="T6" fmla="*/ 374 w 790"/>
                <a:gd name="T7" fmla="*/ 521 h 601"/>
                <a:gd name="T8" fmla="*/ 372 w 790"/>
                <a:gd name="T9" fmla="*/ 560 h 601"/>
                <a:gd name="T10" fmla="*/ 368 w 790"/>
                <a:gd name="T11" fmla="*/ 569 h 601"/>
                <a:gd name="T12" fmla="*/ 400 w 790"/>
                <a:gd name="T13" fmla="*/ 556 h 601"/>
                <a:gd name="T14" fmla="*/ 465 w 790"/>
                <a:gd name="T15" fmla="*/ 532 h 601"/>
                <a:gd name="T16" fmla="*/ 532 w 790"/>
                <a:gd name="T17" fmla="*/ 517 h 601"/>
                <a:gd name="T18" fmla="*/ 598 w 790"/>
                <a:gd name="T19" fmla="*/ 515 h 601"/>
                <a:gd name="T20" fmla="*/ 627 w 790"/>
                <a:gd name="T21" fmla="*/ 517 h 601"/>
                <a:gd name="T22" fmla="*/ 682 w 790"/>
                <a:gd name="T23" fmla="*/ 530 h 601"/>
                <a:gd name="T24" fmla="*/ 728 w 790"/>
                <a:gd name="T25" fmla="*/ 549 h 601"/>
                <a:gd name="T26" fmla="*/ 764 w 790"/>
                <a:gd name="T27" fmla="*/ 573 h 601"/>
                <a:gd name="T28" fmla="*/ 790 w 790"/>
                <a:gd name="T29" fmla="*/ 601 h 601"/>
                <a:gd name="T30" fmla="*/ 579 w 790"/>
                <a:gd name="T31" fmla="*/ 138 h 601"/>
                <a:gd name="T32" fmla="*/ 549 w 790"/>
                <a:gd name="T33" fmla="*/ 88 h 601"/>
                <a:gd name="T34" fmla="*/ 508 w 790"/>
                <a:gd name="T35" fmla="*/ 47 h 601"/>
                <a:gd name="T36" fmla="*/ 486 w 790"/>
                <a:gd name="T37" fmla="*/ 32 h 601"/>
                <a:gd name="T38" fmla="*/ 441 w 790"/>
                <a:gd name="T39" fmla="*/ 11 h 601"/>
                <a:gd name="T40" fmla="*/ 394 w 790"/>
                <a:gd name="T41" fmla="*/ 2 h 601"/>
                <a:gd name="T42" fmla="*/ 348 w 790"/>
                <a:gd name="T43" fmla="*/ 2 h 601"/>
                <a:gd name="T44" fmla="*/ 303 w 790"/>
                <a:gd name="T45" fmla="*/ 9 h 601"/>
                <a:gd name="T46" fmla="*/ 237 w 790"/>
                <a:gd name="T47" fmla="*/ 30 h 601"/>
                <a:gd name="T48" fmla="*/ 163 w 790"/>
                <a:gd name="T49" fmla="*/ 63 h 601"/>
                <a:gd name="T50" fmla="*/ 107 w 790"/>
                <a:gd name="T51" fmla="*/ 88 h 601"/>
                <a:gd name="T52" fmla="*/ 56 w 790"/>
                <a:gd name="T53" fmla="*/ 112 h 601"/>
                <a:gd name="T54" fmla="*/ 68 w 790"/>
                <a:gd name="T55" fmla="*/ 215 h 601"/>
                <a:gd name="T56" fmla="*/ 66 w 790"/>
                <a:gd name="T57" fmla="*/ 285 h 601"/>
                <a:gd name="T58" fmla="*/ 60 w 790"/>
                <a:gd name="T59" fmla="*/ 332 h 601"/>
                <a:gd name="T60" fmla="*/ 49 w 790"/>
                <a:gd name="T61" fmla="*/ 375 h 601"/>
                <a:gd name="T62" fmla="*/ 32 w 790"/>
                <a:gd name="T63" fmla="*/ 418 h 601"/>
                <a:gd name="T64" fmla="*/ 0 w 790"/>
                <a:gd name="T65" fmla="*/ 480 h 601"/>
                <a:gd name="T66" fmla="*/ 137 w 790"/>
                <a:gd name="T67" fmla="*/ 480 h 601"/>
                <a:gd name="T68" fmla="*/ 153 w 790"/>
                <a:gd name="T69" fmla="*/ 468 h 601"/>
                <a:gd name="T70" fmla="*/ 198 w 790"/>
                <a:gd name="T71" fmla="*/ 446 h 601"/>
                <a:gd name="T72" fmla="*/ 239 w 790"/>
                <a:gd name="T73" fmla="*/ 433 h 601"/>
                <a:gd name="T74" fmla="*/ 267 w 790"/>
                <a:gd name="T75" fmla="*/ 429 h 601"/>
                <a:gd name="T76" fmla="*/ 293 w 790"/>
                <a:gd name="T77" fmla="*/ 433 h 601"/>
                <a:gd name="T78" fmla="*/ 306 w 790"/>
                <a:gd name="T79" fmla="*/ 437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0" h="601">
                  <a:moveTo>
                    <a:pt x="306" y="437"/>
                  </a:moveTo>
                  <a:lnTo>
                    <a:pt x="306" y="437"/>
                  </a:lnTo>
                  <a:lnTo>
                    <a:pt x="325" y="446"/>
                  </a:lnTo>
                  <a:lnTo>
                    <a:pt x="340" y="459"/>
                  </a:lnTo>
                  <a:lnTo>
                    <a:pt x="353" y="472"/>
                  </a:lnTo>
                  <a:lnTo>
                    <a:pt x="362" y="487"/>
                  </a:lnTo>
                  <a:lnTo>
                    <a:pt x="368" y="504"/>
                  </a:lnTo>
                  <a:lnTo>
                    <a:pt x="374" y="521"/>
                  </a:lnTo>
                  <a:lnTo>
                    <a:pt x="374" y="539"/>
                  </a:lnTo>
                  <a:lnTo>
                    <a:pt x="372" y="560"/>
                  </a:lnTo>
                  <a:lnTo>
                    <a:pt x="372" y="560"/>
                  </a:lnTo>
                  <a:lnTo>
                    <a:pt x="368" y="569"/>
                  </a:lnTo>
                  <a:lnTo>
                    <a:pt x="368" y="569"/>
                  </a:lnTo>
                  <a:lnTo>
                    <a:pt x="400" y="556"/>
                  </a:lnTo>
                  <a:lnTo>
                    <a:pt x="433" y="543"/>
                  </a:lnTo>
                  <a:lnTo>
                    <a:pt x="465" y="532"/>
                  </a:lnTo>
                  <a:lnTo>
                    <a:pt x="499" y="524"/>
                  </a:lnTo>
                  <a:lnTo>
                    <a:pt x="532" y="517"/>
                  </a:lnTo>
                  <a:lnTo>
                    <a:pt x="566" y="515"/>
                  </a:lnTo>
                  <a:lnTo>
                    <a:pt x="598" y="515"/>
                  </a:lnTo>
                  <a:lnTo>
                    <a:pt x="627" y="517"/>
                  </a:lnTo>
                  <a:lnTo>
                    <a:pt x="627" y="517"/>
                  </a:lnTo>
                  <a:lnTo>
                    <a:pt x="655" y="524"/>
                  </a:lnTo>
                  <a:lnTo>
                    <a:pt x="682" y="530"/>
                  </a:lnTo>
                  <a:lnTo>
                    <a:pt x="706" y="539"/>
                  </a:lnTo>
                  <a:lnTo>
                    <a:pt x="728" y="549"/>
                  </a:lnTo>
                  <a:lnTo>
                    <a:pt x="747" y="560"/>
                  </a:lnTo>
                  <a:lnTo>
                    <a:pt x="764" y="573"/>
                  </a:lnTo>
                  <a:lnTo>
                    <a:pt x="779" y="586"/>
                  </a:lnTo>
                  <a:lnTo>
                    <a:pt x="790" y="601"/>
                  </a:lnTo>
                  <a:lnTo>
                    <a:pt x="579" y="138"/>
                  </a:lnTo>
                  <a:lnTo>
                    <a:pt x="579" y="138"/>
                  </a:lnTo>
                  <a:lnTo>
                    <a:pt x="566" y="112"/>
                  </a:lnTo>
                  <a:lnTo>
                    <a:pt x="549" y="88"/>
                  </a:lnTo>
                  <a:lnTo>
                    <a:pt x="530" y="65"/>
                  </a:lnTo>
                  <a:lnTo>
                    <a:pt x="508" y="47"/>
                  </a:lnTo>
                  <a:lnTo>
                    <a:pt x="508" y="47"/>
                  </a:lnTo>
                  <a:lnTo>
                    <a:pt x="486" y="32"/>
                  </a:lnTo>
                  <a:lnTo>
                    <a:pt x="463" y="19"/>
                  </a:lnTo>
                  <a:lnTo>
                    <a:pt x="441" y="11"/>
                  </a:lnTo>
                  <a:lnTo>
                    <a:pt x="417" y="6"/>
                  </a:lnTo>
                  <a:lnTo>
                    <a:pt x="394" y="2"/>
                  </a:lnTo>
                  <a:lnTo>
                    <a:pt x="372" y="0"/>
                  </a:lnTo>
                  <a:lnTo>
                    <a:pt x="348" y="2"/>
                  </a:lnTo>
                  <a:lnTo>
                    <a:pt x="325" y="6"/>
                  </a:lnTo>
                  <a:lnTo>
                    <a:pt x="303" y="9"/>
                  </a:lnTo>
                  <a:lnTo>
                    <a:pt x="280" y="15"/>
                  </a:lnTo>
                  <a:lnTo>
                    <a:pt x="237" y="30"/>
                  </a:lnTo>
                  <a:lnTo>
                    <a:pt x="198" y="47"/>
                  </a:lnTo>
                  <a:lnTo>
                    <a:pt x="163" y="63"/>
                  </a:lnTo>
                  <a:lnTo>
                    <a:pt x="107" y="88"/>
                  </a:lnTo>
                  <a:lnTo>
                    <a:pt x="107" y="88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4" y="164"/>
                  </a:lnTo>
                  <a:lnTo>
                    <a:pt x="68" y="215"/>
                  </a:lnTo>
                  <a:lnTo>
                    <a:pt x="68" y="263"/>
                  </a:lnTo>
                  <a:lnTo>
                    <a:pt x="66" y="285"/>
                  </a:lnTo>
                  <a:lnTo>
                    <a:pt x="64" y="310"/>
                  </a:lnTo>
                  <a:lnTo>
                    <a:pt x="60" y="332"/>
                  </a:lnTo>
                  <a:lnTo>
                    <a:pt x="55" y="354"/>
                  </a:lnTo>
                  <a:lnTo>
                    <a:pt x="49" y="375"/>
                  </a:lnTo>
                  <a:lnTo>
                    <a:pt x="42" y="397"/>
                  </a:lnTo>
                  <a:lnTo>
                    <a:pt x="32" y="418"/>
                  </a:lnTo>
                  <a:lnTo>
                    <a:pt x="23" y="438"/>
                  </a:lnTo>
                  <a:lnTo>
                    <a:pt x="0" y="480"/>
                  </a:lnTo>
                  <a:lnTo>
                    <a:pt x="28" y="545"/>
                  </a:lnTo>
                  <a:lnTo>
                    <a:pt x="137" y="480"/>
                  </a:lnTo>
                  <a:lnTo>
                    <a:pt x="137" y="480"/>
                  </a:lnTo>
                  <a:lnTo>
                    <a:pt x="153" y="468"/>
                  </a:lnTo>
                  <a:lnTo>
                    <a:pt x="174" y="457"/>
                  </a:lnTo>
                  <a:lnTo>
                    <a:pt x="198" y="446"/>
                  </a:lnTo>
                  <a:lnTo>
                    <a:pt x="224" y="437"/>
                  </a:lnTo>
                  <a:lnTo>
                    <a:pt x="239" y="433"/>
                  </a:lnTo>
                  <a:lnTo>
                    <a:pt x="252" y="431"/>
                  </a:lnTo>
                  <a:lnTo>
                    <a:pt x="267" y="429"/>
                  </a:lnTo>
                  <a:lnTo>
                    <a:pt x="280" y="429"/>
                  </a:lnTo>
                  <a:lnTo>
                    <a:pt x="293" y="433"/>
                  </a:lnTo>
                  <a:lnTo>
                    <a:pt x="306" y="437"/>
                  </a:lnTo>
                  <a:lnTo>
                    <a:pt x="306" y="43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8" name="Freeform 246"/>
            <p:cNvSpPr>
              <a:spLocks noEditPoints="1"/>
            </p:cNvSpPr>
            <p:nvPr/>
          </p:nvSpPr>
          <p:spPr bwMode="auto">
            <a:xfrm>
              <a:off x="4483100" y="6678613"/>
              <a:ext cx="693738" cy="547688"/>
            </a:xfrm>
            <a:custGeom>
              <a:avLst/>
              <a:gdLst>
                <a:gd name="T0" fmla="*/ 375 w 875"/>
                <a:gd name="T1" fmla="*/ 597 h 688"/>
                <a:gd name="T2" fmla="*/ 377 w 875"/>
                <a:gd name="T3" fmla="*/ 591 h 688"/>
                <a:gd name="T4" fmla="*/ 375 w 875"/>
                <a:gd name="T5" fmla="*/ 556 h 688"/>
                <a:gd name="T6" fmla="*/ 356 w 875"/>
                <a:gd name="T7" fmla="*/ 528 h 688"/>
                <a:gd name="T8" fmla="*/ 334 w 875"/>
                <a:gd name="T9" fmla="*/ 515 h 688"/>
                <a:gd name="T10" fmla="*/ 317 w 875"/>
                <a:gd name="T11" fmla="*/ 511 h 688"/>
                <a:gd name="T12" fmla="*/ 269 w 875"/>
                <a:gd name="T13" fmla="*/ 522 h 688"/>
                <a:gd name="T14" fmla="*/ 205 w 875"/>
                <a:gd name="T15" fmla="*/ 554 h 688"/>
                <a:gd name="T16" fmla="*/ 0 w 875"/>
                <a:gd name="T17" fmla="*/ 517 h 688"/>
                <a:gd name="T18" fmla="*/ 32 w 875"/>
                <a:gd name="T19" fmla="*/ 461 h 688"/>
                <a:gd name="T20" fmla="*/ 69 w 875"/>
                <a:gd name="T21" fmla="*/ 341 h 688"/>
                <a:gd name="T22" fmla="*/ 69 w 875"/>
                <a:gd name="T23" fmla="*/ 209 h 688"/>
                <a:gd name="T24" fmla="*/ 84 w 875"/>
                <a:gd name="T25" fmla="*/ 116 h 688"/>
                <a:gd name="T26" fmla="*/ 192 w 875"/>
                <a:gd name="T27" fmla="*/ 67 h 688"/>
                <a:gd name="T28" fmla="*/ 267 w 875"/>
                <a:gd name="T29" fmla="*/ 33 h 688"/>
                <a:gd name="T30" fmla="*/ 354 w 875"/>
                <a:gd name="T31" fmla="*/ 7 h 688"/>
                <a:gd name="T32" fmla="*/ 420 w 875"/>
                <a:gd name="T33" fmla="*/ 0 h 688"/>
                <a:gd name="T34" fmla="*/ 483 w 875"/>
                <a:gd name="T35" fmla="*/ 7 h 688"/>
                <a:gd name="T36" fmla="*/ 543 w 875"/>
                <a:gd name="T37" fmla="*/ 32 h 688"/>
                <a:gd name="T38" fmla="*/ 580 w 875"/>
                <a:gd name="T39" fmla="*/ 54 h 688"/>
                <a:gd name="T40" fmla="*/ 647 w 875"/>
                <a:gd name="T41" fmla="*/ 130 h 688"/>
                <a:gd name="T42" fmla="*/ 802 w 875"/>
                <a:gd name="T43" fmla="*/ 666 h 688"/>
                <a:gd name="T44" fmla="*/ 782 w 875"/>
                <a:gd name="T45" fmla="*/ 644 h 688"/>
                <a:gd name="T46" fmla="*/ 733 w 875"/>
                <a:gd name="T47" fmla="*/ 618 h 688"/>
                <a:gd name="T48" fmla="*/ 666 w 875"/>
                <a:gd name="T49" fmla="*/ 599 h 688"/>
                <a:gd name="T50" fmla="*/ 616 w 875"/>
                <a:gd name="T51" fmla="*/ 597 h 688"/>
                <a:gd name="T52" fmla="*/ 528 w 875"/>
                <a:gd name="T53" fmla="*/ 612 h 688"/>
                <a:gd name="T54" fmla="*/ 433 w 875"/>
                <a:gd name="T55" fmla="*/ 647 h 688"/>
                <a:gd name="T56" fmla="*/ 317 w 875"/>
                <a:gd name="T57" fmla="*/ 429 h 688"/>
                <a:gd name="T58" fmla="*/ 358 w 875"/>
                <a:gd name="T59" fmla="*/ 435 h 688"/>
                <a:gd name="T60" fmla="*/ 388 w 875"/>
                <a:gd name="T61" fmla="*/ 450 h 688"/>
                <a:gd name="T62" fmla="*/ 429 w 875"/>
                <a:gd name="T63" fmla="*/ 485 h 688"/>
                <a:gd name="T64" fmla="*/ 453 w 875"/>
                <a:gd name="T65" fmla="*/ 530 h 688"/>
                <a:gd name="T66" fmla="*/ 489 w 875"/>
                <a:gd name="T67" fmla="*/ 537 h 688"/>
                <a:gd name="T68" fmla="*/ 576 w 875"/>
                <a:gd name="T69" fmla="*/ 517 h 688"/>
                <a:gd name="T70" fmla="*/ 657 w 875"/>
                <a:gd name="T71" fmla="*/ 515 h 688"/>
                <a:gd name="T72" fmla="*/ 713 w 875"/>
                <a:gd name="T73" fmla="*/ 524 h 688"/>
                <a:gd name="T74" fmla="*/ 588 w 875"/>
                <a:gd name="T75" fmla="*/ 196 h 688"/>
                <a:gd name="T76" fmla="*/ 547 w 875"/>
                <a:gd name="T77" fmla="*/ 136 h 688"/>
                <a:gd name="T78" fmla="*/ 517 w 875"/>
                <a:gd name="T79" fmla="*/ 112 h 688"/>
                <a:gd name="T80" fmla="*/ 478 w 875"/>
                <a:gd name="T81" fmla="*/ 91 h 688"/>
                <a:gd name="T82" fmla="*/ 435 w 875"/>
                <a:gd name="T83" fmla="*/ 84 h 688"/>
                <a:gd name="T84" fmla="*/ 394 w 875"/>
                <a:gd name="T85" fmla="*/ 84 h 688"/>
                <a:gd name="T86" fmla="*/ 317 w 875"/>
                <a:gd name="T87" fmla="*/ 102 h 688"/>
                <a:gd name="T88" fmla="*/ 170 w 875"/>
                <a:gd name="T89" fmla="*/ 168 h 688"/>
                <a:gd name="T90" fmla="*/ 147 w 875"/>
                <a:gd name="T91" fmla="*/ 177 h 688"/>
                <a:gd name="T92" fmla="*/ 155 w 875"/>
                <a:gd name="T93" fmla="*/ 317 h 688"/>
                <a:gd name="T94" fmla="*/ 129 w 875"/>
                <a:gd name="T95" fmla="*/ 444 h 688"/>
                <a:gd name="T96" fmla="*/ 93 w 875"/>
                <a:gd name="T97" fmla="*/ 526 h 688"/>
                <a:gd name="T98" fmla="*/ 181 w 875"/>
                <a:gd name="T99" fmla="*/ 472 h 688"/>
                <a:gd name="T100" fmla="*/ 241 w 875"/>
                <a:gd name="T101" fmla="*/ 444 h 688"/>
                <a:gd name="T102" fmla="*/ 317 w 875"/>
                <a:gd name="T103" fmla="*/ 42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5" h="688">
                  <a:moveTo>
                    <a:pt x="347" y="688"/>
                  </a:moveTo>
                  <a:lnTo>
                    <a:pt x="375" y="597"/>
                  </a:lnTo>
                  <a:lnTo>
                    <a:pt x="375" y="597"/>
                  </a:lnTo>
                  <a:lnTo>
                    <a:pt x="377" y="593"/>
                  </a:lnTo>
                  <a:lnTo>
                    <a:pt x="377" y="591"/>
                  </a:lnTo>
                  <a:lnTo>
                    <a:pt x="377" y="591"/>
                  </a:lnTo>
                  <a:lnTo>
                    <a:pt x="379" y="578"/>
                  </a:lnTo>
                  <a:lnTo>
                    <a:pt x="379" y="567"/>
                  </a:lnTo>
                  <a:lnTo>
                    <a:pt x="375" y="556"/>
                  </a:lnTo>
                  <a:lnTo>
                    <a:pt x="371" y="547"/>
                  </a:lnTo>
                  <a:lnTo>
                    <a:pt x="366" y="537"/>
                  </a:lnTo>
                  <a:lnTo>
                    <a:pt x="356" y="528"/>
                  </a:lnTo>
                  <a:lnTo>
                    <a:pt x="347" y="521"/>
                  </a:lnTo>
                  <a:lnTo>
                    <a:pt x="334" y="515"/>
                  </a:lnTo>
                  <a:lnTo>
                    <a:pt x="334" y="515"/>
                  </a:lnTo>
                  <a:lnTo>
                    <a:pt x="326" y="513"/>
                  </a:lnTo>
                  <a:lnTo>
                    <a:pt x="317" y="511"/>
                  </a:lnTo>
                  <a:lnTo>
                    <a:pt x="317" y="511"/>
                  </a:lnTo>
                  <a:lnTo>
                    <a:pt x="300" y="513"/>
                  </a:lnTo>
                  <a:lnTo>
                    <a:pt x="285" y="517"/>
                  </a:lnTo>
                  <a:lnTo>
                    <a:pt x="269" y="522"/>
                  </a:lnTo>
                  <a:lnTo>
                    <a:pt x="252" y="528"/>
                  </a:lnTo>
                  <a:lnTo>
                    <a:pt x="224" y="543"/>
                  </a:lnTo>
                  <a:lnTo>
                    <a:pt x="205" y="554"/>
                  </a:lnTo>
                  <a:lnTo>
                    <a:pt x="205" y="556"/>
                  </a:lnTo>
                  <a:lnTo>
                    <a:pt x="54" y="647"/>
                  </a:lnTo>
                  <a:lnTo>
                    <a:pt x="0" y="517"/>
                  </a:lnTo>
                  <a:lnTo>
                    <a:pt x="11" y="498"/>
                  </a:lnTo>
                  <a:lnTo>
                    <a:pt x="11" y="498"/>
                  </a:lnTo>
                  <a:lnTo>
                    <a:pt x="32" y="461"/>
                  </a:lnTo>
                  <a:lnTo>
                    <a:pt x="48" y="423"/>
                  </a:lnTo>
                  <a:lnTo>
                    <a:pt x="61" y="382"/>
                  </a:lnTo>
                  <a:lnTo>
                    <a:pt x="69" y="341"/>
                  </a:lnTo>
                  <a:lnTo>
                    <a:pt x="73" y="300"/>
                  </a:lnTo>
                  <a:lnTo>
                    <a:pt x="73" y="256"/>
                  </a:lnTo>
                  <a:lnTo>
                    <a:pt x="69" y="209"/>
                  </a:lnTo>
                  <a:lnTo>
                    <a:pt x="61" y="162"/>
                  </a:lnTo>
                  <a:lnTo>
                    <a:pt x="54" y="130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136" y="91"/>
                  </a:lnTo>
                  <a:lnTo>
                    <a:pt x="192" y="67"/>
                  </a:lnTo>
                  <a:lnTo>
                    <a:pt x="192" y="67"/>
                  </a:lnTo>
                  <a:lnTo>
                    <a:pt x="241" y="45"/>
                  </a:lnTo>
                  <a:lnTo>
                    <a:pt x="267" y="33"/>
                  </a:lnTo>
                  <a:lnTo>
                    <a:pt x="295" y="22"/>
                  </a:lnTo>
                  <a:lnTo>
                    <a:pt x="325" y="15"/>
                  </a:lnTo>
                  <a:lnTo>
                    <a:pt x="354" y="7"/>
                  </a:lnTo>
                  <a:lnTo>
                    <a:pt x="386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440" y="2"/>
                  </a:lnTo>
                  <a:lnTo>
                    <a:pt x="463" y="4"/>
                  </a:lnTo>
                  <a:lnTo>
                    <a:pt x="483" y="7"/>
                  </a:lnTo>
                  <a:lnTo>
                    <a:pt x="504" y="15"/>
                  </a:lnTo>
                  <a:lnTo>
                    <a:pt x="524" y="22"/>
                  </a:lnTo>
                  <a:lnTo>
                    <a:pt x="543" y="32"/>
                  </a:lnTo>
                  <a:lnTo>
                    <a:pt x="561" y="43"/>
                  </a:lnTo>
                  <a:lnTo>
                    <a:pt x="580" y="54"/>
                  </a:lnTo>
                  <a:lnTo>
                    <a:pt x="580" y="54"/>
                  </a:lnTo>
                  <a:lnTo>
                    <a:pt x="604" y="76"/>
                  </a:lnTo>
                  <a:lnTo>
                    <a:pt x="627" y="102"/>
                  </a:lnTo>
                  <a:lnTo>
                    <a:pt x="647" y="130"/>
                  </a:lnTo>
                  <a:lnTo>
                    <a:pt x="662" y="162"/>
                  </a:lnTo>
                  <a:lnTo>
                    <a:pt x="875" y="625"/>
                  </a:lnTo>
                  <a:lnTo>
                    <a:pt x="802" y="666"/>
                  </a:lnTo>
                  <a:lnTo>
                    <a:pt x="802" y="666"/>
                  </a:lnTo>
                  <a:lnTo>
                    <a:pt x="793" y="655"/>
                  </a:lnTo>
                  <a:lnTo>
                    <a:pt x="782" y="644"/>
                  </a:lnTo>
                  <a:lnTo>
                    <a:pt x="767" y="634"/>
                  </a:lnTo>
                  <a:lnTo>
                    <a:pt x="752" y="625"/>
                  </a:lnTo>
                  <a:lnTo>
                    <a:pt x="733" y="618"/>
                  </a:lnTo>
                  <a:lnTo>
                    <a:pt x="713" y="610"/>
                  </a:lnTo>
                  <a:lnTo>
                    <a:pt x="690" y="604"/>
                  </a:lnTo>
                  <a:lnTo>
                    <a:pt x="666" y="599"/>
                  </a:lnTo>
                  <a:lnTo>
                    <a:pt x="666" y="599"/>
                  </a:lnTo>
                  <a:lnTo>
                    <a:pt x="642" y="597"/>
                  </a:lnTo>
                  <a:lnTo>
                    <a:pt x="616" y="597"/>
                  </a:lnTo>
                  <a:lnTo>
                    <a:pt x="588" y="599"/>
                  </a:lnTo>
                  <a:lnTo>
                    <a:pt x="558" y="604"/>
                  </a:lnTo>
                  <a:lnTo>
                    <a:pt x="528" y="612"/>
                  </a:lnTo>
                  <a:lnTo>
                    <a:pt x="496" y="621"/>
                  </a:lnTo>
                  <a:lnTo>
                    <a:pt x="464" y="632"/>
                  </a:lnTo>
                  <a:lnTo>
                    <a:pt x="433" y="647"/>
                  </a:lnTo>
                  <a:lnTo>
                    <a:pt x="347" y="688"/>
                  </a:lnTo>
                  <a:close/>
                  <a:moveTo>
                    <a:pt x="317" y="429"/>
                  </a:moveTo>
                  <a:lnTo>
                    <a:pt x="317" y="429"/>
                  </a:lnTo>
                  <a:lnTo>
                    <a:pt x="330" y="429"/>
                  </a:lnTo>
                  <a:lnTo>
                    <a:pt x="345" y="431"/>
                  </a:lnTo>
                  <a:lnTo>
                    <a:pt x="358" y="435"/>
                  </a:lnTo>
                  <a:lnTo>
                    <a:pt x="369" y="440"/>
                  </a:lnTo>
                  <a:lnTo>
                    <a:pt x="369" y="440"/>
                  </a:lnTo>
                  <a:lnTo>
                    <a:pt x="388" y="450"/>
                  </a:lnTo>
                  <a:lnTo>
                    <a:pt x="403" y="461"/>
                  </a:lnTo>
                  <a:lnTo>
                    <a:pt x="416" y="472"/>
                  </a:lnTo>
                  <a:lnTo>
                    <a:pt x="429" y="485"/>
                  </a:lnTo>
                  <a:lnTo>
                    <a:pt x="438" y="500"/>
                  </a:lnTo>
                  <a:lnTo>
                    <a:pt x="448" y="515"/>
                  </a:lnTo>
                  <a:lnTo>
                    <a:pt x="453" y="530"/>
                  </a:lnTo>
                  <a:lnTo>
                    <a:pt x="459" y="547"/>
                  </a:lnTo>
                  <a:lnTo>
                    <a:pt x="459" y="547"/>
                  </a:lnTo>
                  <a:lnTo>
                    <a:pt x="489" y="537"/>
                  </a:lnTo>
                  <a:lnTo>
                    <a:pt x="519" y="528"/>
                  </a:lnTo>
                  <a:lnTo>
                    <a:pt x="548" y="522"/>
                  </a:lnTo>
                  <a:lnTo>
                    <a:pt x="576" y="517"/>
                  </a:lnTo>
                  <a:lnTo>
                    <a:pt x="604" y="515"/>
                  </a:lnTo>
                  <a:lnTo>
                    <a:pt x="631" y="513"/>
                  </a:lnTo>
                  <a:lnTo>
                    <a:pt x="657" y="515"/>
                  </a:lnTo>
                  <a:lnTo>
                    <a:pt x="679" y="519"/>
                  </a:lnTo>
                  <a:lnTo>
                    <a:pt x="679" y="519"/>
                  </a:lnTo>
                  <a:lnTo>
                    <a:pt x="713" y="524"/>
                  </a:lnTo>
                  <a:lnTo>
                    <a:pt x="741" y="532"/>
                  </a:lnTo>
                  <a:lnTo>
                    <a:pt x="588" y="196"/>
                  </a:lnTo>
                  <a:lnTo>
                    <a:pt x="588" y="196"/>
                  </a:lnTo>
                  <a:lnTo>
                    <a:pt x="576" y="173"/>
                  </a:lnTo>
                  <a:lnTo>
                    <a:pt x="563" y="153"/>
                  </a:lnTo>
                  <a:lnTo>
                    <a:pt x="547" y="136"/>
                  </a:lnTo>
                  <a:lnTo>
                    <a:pt x="530" y="119"/>
                  </a:lnTo>
                  <a:lnTo>
                    <a:pt x="530" y="119"/>
                  </a:lnTo>
                  <a:lnTo>
                    <a:pt x="517" y="112"/>
                  </a:lnTo>
                  <a:lnTo>
                    <a:pt x="504" y="104"/>
                  </a:lnTo>
                  <a:lnTo>
                    <a:pt x="491" y="97"/>
                  </a:lnTo>
                  <a:lnTo>
                    <a:pt x="478" y="91"/>
                  </a:lnTo>
                  <a:lnTo>
                    <a:pt x="464" y="88"/>
                  </a:lnTo>
                  <a:lnTo>
                    <a:pt x="450" y="86"/>
                  </a:lnTo>
                  <a:lnTo>
                    <a:pt x="435" y="84"/>
                  </a:lnTo>
                  <a:lnTo>
                    <a:pt x="420" y="84"/>
                  </a:lnTo>
                  <a:lnTo>
                    <a:pt x="420" y="84"/>
                  </a:lnTo>
                  <a:lnTo>
                    <a:pt x="394" y="84"/>
                  </a:lnTo>
                  <a:lnTo>
                    <a:pt x="367" y="88"/>
                  </a:lnTo>
                  <a:lnTo>
                    <a:pt x="343" y="95"/>
                  </a:lnTo>
                  <a:lnTo>
                    <a:pt x="317" y="102"/>
                  </a:lnTo>
                  <a:lnTo>
                    <a:pt x="270" y="121"/>
                  </a:lnTo>
                  <a:lnTo>
                    <a:pt x="226" y="142"/>
                  </a:lnTo>
                  <a:lnTo>
                    <a:pt x="170" y="168"/>
                  </a:lnTo>
                  <a:lnTo>
                    <a:pt x="170" y="168"/>
                  </a:lnTo>
                  <a:lnTo>
                    <a:pt x="147" y="177"/>
                  </a:lnTo>
                  <a:lnTo>
                    <a:pt x="147" y="177"/>
                  </a:lnTo>
                  <a:lnTo>
                    <a:pt x="155" y="226"/>
                  </a:lnTo>
                  <a:lnTo>
                    <a:pt x="157" y="272"/>
                  </a:lnTo>
                  <a:lnTo>
                    <a:pt x="155" y="317"/>
                  </a:lnTo>
                  <a:lnTo>
                    <a:pt x="149" y="360"/>
                  </a:lnTo>
                  <a:lnTo>
                    <a:pt x="142" y="403"/>
                  </a:lnTo>
                  <a:lnTo>
                    <a:pt x="129" y="444"/>
                  </a:lnTo>
                  <a:lnTo>
                    <a:pt x="112" y="483"/>
                  </a:lnTo>
                  <a:lnTo>
                    <a:pt x="91" y="524"/>
                  </a:lnTo>
                  <a:lnTo>
                    <a:pt x="93" y="526"/>
                  </a:lnTo>
                  <a:lnTo>
                    <a:pt x="160" y="485"/>
                  </a:lnTo>
                  <a:lnTo>
                    <a:pt x="160" y="485"/>
                  </a:lnTo>
                  <a:lnTo>
                    <a:pt x="181" y="472"/>
                  </a:lnTo>
                  <a:lnTo>
                    <a:pt x="198" y="465"/>
                  </a:lnTo>
                  <a:lnTo>
                    <a:pt x="216" y="453"/>
                  </a:lnTo>
                  <a:lnTo>
                    <a:pt x="241" y="444"/>
                  </a:lnTo>
                  <a:lnTo>
                    <a:pt x="265" y="437"/>
                  </a:lnTo>
                  <a:lnTo>
                    <a:pt x="291" y="431"/>
                  </a:lnTo>
                  <a:lnTo>
                    <a:pt x="317" y="429"/>
                  </a:lnTo>
                  <a:lnTo>
                    <a:pt x="317" y="4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9" name="Freeform 247"/>
            <p:cNvSpPr>
              <a:spLocks noEditPoints="1"/>
            </p:cNvSpPr>
            <p:nvPr/>
          </p:nvSpPr>
          <p:spPr bwMode="auto">
            <a:xfrm>
              <a:off x="4606925" y="7086600"/>
              <a:ext cx="992188" cy="1277938"/>
            </a:xfrm>
            <a:custGeom>
              <a:avLst/>
              <a:gdLst>
                <a:gd name="T0" fmla="*/ 580 w 1250"/>
                <a:gd name="T1" fmla="*/ 1611 h 1611"/>
                <a:gd name="T2" fmla="*/ 556 w 1250"/>
                <a:gd name="T3" fmla="*/ 1594 h 1611"/>
                <a:gd name="T4" fmla="*/ 528 w 1250"/>
                <a:gd name="T5" fmla="*/ 1547 h 1611"/>
                <a:gd name="T6" fmla="*/ 9 w 1250"/>
                <a:gd name="T7" fmla="*/ 412 h 1611"/>
                <a:gd name="T8" fmla="*/ 1 w 1250"/>
                <a:gd name="T9" fmla="*/ 375 h 1611"/>
                <a:gd name="T10" fmla="*/ 0 w 1250"/>
                <a:gd name="T11" fmla="*/ 358 h 1611"/>
                <a:gd name="T12" fmla="*/ 5 w 1250"/>
                <a:gd name="T13" fmla="*/ 340 h 1611"/>
                <a:gd name="T14" fmla="*/ 16 w 1250"/>
                <a:gd name="T15" fmla="*/ 325 h 1611"/>
                <a:gd name="T16" fmla="*/ 121 w 1250"/>
                <a:gd name="T17" fmla="*/ 235 h 1611"/>
                <a:gd name="T18" fmla="*/ 192 w 1250"/>
                <a:gd name="T19" fmla="*/ 144 h 1611"/>
                <a:gd name="T20" fmla="*/ 218 w 1250"/>
                <a:gd name="T21" fmla="*/ 84 h 1611"/>
                <a:gd name="T22" fmla="*/ 233 w 1250"/>
                <a:gd name="T23" fmla="*/ 64 h 1611"/>
                <a:gd name="T24" fmla="*/ 270 w 1250"/>
                <a:gd name="T25" fmla="*/ 47 h 1611"/>
                <a:gd name="T26" fmla="*/ 360 w 1250"/>
                <a:gd name="T27" fmla="*/ 17 h 1611"/>
                <a:gd name="T28" fmla="*/ 446 w 1250"/>
                <a:gd name="T29" fmla="*/ 2 h 1611"/>
                <a:gd name="T30" fmla="*/ 498 w 1250"/>
                <a:gd name="T31" fmla="*/ 2 h 1611"/>
                <a:gd name="T32" fmla="*/ 556 w 1250"/>
                <a:gd name="T33" fmla="*/ 11 h 1611"/>
                <a:gd name="T34" fmla="*/ 640 w 1250"/>
                <a:gd name="T35" fmla="*/ 43 h 1611"/>
                <a:gd name="T36" fmla="*/ 699 w 1250"/>
                <a:gd name="T37" fmla="*/ 88 h 1611"/>
                <a:gd name="T38" fmla="*/ 722 w 1250"/>
                <a:gd name="T39" fmla="*/ 119 h 1611"/>
                <a:gd name="T40" fmla="*/ 1227 w 1250"/>
                <a:gd name="T41" fmla="*/ 1230 h 1611"/>
                <a:gd name="T42" fmla="*/ 1248 w 1250"/>
                <a:gd name="T43" fmla="*/ 1282 h 1611"/>
                <a:gd name="T44" fmla="*/ 1250 w 1250"/>
                <a:gd name="T45" fmla="*/ 1297 h 1611"/>
                <a:gd name="T46" fmla="*/ 1244 w 1250"/>
                <a:gd name="T47" fmla="*/ 1321 h 1611"/>
                <a:gd name="T48" fmla="*/ 1225 w 1250"/>
                <a:gd name="T49" fmla="*/ 1336 h 1611"/>
                <a:gd name="T50" fmla="*/ 1209 w 1250"/>
                <a:gd name="T51" fmla="*/ 1338 h 1611"/>
                <a:gd name="T52" fmla="*/ 1183 w 1250"/>
                <a:gd name="T53" fmla="*/ 1331 h 1611"/>
                <a:gd name="T54" fmla="*/ 1170 w 1250"/>
                <a:gd name="T55" fmla="*/ 1316 h 1611"/>
                <a:gd name="T56" fmla="*/ 1136 w 1250"/>
                <a:gd name="T57" fmla="*/ 1299 h 1611"/>
                <a:gd name="T58" fmla="*/ 1078 w 1250"/>
                <a:gd name="T59" fmla="*/ 1280 h 1611"/>
                <a:gd name="T60" fmla="*/ 1017 w 1250"/>
                <a:gd name="T61" fmla="*/ 1273 h 1611"/>
                <a:gd name="T62" fmla="*/ 938 w 1250"/>
                <a:gd name="T63" fmla="*/ 1282 h 1611"/>
                <a:gd name="T64" fmla="*/ 849 w 1250"/>
                <a:gd name="T65" fmla="*/ 1314 h 1611"/>
                <a:gd name="T66" fmla="*/ 733 w 1250"/>
                <a:gd name="T67" fmla="*/ 1383 h 1611"/>
                <a:gd name="T68" fmla="*/ 690 w 1250"/>
                <a:gd name="T69" fmla="*/ 1424 h 1611"/>
                <a:gd name="T70" fmla="*/ 656 w 1250"/>
                <a:gd name="T71" fmla="*/ 1471 h 1611"/>
                <a:gd name="T72" fmla="*/ 636 w 1250"/>
                <a:gd name="T73" fmla="*/ 1521 h 1611"/>
                <a:gd name="T74" fmla="*/ 628 w 1250"/>
                <a:gd name="T75" fmla="*/ 1553 h 1611"/>
                <a:gd name="T76" fmla="*/ 630 w 1250"/>
                <a:gd name="T77" fmla="*/ 1570 h 1611"/>
                <a:gd name="T78" fmla="*/ 627 w 1250"/>
                <a:gd name="T79" fmla="*/ 1590 h 1611"/>
                <a:gd name="T80" fmla="*/ 612 w 1250"/>
                <a:gd name="T81" fmla="*/ 1605 h 1611"/>
                <a:gd name="T82" fmla="*/ 597 w 1250"/>
                <a:gd name="T83" fmla="*/ 1611 h 1611"/>
                <a:gd name="T84" fmla="*/ 87 w 1250"/>
                <a:gd name="T85" fmla="*/ 383 h 1611"/>
                <a:gd name="T86" fmla="*/ 593 w 1250"/>
                <a:gd name="T87" fmla="*/ 1416 h 1611"/>
                <a:gd name="T88" fmla="*/ 668 w 1250"/>
                <a:gd name="T89" fmla="*/ 1329 h 1611"/>
                <a:gd name="T90" fmla="*/ 774 w 1250"/>
                <a:gd name="T91" fmla="*/ 1256 h 1611"/>
                <a:gd name="T92" fmla="*/ 871 w 1250"/>
                <a:gd name="T93" fmla="*/ 1217 h 1611"/>
                <a:gd name="T94" fmla="*/ 947 w 1250"/>
                <a:gd name="T95" fmla="*/ 1196 h 1611"/>
                <a:gd name="T96" fmla="*/ 1017 w 1250"/>
                <a:gd name="T97" fmla="*/ 1191 h 1611"/>
                <a:gd name="T98" fmla="*/ 1076 w 1250"/>
                <a:gd name="T99" fmla="*/ 1196 h 1611"/>
                <a:gd name="T100" fmla="*/ 655 w 1250"/>
                <a:gd name="T101" fmla="*/ 166 h 1611"/>
                <a:gd name="T102" fmla="*/ 645 w 1250"/>
                <a:gd name="T103" fmla="*/ 153 h 1611"/>
                <a:gd name="T104" fmla="*/ 610 w 1250"/>
                <a:gd name="T105" fmla="*/ 121 h 1611"/>
                <a:gd name="T106" fmla="*/ 556 w 1250"/>
                <a:gd name="T107" fmla="*/ 97 h 1611"/>
                <a:gd name="T108" fmla="*/ 509 w 1250"/>
                <a:gd name="T109" fmla="*/ 86 h 1611"/>
                <a:gd name="T110" fmla="*/ 436 w 1250"/>
                <a:gd name="T111" fmla="*/ 86 h 1611"/>
                <a:gd name="T112" fmla="*/ 350 w 1250"/>
                <a:gd name="T113" fmla="*/ 105 h 1611"/>
                <a:gd name="T114" fmla="*/ 291 w 1250"/>
                <a:gd name="T115" fmla="*/ 127 h 1611"/>
                <a:gd name="T116" fmla="*/ 238 w 1250"/>
                <a:gd name="T117" fmla="*/ 222 h 1611"/>
                <a:gd name="T118" fmla="*/ 156 w 1250"/>
                <a:gd name="T119" fmla="*/ 315 h 1611"/>
                <a:gd name="T120" fmla="*/ 85 w 1250"/>
                <a:gd name="T121" fmla="*/ 377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0" h="1611">
                  <a:moveTo>
                    <a:pt x="589" y="1611"/>
                  </a:moveTo>
                  <a:lnTo>
                    <a:pt x="589" y="1611"/>
                  </a:lnTo>
                  <a:lnTo>
                    <a:pt x="580" y="1611"/>
                  </a:lnTo>
                  <a:lnTo>
                    <a:pt x="571" y="1607"/>
                  </a:lnTo>
                  <a:lnTo>
                    <a:pt x="563" y="1601"/>
                  </a:lnTo>
                  <a:lnTo>
                    <a:pt x="556" y="1594"/>
                  </a:lnTo>
                  <a:lnTo>
                    <a:pt x="556" y="1594"/>
                  </a:lnTo>
                  <a:lnTo>
                    <a:pt x="541" y="1570"/>
                  </a:lnTo>
                  <a:lnTo>
                    <a:pt x="528" y="1547"/>
                  </a:lnTo>
                  <a:lnTo>
                    <a:pt x="11" y="414"/>
                  </a:lnTo>
                  <a:lnTo>
                    <a:pt x="11" y="414"/>
                  </a:ln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1" y="349"/>
                  </a:lnTo>
                  <a:lnTo>
                    <a:pt x="5" y="340"/>
                  </a:lnTo>
                  <a:lnTo>
                    <a:pt x="11" y="330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18" y="84"/>
                  </a:lnTo>
                  <a:lnTo>
                    <a:pt x="222" y="77"/>
                  </a:lnTo>
                  <a:lnTo>
                    <a:pt x="227" y="69"/>
                  </a:lnTo>
                  <a:lnTo>
                    <a:pt x="233" y="64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1227" y="1230"/>
                  </a:lnTo>
                  <a:lnTo>
                    <a:pt x="1227" y="1230"/>
                  </a:lnTo>
                  <a:lnTo>
                    <a:pt x="1239" y="1256"/>
                  </a:lnTo>
                  <a:lnTo>
                    <a:pt x="1248" y="1282"/>
                  </a:lnTo>
                  <a:lnTo>
                    <a:pt x="1248" y="1282"/>
                  </a:lnTo>
                  <a:lnTo>
                    <a:pt x="1250" y="1290"/>
                  </a:lnTo>
                  <a:lnTo>
                    <a:pt x="1250" y="1297"/>
                  </a:lnTo>
                  <a:lnTo>
                    <a:pt x="1250" y="1297"/>
                  </a:lnTo>
                  <a:lnTo>
                    <a:pt x="1250" y="1306"/>
                  </a:lnTo>
                  <a:lnTo>
                    <a:pt x="1248" y="1314"/>
                  </a:lnTo>
                  <a:lnTo>
                    <a:pt x="1244" y="1321"/>
                  </a:lnTo>
                  <a:lnTo>
                    <a:pt x="1239" y="1327"/>
                  </a:lnTo>
                  <a:lnTo>
                    <a:pt x="1233" y="1331"/>
                  </a:lnTo>
                  <a:lnTo>
                    <a:pt x="1225" y="1336"/>
                  </a:lnTo>
                  <a:lnTo>
                    <a:pt x="1218" y="1338"/>
                  </a:lnTo>
                  <a:lnTo>
                    <a:pt x="1209" y="1338"/>
                  </a:lnTo>
                  <a:lnTo>
                    <a:pt x="1209" y="1338"/>
                  </a:lnTo>
                  <a:lnTo>
                    <a:pt x="1201" y="1338"/>
                  </a:lnTo>
                  <a:lnTo>
                    <a:pt x="1192" y="1334"/>
                  </a:lnTo>
                  <a:lnTo>
                    <a:pt x="1183" y="1331"/>
                  </a:lnTo>
                  <a:lnTo>
                    <a:pt x="1177" y="1323"/>
                  </a:lnTo>
                  <a:lnTo>
                    <a:pt x="1177" y="1323"/>
                  </a:lnTo>
                  <a:lnTo>
                    <a:pt x="1170" y="1316"/>
                  </a:lnTo>
                  <a:lnTo>
                    <a:pt x="1162" y="1310"/>
                  </a:lnTo>
                  <a:lnTo>
                    <a:pt x="1149" y="1305"/>
                  </a:lnTo>
                  <a:lnTo>
                    <a:pt x="1136" y="1299"/>
                  </a:lnTo>
                  <a:lnTo>
                    <a:pt x="1136" y="1299"/>
                  </a:lnTo>
                  <a:lnTo>
                    <a:pt x="1106" y="1288"/>
                  </a:lnTo>
                  <a:lnTo>
                    <a:pt x="1078" y="1280"/>
                  </a:lnTo>
                  <a:lnTo>
                    <a:pt x="1048" y="1275"/>
                  </a:lnTo>
                  <a:lnTo>
                    <a:pt x="1017" y="1273"/>
                  </a:lnTo>
                  <a:lnTo>
                    <a:pt x="1017" y="1273"/>
                  </a:lnTo>
                  <a:lnTo>
                    <a:pt x="998" y="1273"/>
                  </a:lnTo>
                  <a:lnTo>
                    <a:pt x="979" y="1275"/>
                  </a:lnTo>
                  <a:lnTo>
                    <a:pt x="938" y="1282"/>
                  </a:lnTo>
                  <a:lnTo>
                    <a:pt x="895" y="1295"/>
                  </a:lnTo>
                  <a:lnTo>
                    <a:pt x="849" y="1314"/>
                  </a:lnTo>
                  <a:lnTo>
                    <a:pt x="849" y="1314"/>
                  </a:lnTo>
                  <a:lnTo>
                    <a:pt x="806" y="1334"/>
                  </a:lnTo>
                  <a:lnTo>
                    <a:pt x="768" y="1357"/>
                  </a:lnTo>
                  <a:lnTo>
                    <a:pt x="733" y="1383"/>
                  </a:lnTo>
                  <a:lnTo>
                    <a:pt x="718" y="1396"/>
                  </a:lnTo>
                  <a:lnTo>
                    <a:pt x="703" y="1409"/>
                  </a:lnTo>
                  <a:lnTo>
                    <a:pt x="690" y="1424"/>
                  </a:lnTo>
                  <a:lnTo>
                    <a:pt x="677" y="1439"/>
                  </a:lnTo>
                  <a:lnTo>
                    <a:pt x="666" y="1456"/>
                  </a:lnTo>
                  <a:lnTo>
                    <a:pt x="656" y="1471"/>
                  </a:lnTo>
                  <a:lnTo>
                    <a:pt x="649" y="1487"/>
                  </a:lnTo>
                  <a:lnTo>
                    <a:pt x="641" y="1504"/>
                  </a:lnTo>
                  <a:lnTo>
                    <a:pt x="636" y="1521"/>
                  </a:lnTo>
                  <a:lnTo>
                    <a:pt x="630" y="1538"/>
                  </a:lnTo>
                  <a:lnTo>
                    <a:pt x="630" y="1538"/>
                  </a:lnTo>
                  <a:lnTo>
                    <a:pt x="628" y="1553"/>
                  </a:lnTo>
                  <a:lnTo>
                    <a:pt x="630" y="1562"/>
                  </a:lnTo>
                  <a:lnTo>
                    <a:pt x="630" y="1562"/>
                  </a:lnTo>
                  <a:lnTo>
                    <a:pt x="630" y="1570"/>
                  </a:lnTo>
                  <a:lnTo>
                    <a:pt x="630" y="1577"/>
                  </a:lnTo>
                  <a:lnTo>
                    <a:pt x="628" y="1583"/>
                  </a:lnTo>
                  <a:lnTo>
                    <a:pt x="627" y="1590"/>
                  </a:lnTo>
                  <a:lnTo>
                    <a:pt x="623" y="1596"/>
                  </a:lnTo>
                  <a:lnTo>
                    <a:pt x="617" y="1599"/>
                  </a:lnTo>
                  <a:lnTo>
                    <a:pt x="612" y="1605"/>
                  </a:lnTo>
                  <a:lnTo>
                    <a:pt x="606" y="1609"/>
                  </a:lnTo>
                  <a:lnTo>
                    <a:pt x="606" y="1609"/>
                  </a:lnTo>
                  <a:lnTo>
                    <a:pt x="597" y="1611"/>
                  </a:lnTo>
                  <a:lnTo>
                    <a:pt x="589" y="1611"/>
                  </a:lnTo>
                  <a:lnTo>
                    <a:pt x="589" y="1611"/>
                  </a:lnTo>
                  <a:close/>
                  <a:moveTo>
                    <a:pt x="87" y="383"/>
                  </a:moveTo>
                  <a:lnTo>
                    <a:pt x="574" y="1448"/>
                  </a:lnTo>
                  <a:lnTo>
                    <a:pt x="574" y="1448"/>
                  </a:lnTo>
                  <a:lnTo>
                    <a:pt x="593" y="1416"/>
                  </a:lnTo>
                  <a:lnTo>
                    <a:pt x="613" y="1385"/>
                  </a:lnTo>
                  <a:lnTo>
                    <a:pt x="640" y="1357"/>
                  </a:lnTo>
                  <a:lnTo>
                    <a:pt x="668" y="1329"/>
                  </a:lnTo>
                  <a:lnTo>
                    <a:pt x="699" y="1303"/>
                  </a:lnTo>
                  <a:lnTo>
                    <a:pt x="737" y="1278"/>
                  </a:lnTo>
                  <a:lnTo>
                    <a:pt x="774" y="1256"/>
                  </a:lnTo>
                  <a:lnTo>
                    <a:pt x="817" y="1237"/>
                  </a:lnTo>
                  <a:lnTo>
                    <a:pt x="817" y="1237"/>
                  </a:lnTo>
                  <a:lnTo>
                    <a:pt x="871" y="1217"/>
                  </a:lnTo>
                  <a:lnTo>
                    <a:pt x="897" y="1209"/>
                  </a:lnTo>
                  <a:lnTo>
                    <a:pt x="923" y="1202"/>
                  </a:lnTo>
                  <a:lnTo>
                    <a:pt x="947" y="1196"/>
                  </a:lnTo>
                  <a:lnTo>
                    <a:pt x="970" y="1193"/>
                  </a:lnTo>
                  <a:lnTo>
                    <a:pt x="994" y="1191"/>
                  </a:lnTo>
                  <a:lnTo>
                    <a:pt x="1017" y="1191"/>
                  </a:lnTo>
                  <a:lnTo>
                    <a:pt x="1017" y="1191"/>
                  </a:lnTo>
                  <a:lnTo>
                    <a:pt x="1046" y="1191"/>
                  </a:lnTo>
                  <a:lnTo>
                    <a:pt x="1076" y="1196"/>
                  </a:lnTo>
                  <a:lnTo>
                    <a:pt x="1102" y="1202"/>
                  </a:lnTo>
                  <a:lnTo>
                    <a:pt x="1128" y="1209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0" name="Freeform 248"/>
            <p:cNvSpPr>
              <a:spLocks/>
            </p:cNvSpPr>
            <p:nvPr/>
          </p:nvSpPr>
          <p:spPr bwMode="auto">
            <a:xfrm>
              <a:off x="5073650" y="8064500"/>
              <a:ext cx="511175" cy="482600"/>
            </a:xfrm>
            <a:custGeom>
              <a:avLst/>
              <a:gdLst>
                <a:gd name="T0" fmla="*/ 644 w 644"/>
                <a:gd name="T1" fmla="*/ 140 h 608"/>
                <a:gd name="T2" fmla="*/ 642 w 644"/>
                <a:gd name="T3" fmla="*/ 117 h 608"/>
                <a:gd name="T4" fmla="*/ 631 w 644"/>
                <a:gd name="T5" fmla="*/ 80 h 608"/>
                <a:gd name="T6" fmla="*/ 622 w 644"/>
                <a:gd name="T7" fmla="*/ 65 h 608"/>
                <a:gd name="T8" fmla="*/ 597 w 644"/>
                <a:gd name="T9" fmla="*/ 45 h 608"/>
                <a:gd name="T10" fmla="*/ 562 w 644"/>
                <a:gd name="T11" fmla="*/ 28 h 608"/>
                <a:gd name="T12" fmla="*/ 534 w 644"/>
                <a:gd name="T13" fmla="*/ 18 h 608"/>
                <a:gd name="T14" fmla="*/ 471 w 644"/>
                <a:gd name="T15" fmla="*/ 2 h 608"/>
                <a:gd name="T16" fmla="*/ 416 w 644"/>
                <a:gd name="T17" fmla="*/ 0 h 608"/>
                <a:gd name="T18" fmla="*/ 375 w 644"/>
                <a:gd name="T19" fmla="*/ 3 h 608"/>
                <a:gd name="T20" fmla="*/ 329 w 644"/>
                <a:gd name="T21" fmla="*/ 15 h 608"/>
                <a:gd name="T22" fmla="*/ 275 w 644"/>
                <a:gd name="T23" fmla="*/ 31 h 608"/>
                <a:gd name="T24" fmla="*/ 247 w 644"/>
                <a:gd name="T25" fmla="*/ 43 h 608"/>
                <a:gd name="T26" fmla="*/ 194 w 644"/>
                <a:gd name="T27" fmla="*/ 67 h 608"/>
                <a:gd name="T28" fmla="*/ 150 w 644"/>
                <a:gd name="T29" fmla="*/ 95 h 608"/>
                <a:gd name="T30" fmla="*/ 110 w 644"/>
                <a:gd name="T31" fmla="*/ 125 h 608"/>
                <a:gd name="T32" fmla="*/ 79 w 644"/>
                <a:gd name="T33" fmla="*/ 156 h 608"/>
                <a:gd name="T34" fmla="*/ 51 w 644"/>
                <a:gd name="T35" fmla="*/ 190 h 608"/>
                <a:gd name="T36" fmla="*/ 30 w 644"/>
                <a:gd name="T37" fmla="*/ 226 h 608"/>
                <a:gd name="T38" fmla="*/ 13 w 644"/>
                <a:gd name="T39" fmla="*/ 261 h 608"/>
                <a:gd name="T40" fmla="*/ 4 w 644"/>
                <a:gd name="T41" fmla="*/ 296 h 608"/>
                <a:gd name="T42" fmla="*/ 0 w 644"/>
                <a:gd name="T43" fmla="*/ 319 h 608"/>
                <a:gd name="T44" fmla="*/ 2 w 644"/>
                <a:gd name="T45" fmla="*/ 338 h 608"/>
                <a:gd name="T46" fmla="*/ 8 w 644"/>
                <a:gd name="T47" fmla="*/ 354 h 608"/>
                <a:gd name="T48" fmla="*/ 32 w 644"/>
                <a:gd name="T49" fmla="*/ 386 h 608"/>
                <a:gd name="T50" fmla="*/ 260 w 644"/>
                <a:gd name="T51" fmla="*/ 608 h 608"/>
                <a:gd name="T52" fmla="*/ 273 w 644"/>
                <a:gd name="T53" fmla="*/ 584 h 608"/>
                <a:gd name="T54" fmla="*/ 304 w 644"/>
                <a:gd name="T55" fmla="*/ 539 h 608"/>
                <a:gd name="T56" fmla="*/ 346 w 644"/>
                <a:gd name="T57" fmla="*/ 504 h 608"/>
                <a:gd name="T58" fmla="*/ 394 w 644"/>
                <a:gd name="T59" fmla="*/ 472 h 608"/>
                <a:gd name="T60" fmla="*/ 448 w 644"/>
                <a:gd name="T61" fmla="*/ 449 h 608"/>
                <a:gd name="T62" fmla="*/ 504 w 644"/>
                <a:gd name="T63" fmla="*/ 433 h 608"/>
                <a:gd name="T64" fmla="*/ 562 w 644"/>
                <a:gd name="T65" fmla="*/ 421 h 608"/>
                <a:gd name="T66" fmla="*/ 618 w 644"/>
                <a:gd name="T67" fmla="*/ 420 h 608"/>
                <a:gd name="T68" fmla="*/ 644 w 644"/>
                <a:gd name="T69" fmla="*/ 42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4" h="608">
                  <a:moveTo>
                    <a:pt x="644" y="420"/>
                  </a:moveTo>
                  <a:lnTo>
                    <a:pt x="644" y="140"/>
                  </a:lnTo>
                  <a:lnTo>
                    <a:pt x="644" y="140"/>
                  </a:lnTo>
                  <a:lnTo>
                    <a:pt x="642" y="117"/>
                  </a:lnTo>
                  <a:lnTo>
                    <a:pt x="637" y="97"/>
                  </a:lnTo>
                  <a:lnTo>
                    <a:pt x="631" y="80"/>
                  </a:lnTo>
                  <a:lnTo>
                    <a:pt x="622" y="65"/>
                  </a:lnTo>
                  <a:lnTo>
                    <a:pt x="622" y="65"/>
                  </a:lnTo>
                  <a:lnTo>
                    <a:pt x="610" y="54"/>
                  </a:lnTo>
                  <a:lnTo>
                    <a:pt x="597" y="45"/>
                  </a:lnTo>
                  <a:lnTo>
                    <a:pt x="583" y="35"/>
                  </a:lnTo>
                  <a:lnTo>
                    <a:pt x="562" y="28"/>
                  </a:lnTo>
                  <a:lnTo>
                    <a:pt x="562" y="28"/>
                  </a:lnTo>
                  <a:lnTo>
                    <a:pt x="534" y="18"/>
                  </a:lnTo>
                  <a:lnTo>
                    <a:pt x="504" y="9"/>
                  </a:lnTo>
                  <a:lnTo>
                    <a:pt x="471" y="2"/>
                  </a:lnTo>
                  <a:lnTo>
                    <a:pt x="435" y="0"/>
                  </a:lnTo>
                  <a:lnTo>
                    <a:pt x="416" y="0"/>
                  </a:lnTo>
                  <a:lnTo>
                    <a:pt x="396" y="2"/>
                  </a:lnTo>
                  <a:lnTo>
                    <a:pt x="375" y="3"/>
                  </a:lnTo>
                  <a:lnTo>
                    <a:pt x="353" y="9"/>
                  </a:lnTo>
                  <a:lnTo>
                    <a:pt x="329" y="15"/>
                  </a:lnTo>
                  <a:lnTo>
                    <a:pt x="303" y="22"/>
                  </a:lnTo>
                  <a:lnTo>
                    <a:pt x="275" y="31"/>
                  </a:lnTo>
                  <a:lnTo>
                    <a:pt x="247" y="43"/>
                  </a:lnTo>
                  <a:lnTo>
                    <a:pt x="247" y="43"/>
                  </a:lnTo>
                  <a:lnTo>
                    <a:pt x="221" y="56"/>
                  </a:lnTo>
                  <a:lnTo>
                    <a:pt x="194" y="67"/>
                  </a:lnTo>
                  <a:lnTo>
                    <a:pt x="172" y="82"/>
                  </a:lnTo>
                  <a:lnTo>
                    <a:pt x="150" y="95"/>
                  </a:lnTo>
                  <a:lnTo>
                    <a:pt x="129" y="110"/>
                  </a:lnTo>
                  <a:lnTo>
                    <a:pt x="110" y="125"/>
                  </a:lnTo>
                  <a:lnTo>
                    <a:pt x="94" y="140"/>
                  </a:lnTo>
                  <a:lnTo>
                    <a:pt x="79" y="156"/>
                  </a:lnTo>
                  <a:lnTo>
                    <a:pt x="64" y="173"/>
                  </a:lnTo>
                  <a:lnTo>
                    <a:pt x="51" y="190"/>
                  </a:lnTo>
                  <a:lnTo>
                    <a:pt x="40" y="207"/>
                  </a:lnTo>
                  <a:lnTo>
                    <a:pt x="30" y="226"/>
                  </a:lnTo>
                  <a:lnTo>
                    <a:pt x="21" y="242"/>
                  </a:lnTo>
                  <a:lnTo>
                    <a:pt x="13" y="261"/>
                  </a:lnTo>
                  <a:lnTo>
                    <a:pt x="8" y="280"/>
                  </a:lnTo>
                  <a:lnTo>
                    <a:pt x="4" y="296"/>
                  </a:lnTo>
                  <a:lnTo>
                    <a:pt x="4" y="296"/>
                  </a:lnTo>
                  <a:lnTo>
                    <a:pt x="0" y="319"/>
                  </a:lnTo>
                  <a:lnTo>
                    <a:pt x="2" y="338"/>
                  </a:lnTo>
                  <a:lnTo>
                    <a:pt x="2" y="338"/>
                  </a:lnTo>
                  <a:lnTo>
                    <a:pt x="4" y="347"/>
                  </a:lnTo>
                  <a:lnTo>
                    <a:pt x="8" y="354"/>
                  </a:lnTo>
                  <a:lnTo>
                    <a:pt x="17" y="371"/>
                  </a:lnTo>
                  <a:lnTo>
                    <a:pt x="32" y="386"/>
                  </a:lnTo>
                  <a:lnTo>
                    <a:pt x="49" y="403"/>
                  </a:lnTo>
                  <a:lnTo>
                    <a:pt x="260" y="608"/>
                  </a:lnTo>
                  <a:lnTo>
                    <a:pt x="260" y="608"/>
                  </a:lnTo>
                  <a:lnTo>
                    <a:pt x="273" y="584"/>
                  </a:lnTo>
                  <a:lnTo>
                    <a:pt x="288" y="561"/>
                  </a:lnTo>
                  <a:lnTo>
                    <a:pt x="304" y="539"/>
                  </a:lnTo>
                  <a:lnTo>
                    <a:pt x="325" y="520"/>
                  </a:lnTo>
                  <a:lnTo>
                    <a:pt x="346" y="504"/>
                  </a:lnTo>
                  <a:lnTo>
                    <a:pt x="370" y="487"/>
                  </a:lnTo>
                  <a:lnTo>
                    <a:pt x="394" y="472"/>
                  </a:lnTo>
                  <a:lnTo>
                    <a:pt x="420" y="461"/>
                  </a:lnTo>
                  <a:lnTo>
                    <a:pt x="448" y="449"/>
                  </a:lnTo>
                  <a:lnTo>
                    <a:pt x="476" y="440"/>
                  </a:lnTo>
                  <a:lnTo>
                    <a:pt x="504" y="433"/>
                  </a:lnTo>
                  <a:lnTo>
                    <a:pt x="534" y="427"/>
                  </a:lnTo>
                  <a:lnTo>
                    <a:pt x="562" y="421"/>
                  </a:lnTo>
                  <a:lnTo>
                    <a:pt x="590" y="420"/>
                  </a:lnTo>
                  <a:lnTo>
                    <a:pt x="618" y="420"/>
                  </a:lnTo>
                  <a:lnTo>
                    <a:pt x="644" y="420"/>
                  </a:lnTo>
                  <a:lnTo>
                    <a:pt x="644" y="4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1" name="Freeform 249"/>
            <p:cNvSpPr>
              <a:spLocks noEditPoints="1"/>
            </p:cNvSpPr>
            <p:nvPr/>
          </p:nvSpPr>
          <p:spPr bwMode="auto">
            <a:xfrm>
              <a:off x="5041900" y="8031163"/>
              <a:ext cx="576263" cy="549275"/>
            </a:xfrm>
            <a:custGeom>
              <a:avLst/>
              <a:gdLst>
                <a:gd name="T0" fmla="*/ 293 w 726"/>
                <a:gd name="T1" fmla="*/ 690 h 690"/>
                <a:gd name="T2" fmla="*/ 273 w 726"/>
                <a:gd name="T3" fmla="*/ 679 h 690"/>
                <a:gd name="T4" fmla="*/ 41 w 726"/>
                <a:gd name="T5" fmla="*/ 455 h 690"/>
                <a:gd name="T6" fmla="*/ 11 w 726"/>
                <a:gd name="T7" fmla="*/ 412 h 690"/>
                <a:gd name="T8" fmla="*/ 2 w 726"/>
                <a:gd name="T9" fmla="*/ 386 h 690"/>
                <a:gd name="T10" fmla="*/ 2 w 726"/>
                <a:gd name="T11" fmla="*/ 345 h 690"/>
                <a:gd name="T12" fmla="*/ 10 w 726"/>
                <a:gd name="T13" fmla="*/ 308 h 690"/>
                <a:gd name="T14" fmla="*/ 36 w 726"/>
                <a:gd name="T15" fmla="*/ 242 h 690"/>
                <a:gd name="T16" fmla="*/ 77 w 726"/>
                <a:gd name="T17" fmla="*/ 184 h 690"/>
                <a:gd name="T18" fmla="*/ 129 w 726"/>
                <a:gd name="T19" fmla="*/ 130 h 690"/>
                <a:gd name="T20" fmla="*/ 194 w 726"/>
                <a:gd name="T21" fmla="*/ 86 h 690"/>
                <a:gd name="T22" fmla="*/ 271 w 726"/>
                <a:gd name="T23" fmla="*/ 46 h 690"/>
                <a:gd name="T24" fmla="*/ 351 w 726"/>
                <a:gd name="T25" fmla="*/ 18 h 690"/>
                <a:gd name="T26" fmla="*/ 424 w 726"/>
                <a:gd name="T27" fmla="*/ 2 h 690"/>
                <a:gd name="T28" fmla="*/ 471 w 726"/>
                <a:gd name="T29" fmla="*/ 0 h 690"/>
                <a:gd name="T30" fmla="*/ 549 w 726"/>
                <a:gd name="T31" fmla="*/ 9 h 690"/>
                <a:gd name="T32" fmla="*/ 618 w 726"/>
                <a:gd name="T33" fmla="*/ 30 h 690"/>
                <a:gd name="T34" fmla="*/ 681 w 726"/>
                <a:gd name="T35" fmla="*/ 65 h 690"/>
                <a:gd name="T36" fmla="*/ 704 w 726"/>
                <a:gd name="T37" fmla="*/ 93 h 690"/>
                <a:gd name="T38" fmla="*/ 719 w 726"/>
                <a:gd name="T39" fmla="*/ 128 h 690"/>
                <a:gd name="T40" fmla="*/ 726 w 726"/>
                <a:gd name="T41" fmla="*/ 177 h 690"/>
                <a:gd name="T42" fmla="*/ 726 w 726"/>
                <a:gd name="T43" fmla="*/ 457 h 690"/>
                <a:gd name="T44" fmla="*/ 726 w 726"/>
                <a:gd name="T45" fmla="*/ 468 h 690"/>
                <a:gd name="T46" fmla="*/ 715 w 726"/>
                <a:gd name="T47" fmla="*/ 490 h 690"/>
                <a:gd name="T48" fmla="*/ 694 w 726"/>
                <a:gd name="T49" fmla="*/ 502 h 690"/>
                <a:gd name="T50" fmla="*/ 685 w 726"/>
                <a:gd name="T51" fmla="*/ 502 h 690"/>
                <a:gd name="T52" fmla="*/ 683 w 726"/>
                <a:gd name="T53" fmla="*/ 502 h 690"/>
                <a:gd name="T54" fmla="*/ 635 w 726"/>
                <a:gd name="T55" fmla="*/ 502 h 690"/>
                <a:gd name="T56" fmla="*/ 562 w 726"/>
                <a:gd name="T57" fmla="*/ 511 h 690"/>
                <a:gd name="T58" fmla="*/ 491 w 726"/>
                <a:gd name="T59" fmla="*/ 533 h 690"/>
                <a:gd name="T60" fmla="*/ 428 w 726"/>
                <a:gd name="T61" fmla="*/ 565 h 690"/>
                <a:gd name="T62" fmla="*/ 375 w 726"/>
                <a:gd name="T63" fmla="*/ 610 h 690"/>
                <a:gd name="T64" fmla="*/ 340 w 726"/>
                <a:gd name="T65" fmla="*/ 666 h 690"/>
                <a:gd name="T66" fmla="*/ 329 w 726"/>
                <a:gd name="T67" fmla="*/ 681 h 690"/>
                <a:gd name="T68" fmla="*/ 310 w 726"/>
                <a:gd name="T69" fmla="*/ 690 h 690"/>
                <a:gd name="T70" fmla="*/ 471 w 726"/>
                <a:gd name="T71" fmla="*/ 82 h 690"/>
                <a:gd name="T72" fmla="*/ 433 w 726"/>
                <a:gd name="T73" fmla="*/ 84 h 690"/>
                <a:gd name="T74" fmla="*/ 303 w 726"/>
                <a:gd name="T75" fmla="*/ 123 h 690"/>
                <a:gd name="T76" fmla="*/ 222 w 726"/>
                <a:gd name="T77" fmla="*/ 166 h 690"/>
                <a:gd name="T78" fmla="*/ 157 w 726"/>
                <a:gd name="T79" fmla="*/ 218 h 690"/>
                <a:gd name="T80" fmla="*/ 120 w 726"/>
                <a:gd name="T81" fmla="*/ 265 h 690"/>
                <a:gd name="T82" fmla="*/ 95 w 726"/>
                <a:gd name="T83" fmla="*/ 313 h 690"/>
                <a:gd name="T84" fmla="*/ 84 w 726"/>
                <a:gd name="T85" fmla="*/ 347 h 690"/>
                <a:gd name="T86" fmla="*/ 84 w 726"/>
                <a:gd name="T87" fmla="*/ 371 h 690"/>
                <a:gd name="T88" fmla="*/ 103 w 726"/>
                <a:gd name="T89" fmla="*/ 401 h 690"/>
                <a:gd name="T90" fmla="*/ 291 w 726"/>
                <a:gd name="T91" fmla="*/ 582 h 690"/>
                <a:gd name="T92" fmla="*/ 342 w 726"/>
                <a:gd name="T93" fmla="*/ 528 h 690"/>
                <a:gd name="T94" fmla="*/ 403 w 726"/>
                <a:gd name="T95" fmla="*/ 485 h 690"/>
                <a:gd name="T96" fmla="*/ 472 w 726"/>
                <a:gd name="T97" fmla="*/ 451 h 690"/>
                <a:gd name="T98" fmla="*/ 545 w 726"/>
                <a:gd name="T99" fmla="*/ 431 h 690"/>
                <a:gd name="T100" fmla="*/ 644 w 726"/>
                <a:gd name="T101" fmla="*/ 420 h 690"/>
                <a:gd name="T102" fmla="*/ 642 w 726"/>
                <a:gd name="T103" fmla="*/ 164 h 690"/>
                <a:gd name="T104" fmla="*/ 631 w 726"/>
                <a:gd name="T105" fmla="*/ 132 h 690"/>
                <a:gd name="T106" fmla="*/ 616 w 726"/>
                <a:gd name="T107" fmla="*/ 119 h 690"/>
                <a:gd name="T108" fmla="*/ 590 w 726"/>
                <a:gd name="T109" fmla="*/ 108 h 690"/>
                <a:gd name="T110" fmla="*/ 502 w 726"/>
                <a:gd name="T111" fmla="*/ 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6" h="690">
                  <a:moveTo>
                    <a:pt x="301" y="690"/>
                  </a:moveTo>
                  <a:lnTo>
                    <a:pt x="301" y="690"/>
                  </a:lnTo>
                  <a:lnTo>
                    <a:pt x="293" y="690"/>
                  </a:lnTo>
                  <a:lnTo>
                    <a:pt x="286" y="688"/>
                  </a:lnTo>
                  <a:lnTo>
                    <a:pt x="278" y="685"/>
                  </a:lnTo>
                  <a:lnTo>
                    <a:pt x="273" y="679"/>
                  </a:lnTo>
                  <a:lnTo>
                    <a:pt x="60" y="474"/>
                  </a:lnTo>
                  <a:lnTo>
                    <a:pt x="60" y="474"/>
                  </a:lnTo>
                  <a:lnTo>
                    <a:pt x="41" y="455"/>
                  </a:lnTo>
                  <a:lnTo>
                    <a:pt x="25" y="434"/>
                  </a:lnTo>
                  <a:lnTo>
                    <a:pt x="17" y="423"/>
                  </a:lnTo>
                  <a:lnTo>
                    <a:pt x="11" y="412"/>
                  </a:lnTo>
                  <a:lnTo>
                    <a:pt x="6" y="401"/>
                  </a:lnTo>
                  <a:lnTo>
                    <a:pt x="2" y="386"/>
                  </a:lnTo>
                  <a:lnTo>
                    <a:pt x="2" y="386"/>
                  </a:lnTo>
                  <a:lnTo>
                    <a:pt x="0" y="373"/>
                  </a:lnTo>
                  <a:lnTo>
                    <a:pt x="0" y="360"/>
                  </a:lnTo>
                  <a:lnTo>
                    <a:pt x="2" y="345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10" y="308"/>
                  </a:lnTo>
                  <a:lnTo>
                    <a:pt x="17" y="285"/>
                  </a:lnTo>
                  <a:lnTo>
                    <a:pt x="26" y="265"/>
                  </a:lnTo>
                  <a:lnTo>
                    <a:pt x="36" y="242"/>
                  </a:lnTo>
                  <a:lnTo>
                    <a:pt x="49" y="222"/>
                  </a:lnTo>
                  <a:lnTo>
                    <a:pt x="62" y="203"/>
                  </a:lnTo>
                  <a:lnTo>
                    <a:pt x="77" y="184"/>
                  </a:lnTo>
                  <a:lnTo>
                    <a:pt x="92" y="166"/>
                  </a:lnTo>
                  <a:lnTo>
                    <a:pt x="110" y="149"/>
                  </a:lnTo>
                  <a:lnTo>
                    <a:pt x="129" y="130"/>
                  </a:lnTo>
                  <a:lnTo>
                    <a:pt x="150" y="115"/>
                  </a:lnTo>
                  <a:lnTo>
                    <a:pt x="172" y="100"/>
                  </a:lnTo>
                  <a:lnTo>
                    <a:pt x="194" y="86"/>
                  </a:lnTo>
                  <a:lnTo>
                    <a:pt x="219" y="71"/>
                  </a:lnTo>
                  <a:lnTo>
                    <a:pt x="245" y="58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325" y="26"/>
                  </a:lnTo>
                  <a:lnTo>
                    <a:pt x="351" y="18"/>
                  </a:lnTo>
                  <a:lnTo>
                    <a:pt x="377" y="11"/>
                  </a:lnTo>
                  <a:lnTo>
                    <a:pt x="401" y="5"/>
                  </a:lnTo>
                  <a:lnTo>
                    <a:pt x="424" y="2"/>
                  </a:lnTo>
                  <a:lnTo>
                    <a:pt x="448" y="0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91" y="0"/>
                  </a:lnTo>
                  <a:lnTo>
                    <a:pt x="512" y="2"/>
                  </a:lnTo>
                  <a:lnTo>
                    <a:pt x="549" y="9"/>
                  </a:lnTo>
                  <a:lnTo>
                    <a:pt x="584" y="18"/>
                  </a:lnTo>
                  <a:lnTo>
                    <a:pt x="618" y="30"/>
                  </a:lnTo>
                  <a:lnTo>
                    <a:pt x="618" y="30"/>
                  </a:lnTo>
                  <a:lnTo>
                    <a:pt x="644" y="41"/>
                  </a:lnTo>
                  <a:lnTo>
                    <a:pt x="665" y="52"/>
                  </a:lnTo>
                  <a:lnTo>
                    <a:pt x="681" y="65"/>
                  </a:lnTo>
                  <a:lnTo>
                    <a:pt x="696" y="82"/>
                  </a:lnTo>
                  <a:lnTo>
                    <a:pt x="696" y="82"/>
                  </a:lnTo>
                  <a:lnTo>
                    <a:pt x="704" y="93"/>
                  </a:lnTo>
                  <a:lnTo>
                    <a:pt x="709" y="104"/>
                  </a:lnTo>
                  <a:lnTo>
                    <a:pt x="715" y="117"/>
                  </a:lnTo>
                  <a:lnTo>
                    <a:pt x="719" y="128"/>
                  </a:lnTo>
                  <a:lnTo>
                    <a:pt x="724" y="153"/>
                  </a:lnTo>
                  <a:lnTo>
                    <a:pt x="726" y="177"/>
                  </a:lnTo>
                  <a:lnTo>
                    <a:pt x="726" y="177"/>
                  </a:lnTo>
                  <a:lnTo>
                    <a:pt x="726" y="181"/>
                  </a:lnTo>
                  <a:lnTo>
                    <a:pt x="726" y="457"/>
                  </a:lnTo>
                  <a:lnTo>
                    <a:pt x="726" y="457"/>
                  </a:lnTo>
                  <a:lnTo>
                    <a:pt x="726" y="461"/>
                  </a:lnTo>
                  <a:lnTo>
                    <a:pt x="726" y="461"/>
                  </a:lnTo>
                  <a:lnTo>
                    <a:pt x="726" y="468"/>
                  </a:lnTo>
                  <a:lnTo>
                    <a:pt x="724" y="477"/>
                  </a:lnTo>
                  <a:lnTo>
                    <a:pt x="721" y="483"/>
                  </a:lnTo>
                  <a:lnTo>
                    <a:pt x="715" y="490"/>
                  </a:lnTo>
                  <a:lnTo>
                    <a:pt x="709" y="494"/>
                  </a:lnTo>
                  <a:lnTo>
                    <a:pt x="702" y="498"/>
                  </a:lnTo>
                  <a:lnTo>
                    <a:pt x="694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3" y="502"/>
                  </a:lnTo>
                  <a:lnTo>
                    <a:pt x="683" y="502"/>
                  </a:lnTo>
                  <a:lnTo>
                    <a:pt x="659" y="502"/>
                  </a:lnTo>
                  <a:lnTo>
                    <a:pt x="659" y="502"/>
                  </a:lnTo>
                  <a:lnTo>
                    <a:pt x="635" y="502"/>
                  </a:lnTo>
                  <a:lnTo>
                    <a:pt x="612" y="504"/>
                  </a:lnTo>
                  <a:lnTo>
                    <a:pt x="586" y="507"/>
                  </a:lnTo>
                  <a:lnTo>
                    <a:pt x="562" y="511"/>
                  </a:lnTo>
                  <a:lnTo>
                    <a:pt x="538" y="517"/>
                  </a:lnTo>
                  <a:lnTo>
                    <a:pt x="515" y="524"/>
                  </a:lnTo>
                  <a:lnTo>
                    <a:pt x="491" y="533"/>
                  </a:lnTo>
                  <a:lnTo>
                    <a:pt x="469" y="543"/>
                  </a:lnTo>
                  <a:lnTo>
                    <a:pt x="448" y="554"/>
                  </a:lnTo>
                  <a:lnTo>
                    <a:pt x="428" y="565"/>
                  </a:lnTo>
                  <a:lnTo>
                    <a:pt x="409" y="580"/>
                  </a:lnTo>
                  <a:lnTo>
                    <a:pt x="390" y="595"/>
                  </a:lnTo>
                  <a:lnTo>
                    <a:pt x="375" y="610"/>
                  </a:lnTo>
                  <a:lnTo>
                    <a:pt x="360" y="627"/>
                  </a:lnTo>
                  <a:lnTo>
                    <a:pt x="349" y="645"/>
                  </a:lnTo>
                  <a:lnTo>
                    <a:pt x="340" y="666"/>
                  </a:lnTo>
                  <a:lnTo>
                    <a:pt x="340" y="666"/>
                  </a:lnTo>
                  <a:lnTo>
                    <a:pt x="334" y="673"/>
                  </a:lnTo>
                  <a:lnTo>
                    <a:pt x="329" y="681"/>
                  </a:lnTo>
                  <a:lnTo>
                    <a:pt x="319" y="686"/>
                  </a:lnTo>
                  <a:lnTo>
                    <a:pt x="310" y="690"/>
                  </a:lnTo>
                  <a:lnTo>
                    <a:pt x="310" y="690"/>
                  </a:lnTo>
                  <a:lnTo>
                    <a:pt x="301" y="690"/>
                  </a:lnTo>
                  <a:lnTo>
                    <a:pt x="301" y="690"/>
                  </a:lnTo>
                  <a:close/>
                  <a:moveTo>
                    <a:pt x="471" y="82"/>
                  </a:moveTo>
                  <a:lnTo>
                    <a:pt x="471" y="82"/>
                  </a:lnTo>
                  <a:lnTo>
                    <a:pt x="452" y="82"/>
                  </a:lnTo>
                  <a:lnTo>
                    <a:pt x="433" y="84"/>
                  </a:lnTo>
                  <a:lnTo>
                    <a:pt x="392" y="91"/>
                  </a:lnTo>
                  <a:lnTo>
                    <a:pt x="349" y="104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260" y="143"/>
                  </a:lnTo>
                  <a:lnTo>
                    <a:pt x="222" y="166"/>
                  </a:lnTo>
                  <a:lnTo>
                    <a:pt x="187" y="192"/>
                  </a:lnTo>
                  <a:lnTo>
                    <a:pt x="172" y="205"/>
                  </a:lnTo>
                  <a:lnTo>
                    <a:pt x="157" y="218"/>
                  </a:lnTo>
                  <a:lnTo>
                    <a:pt x="144" y="233"/>
                  </a:lnTo>
                  <a:lnTo>
                    <a:pt x="131" y="248"/>
                  </a:lnTo>
                  <a:lnTo>
                    <a:pt x="120" y="265"/>
                  </a:lnTo>
                  <a:lnTo>
                    <a:pt x="110" y="280"/>
                  </a:lnTo>
                  <a:lnTo>
                    <a:pt x="103" y="296"/>
                  </a:lnTo>
                  <a:lnTo>
                    <a:pt x="95" y="313"/>
                  </a:lnTo>
                  <a:lnTo>
                    <a:pt x="90" y="330"/>
                  </a:lnTo>
                  <a:lnTo>
                    <a:pt x="84" y="347"/>
                  </a:lnTo>
                  <a:lnTo>
                    <a:pt x="84" y="347"/>
                  </a:lnTo>
                  <a:lnTo>
                    <a:pt x="82" y="362"/>
                  </a:lnTo>
                  <a:lnTo>
                    <a:pt x="84" y="371"/>
                  </a:lnTo>
                  <a:lnTo>
                    <a:pt x="84" y="371"/>
                  </a:lnTo>
                  <a:lnTo>
                    <a:pt x="86" y="380"/>
                  </a:lnTo>
                  <a:lnTo>
                    <a:pt x="94" y="390"/>
                  </a:lnTo>
                  <a:lnTo>
                    <a:pt x="103" y="401"/>
                  </a:lnTo>
                  <a:lnTo>
                    <a:pt x="118" y="414"/>
                  </a:lnTo>
                  <a:lnTo>
                    <a:pt x="291" y="582"/>
                  </a:lnTo>
                  <a:lnTo>
                    <a:pt x="291" y="582"/>
                  </a:lnTo>
                  <a:lnTo>
                    <a:pt x="306" y="563"/>
                  </a:lnTo>
                  <a:lnTo>
                    <a:pt x="323" y="545"/>
                  </a:lnTo>
                  <a:lnTo>
                    <a:pt x="342" y="528"/>
                  </a:lnTo>
                  <a:lnTo>
                    <a:pt x="360" y="513"/>
                  </a:lnTo>
                  <a:lnTo>
                    <a:pt x="381" y="498"/>
                  </a:lnTo>
                  <a:lnTo>
                    <a:pt x="403" y="485"/>
                  </a:lnTo>
                  <a:lnTo>
                    <a:pt x="426" y="472"/>
                  </a:lnTo>
                  <a:lnTo>
                    <a:pt x="448" y="462"/>
                  </a:lnTo>
                  <a:lnTo>
                    <a:pt x="472" y="451"/>
                  </a:lnTo>
                  <a:lnTo>
                    <a:pt x="497" y="444"/>
                  </a:lnTo>
                  <a:lnTo>
                    <a:pt x="521" y="436"/>
                  </a:lnTo>
                  <a:lnTo>
                    <a:pt x="545" y="431"/>
                  </a:lnTo>
                  <a:lnTo>
                    <a:pt x="571" y="427"/>
                  </a:lnTo>
                  <a:lnTo>
                    <a:pt x="596" y="423"/>
                  </a:lnTo>
                  <a:lnTo>
                    <a:pt x="644" y="420"/>
                  </a:lnTo>
                  <a:lnTo>
                    <a:pt x="644" y="183"/>
                  </a:lnTo>
                  <a:lnTo>
                    <a:pt x="644" y="183"/>
                  </a:lnTo>
                  <a:lnTo>
                    <a:pt x="642" y="164"/>
                  </a:lnTo>
                  <a:lnTo>
                    <a:pt x="638" y="151"/>
                  </a:lnTo>
                  <a:lnTo>
                    <a:pt x="635" y="140"/>
                  </a:lnTo>
                  <a:lnTo>
                    <a:pt x="631" y="132"/>
                  </a:lnTo>
                  <a:lnTo>
                    <a:pt x="631" y="132"/>
                  </a:lnTo>
                  <a:lnTo>
                    <a:pt x="624" y="125"/>
                  </a:lnTo>
                  <a:lnTo>
                    <a:pt x="616" y="119"/>
                  </a:lnTo>
                  <a:lnTo>
                    <a:pt x="603" y="114"/>
                  </a:lnTo>
                  <a:lnTo>
                    <a:pt x="590" y="108"/>
                  </a:lnTo>
                  <a:lnTo>
                    <a:pt x="590" y="108"/>
                  </a:lnTo>
                  <a:lnTo>
                    <a:pt x="560" y="97"/>
                  </a:lnTo>
                  <a:lnTo>
                    <a:pt x="532" y="89"/>
                  </a:lnTo>
                  <a:lnTo>
                    <a:pt x="502" y="84"/>
                  </a:lnTo>
                  <a:lnTo>
                    <a:pt x="471" y="82"/>
                  </a:lnTo>
                  <a:lnTo>
                    <a:pt x="471" y="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2" name="Freeform 250"/>
            <p:cNvSpPr>
              <a:spLocks/>
            </p:cNvSpPr>
            <p:nvPr/>
          </p:nvSpPr>
          <p:spPr bwMode="auto">
            <a:xfrm>
              <a:off x="5280025" y="8397875"/>
              <a:ext cx="304800" cy="274638"/>
            </a:xfrm>
            <a:custGeom>
              <a:avLst/>
              <a:gdLst>
                <a:gd name="T0" fmla="*/ 382 w 384"/>
                <a:gd name="T1" fmla="*/ 237 h 347"/>
                <a:gd name="T2" fmla="*/ 382 w 384"/>
                <a:gd name="T3" fmla="*/ 237 h 347"/>
                <a:gd name="T4" fmla="*/ 384 w 384"/>
                <a:gd name="T5" fmla="*/ 220 h 347"/>
                <a:gd name="T6" fmla="*/ 384 w 384"/>
                <a:gd name="T7" fmla="*/ 203 h 347"/>
                <a:gd name="T8" fmla="*/ 384 w 384"/>
                <a:gd name="T9" fmla="*/ 0 h 347"/>
                <a:gd name="T10" fmla="*/ 384 w 384"/>
                <a:gd name="T11" fmla="*/ 0 h 347"/>
                <a:gd name="T12" fmla="*/ 358 w 384"/>
                <a:gd name="T13" fmla="*/ 0 h 347"/>
                <a:gd name="T14" fmla="*/ 330 w 384"/>
                <a:gd name="T15" fmla="*/ 0 h 347"/>
                <a:gd name="T16" fmla="*/ 302 w 384"/>
                <a:gd name="T17" fmla="*/ 1 h 347"/>
                <a:gd name="T18" fmla="*/ 274 w 384"/>
                <a:gd name="T19" fmla="*/ 7 h 347"/>
                <a:gd name="T20" fmla="*/ 244 w 384"/>
                <a:gd name="T21" fmla="*/ 13 h 347"/>
                <a:gd name="T22" fmla="*/ 216 w 384"/>
                <a:gd name="T23" fmla="*/ 20 h 347"/>
                <a:gd name="T24" fmla="*/ 188 w 384"/>
                <a:gd name="T25" fmla="*/ 29 h 347"/>
                <a:gd name="T26" fmla="*/ 160 w 384"/>
                <a:gd name="T27" fmla="*/ 41 h 347"/>
                <a:gd name="T28" fmla="*/ 134 w 384"/>
                <a:gd name="T29" fmla="*/ 52 h 347"/>
                <a:gd name="T30" fmla="*/ 110 w 384"/>
                <a:gd name="T31" fmla="*/ 67 h 347"/>
                <a:gd name="T32" fmla="*/ 86 w 384"/>
                <a:gd name="T33" fmla="*/ 84 h 347"/>
                <a:gd name="T34" fmla="*/ 65 w 384"/>
                <a:gd name="T35" fmla="*/ 100 h 347"/>
                <a:gd name="T36" fmla="*/ 44 w 384"/>
                <a:gd name="T37" fmla="*/ 119 h 347"/>
                <a:gd name="T38" fmla="*/ 28 w 384"/>
                <a:gd name="T39" fmla="*/ 141 h 347"/>
                <a:gd name="T40" fmla="*/ 13 w 384"/>
                <a:gd name="T41" fmla="*/ 164 h 347"/>
                <a:gd name="T42" fmla="*/ 0 w 384"/>
                <a:gd name="T43" fmla="*/ 188 h 347"/>
                <a:gd name="T44" fmla="*/ 0 w 384"/>
                <a:gd name="T45" fmla="*/ 188 h 347"/>
                <a:gd name="T46" fmla="*/ 130 w 384"/>
                <a:gd name="T47" fmla="*/ 308 h 347"/>
                <a:gd name="T48" fmla="*/ 130 w 384"/>
                <a:gd name="T49" fmla="*/ 308 h 347"/>
                <a:gd name="T50" fmla="*/ 145 w 384"/>
                <a:gd name="T51" fmla="*/ 321 h 347"/>
                <a:gd name="T52" fmla="*/ 164 w 384"/>
                <a:gd name="T53" fmla="*/ 332 h 347"/>
                <a:gd name="T54" fmla="*/ 183 w 384"/>
                <a:gd name="T55" fmla="*/ 339 h 347"/>
                <a:gd name="T56" fmla="*/ 201 w 384"/>
                <a:gd name="T57" fmla="*/ 345 h 347"/>
                <a:gd name="T58" fmla="*/ 220 w 384"/>
                <a:gd name="T59" fmla="*/ 347 h 347"/>
                <a:gd name="T60" fmla="*/ 240 w 384"/>
                <a:gd name="T61" fmla="*/ 347 h 347"/>
                <a:gd name="T62" fmla="*/ 261 w 384"/>
                <a:gd name="T63" fmla="*/ 345 h 347"/>
                <a:gd name="T64" fmla="*/ 280 w 384"/>
                <a:gd name="T65" fmla="*/ 341 h 347"/>
                <a:gd name="T66" fmla="*/ 298 w 384"/>
                <a:gd name="T67" fmla="*/ 334 h 347"/>
                <a:gd name="T68" fmla="*/ 315 w 384"/>
                <a:gd name="T69" fmla="*/ 326 h 347"/>
                <a:gd name="T70" fmla="*/ 332 w 384"/>
                <a:gd name="T71" fmla="*/ 315 h 347"/>
                <a:gd name="T72" fmla="*/ 347 w 384"/>
                <a:gd name="T73" fmla="*/ 302 h 347"/>
                <a:gd name="T74" fmla="*/ 360 w 384"/>
                <a:gd name="T75" fmla="*/ 289 h 347"/>
                <a:gd name="T76" fmla="*/ 369 w 384"/>
                <a:gd name="T77" fmla="*/ 272 h 347"/>
                <a:gd name="T78" fmla="*/ 377 w 384"/>
                <a:gd name="T79" fmla="*/ 255 h 347"/>
                <a:gd name="T80" fmla="*/ 382 w 384"/>
                <a:gd name="T81" fmla="*/ 237 h 347"/>
                <a:gd name="T82" fmla="*/ 382 w 384"/>
                <a:gd name="T83" fmla="*/ 23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4" h="347">
                  <a:moveTo>
                    <a:pt x="382" y="237"/>
                  </a:moveTo>
                  <a:lnTo>
                    <a:pt x="382" y="237"/>
                  </a:lnTo>
                  <a:lnTo>
                    <a:pt x="384" y="220"/>
                  </a:lnTo>
                  <a:lnTo>
                    <a:pt x="384" y="203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58" y="0"/>
                  </a:lnTo>
                  <a:lnTo>
                    <a:pt x="330" y="0"/>
                  </a:lnTo>
                  <a:lnTo>
                    <a:pt x="302" y="1"/>
                  </a:lnTo>
                  <a:lnTo>
                    <a:pt x="274" y="7"/>
                  </a:lnTo>
                  <a:lnTo>
                    <a:pt x="244" y="13"/>
                  </a:lnTo>
                  <a:lnTo>
                    <a:pt x="216" y="20"/>
                  </a:lnTo>
                  <a:lnTo>
                    <a:pt x="188" y="29"/>
                  </a:lnTo>
                  <a:lnTo>
                    <a:pt x="160" y="41"/>
                  </a:lnTo>
                  <a:lnTo>
                    <a:pt x="134" y="52"/>
                  </a:lnTo>
                  <a:lnTo>
                    <a:pt x="110" y="67"/>
                  </a:lnTo>
                  <a:lnTo>
                    <a:pt x="86" y="84"/>
                  </a:lnTo>
                  <a:lnTo>
                    <a:pt x="65" y="100"/>
                  </a:lnTo>
                  <a:lnTo>
                    <a:pt x="44" y="119"/>
                  </a:lnTo>
                  <a:lnTo>
                    <a:pt x="28" y="141"/>
                  </a:lnTo>
                  <a:lnTo>
                    <a:pt x="13" y="164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30" y="308"/>
                  </a:lnTo>
                  <a:lnTo>
                    <a:pt x="130" y="308"/>
                  </a:lnTo>
                  <a:lnTo>
                    <a:pt x="145" y="321"/>
                  </a:lnTo>
                  <a:lnTo>
                    <a:pt x="164" y="332"/>
                  </a:lnTo>
                  <a:lnTo>
                    <a:pt x="183" y="339"/>
                  </a:lnTo>
                  <a:lnTo>
                    <a:pt x="201" y="345"/>
                  </a:lnTo>
                  <a:lnTo>
                    <a:pt x="220" y="347"/>
                  </a:lnTo>
                  <a:lnTo>
                    <a:pt x="240" y="347"/>
                  </a:lnTo>
                  <a:lnTo>
                    <a:pt x="261" y="345"/>
                  </a:lnTo>
                  <a:lnTo>
                    <a:pt x="280" y="341"/>
                  </a:lnTo>
                  <a:lnTo>
                    <a:pt x="298" y="334"/>
                  </a:lnTo>
                  <a:lnTo>
                    <a:pt x="315" y="326"/>
                  </a:lnTo>
                  <a:lnTo>
                    <a:pt x="332" y="315"/>
                  </a:lnTo>
                  <a:lnTo>
                    <a:pt x="347" y="302"/>
                  </a:lnTo>
                  <a:lnTo>
                    <a:pt x="360" y="289"/>
                  </a:lnTo>
                  <a:lnTo>
                    <a:pt x="369" y="272"/>
                  </a:lnTo>
                  <a:lnTo>
                    <a:pt x="377" y="255"/>
                  </a:lnTo>
                  <a:lnTo>
                    <a:pt x="382" y="237"/>
                  </a:lnTo>
                  <a:lnTo>
                    <a:pt x="382" y="2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3" name="Freeform 251"/>
            <p:cNvSpPr>
              <a:spLocks noEditPoints="1"/>
            </p:cNvSpPr>
            <p:nvPr/>
          </p:nvSpPr>
          <p:spPr bwMode="auto">
            <a:xfrm>
              <a:off x="5246688" y="8362950"/>
              <a:ext cx="371475" cy="342900"/>
            </a:xfrm>
            <a:custGeom>
              <a:avLst/>
              <a:gdLst>
                <a:gd name="T0" fmla="*/ 274 w 466"/>
                <a:gd name="T1" fmla="*/ 431 h 431"/>
                <a:gd name="T2" fmla="*/ 255 w 466"/>
                <a:gd name="T3" fmla="*/ 431 h 431"/>
                <a:gd name="T4" fmla="*/ 218 w 466"/>
                <a:gd name="T5" fmla="*/ 423 h 431"/>
                <a:gd name="T6" fmla="*/ 184 w 466"/>
                <a:gd name="T7" fmla="*/ 410 h 431"/>
                <a:gd name="T8" fmla="*/ 155 w 466"/>
                <a:gd name="T9" fmla="*/ 392 h 431"/>
                <a:gd name="T10" fmla="*/ 141 w 466"/>
                <a:gd name="T11" fmla="*/ 380 h 431"/>
                <a:gd name="T12" fmla="*/ 15 w 466"/>
                <a:gd name="T13" fmla="*/ 263 h 431"/>
                <a:gd name="T14" fmla="*/ 2 w 466"/>
                <a:gd name="T15" fmla="*/ 240 h 431"/>
                <a:gd name="T16" fmla="*/ 3 w 466"/>
                <a:gd name="T17" fmla="*/ 216 h 431"/>
                <a:gd name="T18" fmla="*/ 16 w 466"/>
                <a:gd name="T19" fmla="*/ 190 h 431"/>
                <a:gd name="T20" fmla="*/ 50 w 466"/>
                <a:gd name="T21" fmla="*/ 142 h 431"/>
                <a:gd name="T22" fmla="*/ 91 w 466"/>
                <a:gd name="T23" fmla="*/ 100 h 431"/>
                <a:gd name="T24" fmla="*/ 141 w 466"/>
                <a:gd name="T25" fmla="*/ 67 h 431"/>
                <a:gd name="T26" fmla="*/ 196 w 466"/>
                <a:gd name="T27" fmla="*/ 41 h 431"/>
                <a:gd name="T28" fmla="*/ 253 w 466"/>
                <a:gd name="T29" fmla="*/ 20 h 431"/>
                <a:gd name="T30" fmla="*/ 313 w 466"/>
                <a:gd name="T31" fmla="*/ 7 h 431"/>
                <a:gd name="T32" fmla="*/ 371 w 466"/>
                <a:gd name="T33" fmla="*/ 2 h 431"/>
                <a:gd name="T34" fmla="*/ 399 w 466"/>
                <a:gd name="T35" fmla="*/ 0 h 431"/>
                <a:gd name="T36" fmla="*/ 427 w 466"/>
                <a:gd name="T37" fmla="*/ 2 h 431"/>
                <a:gd name="T38" fmla="*/ 444 w 466"/>
                <a:gd name="T39" fmla="*/ 5 h 431"/>
                <a:gd name="T40" fmla="*/ 455 w 466"/>
                <a:gd name="T41" fmla="*/ 15 h 431"/>
                <a:gd name="T42" fmla="*/ 464 w 466"/>
                <a:gd name="T43" fmla="*/ 28 h 431"/>
                <a:gd name="T44" fmla="*/ 466 w 466"/>
                <a:gd name="T45" fmla="*/ 43 h 431"/>
                <a:gd name="T46" fmla="*/ 466 w 466"/>
                <a:gd name="T47" fmla="*/ 246 h 431"/>
                <a:gd name="T48" fmla="*/ 464 w 466"/>
                <a:gd name="T49" fmla="*/ 287 h 431"/>
                <a:gd name="T50" fmla="*/ 461 w 466"/>
                <a:gd name="T51" fmla="*/ 302 h 431"/>
                <a:gd name="T52" fmla="*/ 449 w 466"/>
                <a:gd name="T53" fmla="*/ 332 h 431"/>
                <a:gd name="T54" fmla="*/ 433 w 466"/>
                <a:gd name="T55" fmla="*/ 358 h 431"/>
                <a:gd name="T56" fmla="*/ 410 w 466"/>
                <a:gd name="T57" fmla="*/ 380 h 431"/>
                <a:gd name="T58" fmla="*/ 384 w 466"/>
                <a:gd name="T59" fmla="*/ 399 h 431"/>
                <a:gd name="T60" fmla="*/ 356 w 466"/>
                <a:gd name="T61" fmla="*/ 414 h 431"/>
                <a:gd name="T62" fmla="*/ 324 w 466"/>
                <a:gd name="T63" fmla="*/ 425 h 431"/>
                <a:gd name="T64" fmla="*/ 291 w 466"/>
                <a:gd name="T65" fmla="*/ 431 h 431"/>
                <a:gd name="T66" fmla="*/ 274 w 466"/>
                <a:gd name="T67" fmla="*/ 431 h 431"/>
                <a:gd name="T68" fmla="*/ 93 w 466"/>
                <a:gd name="T69" fmla="*/ 222 h 431"/>
                <a:gd name="T70" fmla="*/ 199 w 466"/>
                <a:gd name="T71" fmla="*/ 321 h 431"/>
                <a:gd name="T72" fmla="*/ 218 w 466"/>
                <a:gd name="T73" fmla="*/ 336 h 431"/>
                <a:gd name="T74" fmla="*/ 238 w 466"/>
                <a:gd name="T75" fmla="*/ 343 h 431"/>
                <a:gd name="T76" fmla="*/ 274 w 466"/>
                <a:gd name="T77" fmla="*/ 349 h 431"/>
                <a:gd name="T78" fmla="*/ 291 w 466"/>
                <a:gd name="T79" fmla="*/ 347 h 431"/>
                <a:gd name="T80" fmla="*/ 326 w 466"/>
                <a:gd name="T81" fmla="*/ 337 h 431"/>
                <a:gd name="T82" fmla="*/ 356 w 466"/>
                <a:gd name="T83" fmla="*/ 319 h 431"/>
                <a:gd name="T84" fmla="*/ 378 w 466"/>
                <a:gd name="T85" fmla="*/ 289 h 431"/>
                <a:gd name="T86" fmla="*/ 384 w 466"/>
                <a:gd name="T87" fmla="*/ 272 h 431"/>
                <a:gd name="T88" fmla="*/ 384 w 466"/>
                <a:gd name="T89" fmla="*/ 250 h 431"/>
                <a:gd name="T90" fmla="*/ 384 w 466"/>
                <a:gd name="T91" fmla="*/ 246 h 431"/>
                <a:gd name="T92" fmla="*/ 384 w 466"/>
                <a:gd name="T93" fmla="*/ 84 h 431"/>
                <a:gd name="T94" fmla="*/ 298 w 466"/>
                <a:gd name="T95" fmla="*/ 95 h 431"/>
                <a:gd name="T96" fmla="*/ 237 w 466"/>
                <a:gd name="T97" fmla="*/ 114 h 431"/>
                <a:gd name="T98" fmla="*/ 197 w 466"/>
                <a:gd name="T99" fmla="*/ 130 h 431"/>
                <a:gd name="T100" fmla="*/ 160 w 466"/>
                <a:gd name="T101" fmla="*/ 153 h 431"/>
                <a:gd name="T102" fmla="*/ 128 w 466"/>
                <a:gd name="T103" fmla="*/ 177 h 431"/>
                <a:gd name="T104" fmla="*/ 102 w 466"/>
                <a:gd name="T105" fmla="*/ 207 h 431"/>
                <a:gd name="T106" fmla="*/ 93 w 466"/>
                <a:gd name="T107" fmla="*/ 22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6" h="431">
                  <a:moveTo>
                    <a:pt x="274" y="431"/>
                  </a:moveTo>
                  <a:lnTo>
                    <a:pt x="274" y="431"/>
                  </a:lnTo>
                  <a:lnTo>
                    <a:pt x="274" y="431"/>
                  </a:lnTo>
                  <a:lnTo>
                    <a:pt x="255" y="431"/>
                  </a:lnTo>
                  <a:lnTo>
                    <a:pt x="237" y="429"/>
                  </a:lnTo>
                  <a:lnTo>
                    <a:pt x="218" y="423"/>
                  </a:lnTo>
                  <a:lnTo>
                    <a:pt x="201" y="418"/>
                  </a:lnTo>
                  <a:lnTo>
                    <a:pt x="184" y="410"/>
                  </a:lnTo>
                  <a:lnTo>
                    <a:pt x="169" y="403"/>
                  </a:lnTo>
                  <a:lnTo>
                    <a:pt x="155" y="392"/>
                  </a:lnTo>
                  <a:lnTo>
                    <a:pt x="141" y="380"/>
                  </a:lnTo>
                  <a:lnTo>
                    <a:pt x="141" y="380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5" y="252"/>
                  </a:lnTo>
                  <a:lnTo>
                    <a:pt x="2" y="240"/>
                  </a:lnTo>
                  <a:lnTo>
                    <a:pt x="0" y="229"/>
                  </a:lnTo>
                  <a:lnTo>
                    <a:pt x="3" y="216"/>
                  </a:lnTo>
                  <a:lnTo>
                    <a:pt x="3" y="216"/>
                  </a:lnTo>
                  <a:lnTo>
                    <a:pt x="16" y="190"/>
                  </a:lnTo>
                  <a:lnTo>
                    <a:pt x="31" y="164"/>
                  </a:lnTo>
                  <a:lnTo>
                    <a:pt x="50" y="142"/>
                  </a:lnTo>
                  <a:lnTo>
                    <a:pt x="71" y="119"/>
                  </a:lnTo>
                  <a:lnTo>
                    <a:pt x="91" y="100"/>
                  </a:lnTo>
                  <a:lnTo>
                    <a:pt x="115" y="84"/>
                  </a:lnTo>
                  <a:lnTo>
                    <a:pt x="141" y="67"/>
                  </a:lnTo>
                  <a:lnTo>
                    <a:pt x="168" y="52"/>
                  </a:lnTo>
                  <a:lnTo>
                    <a:pt x="196" y="41"/>
                  </a:lnTo>
                  <a:lnTo>
                    <a:pt x="225" y="30"/>
                  </a:lnTo>
                  <a:lnTo>
                    <a:pt x="253" y="20"/>
                  </a:lnTo>
                  <a:lnTo>
                    <a:pt x="283" y="13"/>
                  </a:lnTo>
                  <a:lnTo>
                    <a:pt x="313" y="7"/>
                  </a:lnTo>
                  <a:lnTo>
                    <a:pt x="343" y="3"/>
                  </a:lnTo>
                  <a:lnTo>
                    <a:pt x="371" y="2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27" y="2"/>
                  </a:lnTo>
                  <a:lnTo>
                    <a:pt x="427" y="2"/>
                  </a:lnTo>
                  <a:lnTo>
                    <a:pt x="436" y="3"/>
                  </a:lnTo>
                  <a:lnTo>
                    <a:pt x="444" y="5"/>
                  </a:lnTo>
                  <a:lnTo>
                    <a:pt x="449" y="9"/>
                  </a:lnTo>
                  <a:lnTo>
                    <a:pt x="455" y="15"/>
                  </a:lnTo>
                  <a:lnTo>
                    <a:pt x="461" y="20"/>
                  </a:lnTo>
                  <a:lnTo>
                    <a:pt x="464" y="28"/>
                  </a:lnTo>
                  <a:lnTo>
                    <a:pt x="466" y="35"/>
                  </a:lnTo>
                  <a:lnTo>
                    <a:pt x="466" y="43"/>
                  </a:lnTo>
                  <a:lnTo>
                    <a:pt x="466" y="246"/>
                  </a:lnTo>
                  <a:lnTo>
                    <a:pt x="466" y="246"/>
                  </a:lnTo>
                  <a:lnTo>
                    <a:pt x="466" y="267"/>
                  </a:lnTo>
                  <a:lnTo>
                    <a:pt x="464" y="287"/>
                  </a:lnTo>
                  <a:lnTo>
                    <a:pt x="464" y="287"/>
                  </a:lnTo>
                  <a:lnTo>
                    <a:pt x="461" y="302"/>
                  </a:lnTo>
                  <a:lnTo>
                    <a:pt x="455" y="317"/>
                  </a:lnTo>
                  <a:lnTo>
                    <a:pt x="449" y="332"/>
                  </a:lnTo>
                  <a:lnTo>
                    <a:pt x="442" y="345"/>
                  </a:lnTo>
                  <a:lnTo>
                    <a:pt x="433" y="358"/>
                  </a:lnTo>
                  <a:lnTo>
                    <a:pt x="421" y="369"/>
                  </a:lnTo>
                  <a:lnTo>
                    <a:pt x="410" y="380"/>
                  </a:lnTo>
                  <a:lnTo>
                    <a:pt x="397" y="390"/>
                  </a:lnTo>
                  <a:lnTo>
                    <a:pt x="384" y="399"/>
                  </a:lnTo>
                  <a:lnTo>
                    <a:pt x="371" y="408"/>
                  </a:lnTo>
                  <a:lnTo>
                    <a:pt x="356" y="414"/>
                  </a:lnTo>
                  <a:lnTo>
                    <a:pt x="341" y="420"/>
                  </a:lnTo>
                  <a:lnTo>
                    <a:pt x="324" y="425"/>
                  </a:lnTo>
                  <a:lnTo>
                    <a:pt x="308" y="429"/>
                  </a:lnTo>
                  <a:lnTo>
                    <a:pt x="291" y="431"/>
                  </a:lnTo>
                  <a:lnTo>
                    <a:pt x="274" y="431"/>
                  </a:lnTo>
                  <a:lnTo>
                    <a:pt x="274" y="431"/>
                  </a:lnTo>
                  <a:close/>
                  <a:moveTo>
                    <a:pt x="93" y="222"/>
                  </a:moveTo>
                  <a:lnTo>
                    <a:pt x="93" y="222"/>
                  </a:lnTo>
                  <a:lnTo>
                    <a:pt x="199" y="321"/>
                  </a:lnTo>
                  <a:lnTo>
                    <a:pt x="199" y="321"/>
                  </a:lnTo>
                  <a:lnTo>
                    <a:pt x="209" y="328"/>
                  </a:lnTo>
                  <a:lnTo>
                    <a:pt x="218" y="336"/>
                  </a:lnTo>
                  <a:lnTo>
                    <a:pt x="227" y="339"/>
                  </a:lnTo>
                  <a:lnTo>
                    <a:pt x="238" y="343"/>
                  </a:lnTo>
                  <a:lnTo>
                    <a:pt x="257" y="349"/>
                  </a:lnTo>
                  <a:lnTo>
                    <a:pt x="274" y="349"/>
                  </a:lnTo>
                  <a:lnTo>
                    <a:pt x="274" y="349"/>
                  </a:lnTo>
                  <a:lnTo>
                    <a:pt x="291" y="347"/>
                  </a:lnTo>
                  <a:lnTo>
                    <a:pt x="309" y="343"/>
                  </a:lnTo>
                  <a:lnTo>
                    <a:pt x="326" y="337"/>
                  </a:lnTo>
                  <a:lnTo>
                    <a:pt x="341" y="330"/>
                  </a:lnTo>
                  <a:lnTo>
                    <a:pt x="356" y="319"/>
                  </a:lnTo>
                  <a:lnTo>
                    <a:pt x="369" y="306"/>
                  </a:lnTo>
                  <a:lnTo>
                    <a:pt x="378" y="289"/>
                  </a:lnTo>
                  <a:lnTo>
                    <a:pt x="384" y="272"/>
                  </a:lnTo>
                  <a:lnTo>
                    <a:pt x="384" y="272"/>
                  </a:lnTo>
                  <a:lnTo>
                    <a:pt x="384" y="261"/>
                  </a:lnTo>
                  <a:lnTo>
                    <a:pt x="384" y="250"/>
                  </a:lnTo>
                  <a:lnTo>
                    <a:pt x="384" y="250"/>
                  </a:lnTo>
                  <a:lnTo>
                    <a:pt x="384" y="246"/>
                  </a:lnTo>
                  <a:lnTo>
                    <a:pt x="384" y="84"/>
                  </a:lnTo>
                  <a:lnTo>
                    <a:pt x="384" y="84"/>
                  </a:lnTo>
                  <a:lnTo>
                    <a:pt x="341" y="87"/>
                  </a:lnTo>
                  <a:lnTo>
                    <a:pt x="298" y="95"/>
                  </a:lnTo>
                  <a:lnTo>
                    <a:pt x="257" y="106"/>
                  </a:lnTo>
                  <a:lnTo>
                    <a:pt x="237" y="114"/>
                  </a:lnTo>
                  <a:lnTo>
                    <a:pt x="216" y="121"/>
                  </a:lnTo>
                  <a:lnTo>
                    <a:pt x="197" y="130"/>
                  </a:lnTo>
                  <a:lnTo>
                    <a:pt x="179" y="142"/>
                  </a:lnTo>
                  <a:lnTo>
                    <a:pt x="160" y="153"/>
                  </a:lnTo>
                  <a:lnTo>
                    <a:pt x="145" y="164"/>
                  </a:lnTo>
                  <a:lnTo>
                    <a:pt x="128" y="177"/>
                  </a:lnTo>
                  <a:lnTo>
                    <a:pt x="115" y="192"/>
                  </a:lnTo>
                  <a:lnTo>
                    <a:pt x="102" y="207"/>
                  </a:lnTo>
                  <a:lnTo>
                    <a:pt x="93" y="222"/>
                  </a:lnTo>
                  <a:lnTo>
                    <a:pt x="93" y="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4" name="Freeform 252"/>
            <p:cNvSpPr>
              <a:spLocks noEditPoints="1"/>
            </p:cNvSpPr>
            <p:nvPr/>
          </p:nvSpPr>
          <p:spPr bwMode="auto">
            <a:xfrm>
              <a:off x="3579813" y="6396038"/>
              <a:ext cx="1268413" cy="2563813"/>
            </a:xfrm>
            <a:custGeom>
              <a:avLst/>
              <a:gdLst>
                <a:gd name="T0" fmla="*/ 1018 w 1599"/>
                <a:gd name="T1" fmla="*/ 1488 h 3231"/>
                <a:gd name="T2" fmla="*/ 1295 w 1599"/>
                <a:gd name="T3" fmla="*/ 1303 h 3231"/>
                <a:gd name="T4" fmla="*/ 1449 w 1599"/>
                <a:gd name="T5" fmla="*/ 1187 h 3231"/>
                <a:gd name="T6" fmla="*/ 1597 w 1599"/>
                <a:gd name="T7" fmla="*/ 909 h 3231"/>
                <a:gd name="T8" fmla="*/ 1427 w 1599"/>
                <a:gd name="T9" fmla="*/ 782 h 3231"/>
                <a:gd name="T10" fmla="*/ 1242 w 1599"/>
                <a:gd name="T11" fmla="*/ 859 h 3231"/>
                <a:gd name="T12" fmla="*/ 1252 w 1599"/>
                <a:gd name="T13" fmla="*/ 405 h 3231"/>
                <a:gd name="T14" fmla="*/ 802 w 1599"/>
                <a:gd name="T15" fmla="*/ 19 h 3231"/>
                <a:gd name="T16" fmla="*/ 444 w 1599"/>
                <a:gd name="T17" fmla="*/ 36 h 3231"/>
                <a:gd name="T18" fmla="*/ 184 w 1599"/>
                <a:gd name="T19" fmla="*/ 247 h 3231"/>
                <a:gd name="T20" fmla="*/ 76 w 1599"/>
                <a:gd name="T21" fmla="*/ 596 h 3231"/>
                <a:gd name="T22" fmla="*/ 158 w 1599"/>
                <a:gd name="T23" fmla="*/ 924 h 3231"/>
                <a:gd name="T24" fmla="*/ 369 w 1599"/>
                <a:gd name="T25" fmla="*/ 1122 h 3231"/>
                <a:gd name="T26" fmla="*/ 93 w 1599"/>
                <a:gd name="T27" fmla="*/ 1437 h 3231"/>
                <a:gd name="T28" fmla="*/ 1 w 1599"/>
                <a:gd name="T29" fmla="*/ 1958 h 3231"/>
                <a:gd name="T30" fmla="*/ 125 w 1599"/>
                <a:gd name="T31" fmla="*/ 2563 h 3231"/>
                <a:gd name="T32" fmla="*/ 192 w 1599"/>
                <a:gd name="T33" fmla="*/ 2893 h 3231"/>
                <a:gd name="T34" fmla="*/ 380 w 1599"/>
                <a:gd name="T35" fmla="*/ 3210 h 3231"/>
                <a:gd name="T36" fmla="*/ 793 w 1599"/>
                <a:gd name="T37" fmla="*/ 3184 h 3231"/>
                <a:gd name="T38" fmla="*/ 996 w 1599"/>
                <a:gd name="T39" fmla="*/ 3068 h 3231"/>
                <a:gd name="T40" fmla="*/ 934 w 1599"/>
                <a:gd name="T41" fmla="*/ 2839 h 3231"/>
                <a:gd name="T42" fmla="*/ 804 w 1599"/>
                <a:gd name="T43" fmla="*/ 2673 h 3231"/>
                <a:gd name="T44" fmla="*/ 933 w 1599"/>
                <a:gd name="T45" fmla="*/ 2352 h 3231"/>
                <a:gd name="T46" fmla="*/ 712 w 1599"/>
                <a:gd name="T47" fmla="*/ 1846 h 3231"/>
                <a:gd name="T48" fmla="*/ 1071 w 1599"/>
                <a:gd name="T49" fmla="*/ 1577 h 3231"/>
                <a:gd name="T50" fmla="*/ 1449 w 1599"/>
                <a:gd name="T51" fmla="*/ 1447 h 3231"/>
                <a:gd name="T52" fmla="*/ 841 w 1599"/>
                <a:gd name="T53" fmla="*/ 2341 h 3231"/>
                <a:gd name="T54" fmla="*/ 750 w 1599"/>
                <a:gd name="T55" fmla="*/ 2606 h 3231"/>
                <a:gd name="T56" fmla="*/ 610 w 1599"/>
                <a:gd name="T57" fmla="*/ 2397 h 3231"/>
                <a:gd name="T58" fmla="*/ 492 w 1599"/>
                <a:gd name="T59" fmla="*/ 2219 h 3231"/>
                <a:gd name="T60" fmla="*/ 388 w 1599"/>
                <a:gd name="T61" fmla="*/ 1984 h 3231"/>
                <a:gd name="T62" fmla="*/ 539 w 1599"/>
                <a:gd name="T63" fmla="*/ 2790 h 3231"/>
                <a:gd name="T64" fmla="*/ 608 w 1599"/>
                <a:gd name="T65" fmla="*/ 2856 h 3231"/>
                <a:gd name="T66" fmla="*/ 830 w 1599"/>
                <a:gd name="T67" fmla="*/ 2858 h 3231"/>
                <a:gd name="T68" fmla="*/ 916 w 1599"/>
                <a:gd name="T69" fmla="*/ 3042 h 3231"/>
                <a:gd name="T70" fmla="*/ 608 w 1599"/>
                <a:gd name="T71" fmla="*/ 3137 h 3231"/>
                <a:gd name="T72" fmla="*/ 328 w 1599"/>
                <a:gd name="T73" fmla="*/ 2923 h 3231"/>
                <a:gd name="T74" fmla="*/ 99 w 1599"/>
                <a:gd name="T75" fmla="*/ 2098 h 3231"/>
                <a:gd name="T76" fmla="*/ 126 w 1599"/>
                <a:gd name="T77" fmla="*/ 1585 h 3231"/>
                <a:gd name="T78" fmla="*/ 347 w 1599"/>
                <a:gd name="T79" fmla="*/ 1241 h 3231"/>
                <a:gd name="T80" fmla="*/ 509 w 1599"/>
                <a:gd name="T81" fmla="*/ 1101 h 3231"/>
                <a:gd name="T82" fmla="*/ 294 w 1599"/>
                <a:gd name="T83" fmla="*/ 965 h 3231"/>
                <a:gd name="T84" fmla="*/ 166 w 1599"/>
                <a:gd name="T85" fmla="*/ 687 h 3231"/>
                <a:gd name="T86" fmla="*/ 227 w 1599"/>
                <a:gd name="T87" fmla="*/ 340 h 3231"/>
                <a:gd name="T88" fmla="*/ 410 w 1599"/>
                <a:gd name="T89" fmla="*/ 144 h 3231"/>
                <a:gd name="T90" fmla="*/ 645 w 1599"/>
                <a:gd name="T91" fmla="*/ 84 h 3231"/>
                <a:gd name="T92" fmla="*/ 1097 w 1599"/>
                <a:gd name="T93" fmla="*/ 303 h 3231"/>
                <a:gd name="T94" fmla="*/ 1209 w 1599"/>
                <a:gd name="T95" fmla="*/ 583 h 3231"/>
                <a:gd name="T96" fmla="*/ 1108 w 1599"/>
                <a:gd name="T97" fmla="*/ 907 h 3231"/>
                <a:gd name="T98" fmla="*/ 718 w 1599"/>
                <a:gd name="T99" fmla="*/ 1105 h 3231"/>
                <a:gd name="T100" fmla="*/ 554 w 1599"/>
                <a:gd name="T101" fmla="*/ 1161 h 3231"/>
                <a:gd name="T102" fmla="*/ 636 w 1599"/>
                <a:gd name="T103" fmla="*/ 1208 h 3231"/>
                <a:gd name="T104" fmla="*/ 1123 w 1599"/>
                <a:gd name="T105" fmla="*/ 1066 h 3231"/>
                <a:gd name="T106" fmla="*/ 1444 w 1599"/>
                <a:gd name="T107" fmla="*/ 866 h 3231"/>
                <a:gd name="T108" fmla="*/ 1509 w 1599"/>
                <a:gd name="T109" fmla="*/ 958 h 3231"/>
                <a:gd name="T110" fmla="*/ 1239 w 1599"/>
                <a:gd name="T111" fmla="*/ 1238 h 3231"/>
                <a:gd name="T112" fmla="*/ 683 w 1599"/>
                <a:gd name="T113" fmla="*/ 1426 h 3231"/>
                <a:gd name="T114" fmla="*/ 543 w 1599"/>
                <a:gd name="T115" fmla="*/ 1486 h 3231"/>
                <a:gd name="T116" fmla="*/ 668 w 1599"/>
                <a:gd name="T117" fmla="*/ 1514 h 3231"/>
                <a:gd name="T118" fmla="*/ 623 w 1599"/>
                <a:gd name="T119" fmla="*/ 1898 h 3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9" h="3231">
                  <a:moveTo>
                    <a:pt x="1449" y="1447"/>
                  </a:moveTo>
                  <a:lnTo>
                    <a:pt x="1449" y="1447"/>
                  </a:lnTo>
                  <a:lnTo>
                    <a:pt x="1425" y="1456"/>
                  </a:lnTo>
                  <a:lnTo>
                    <a:pt x="1399" y="1463"/>
                  </a:lnTo>
                  <a:lnTo>
                    <a:pt x="1341" y="1477"/>
                  </a:lnTo>
                  <a:lnTo>
                    <a:pt x="1280" y="1486"/>
                  </a:lnTo>
                  <a:lnTo>
                    <a:pt x="1211" y="1491"/>
                  </a:lnTo>
                  <a:lnTo>
                    <a:pt x="1175" y="1493"/>
                  </a:lnTo>
                  <a:lnTo>
                    <a:pt x="1138" y="1493"/>
                  </a:lnTo>
                  <a:lnTo>
                    <a:pt x="1099" y="1493"/>
                  </a:lnTo>
                  <a:lnTo>
                    <a:pt x="1059" y="1491"/>
                  </a:lnTo>
                  <a:lnTo>
                    <a:pt x="1018" y="1488"/>
                  </a:lnTo>
                  <a:lnTo>
                    <a:pt x="975" y="1484"/>
                  </a:lnTo>
                  <a:lnTo>
                    <a:pt x="933" y="1477"/>
                  </a:lnTo>
                  <a:lnTo>
                    <a:pt x="890" y="1471"/>
                  </a:lnTo>
                  <a:lnTo>
                    <a:pt x="890" y="1471"/>
                  </a:lnTo>
                  <a:lnTo>
                    <a:pt x="955" y="1452"/>
                  </a:lnTo>
                  <a:lnTo>
                    <a:pt x="1017" y="1432"/>
                  </a:lnTo>
                  <a:lnTo>
                    <a:pt x="1074" y="1411"/>
                  </a:lnTo>
                  <a:lnTo>
                    <a:pt x="1127" y="1389"/>
                  </a:lnTo>
                  <a:lnTo>
                    <a:pt x="1175" y="1368"/>
                  </a:lnTo>
                  <a:lnTo>
                    <a:pt x="1218" y="1346"/>
                  </a:lnTo>
                  <a:lnTo>
                    <a:pt x="1259" y="1325"/>
                  </a:lnTo>
                  <a:lnTo>
                    <a:pt x="1295" y="1303"/>
                  </a:lnTo>
                  <a:lnTo>
                    <a:pt x="1295" y="1303"/>
                  </a:lnTo>
                  <a:lnTo>
                    <a:pt x="1347" y="1269"/>
                  </a:lnTo>
                  <a:lnTo>
                    <a:pt x="1347" y="1269"/>
                  </a:lnTo>
                  <a:lnTo>
                    <a:pt x="1373" y="1264"/>
                  </a:lnTo>
                  <a:lnTo>
                    <a:pt x="1373" y="1264"/>
                  </a:lnTo>
                  <a:lnTo>
                    <a:pt x="1373" y="1262"/>
                  </a:lnTo>
                  <a:lnTo>
                    <a:pt x="1369" y="1253"/>
                  </a:lnTo>
                  <a:lnTo>
                    <a:pt x="1369" y="1253"/>
                  </a:lnTo>
                  <a:lnTo>
                    <a:pt x="1371" y="1251"/>
                  </a:lnTo>
                  <a:lnTo>
                    <a:pt x="1371" y="1251"/>
                  </a:lnTo>
                  <a:lnTo>
                    <a:pt x="1412" y="1219"/>
                  </a:lnTo>
                  <a:lnTo>
                    <a:pt x="1449" y="1187"/>
                  </a:lnTo>
                  <a:lnTo>
                    <a:pt x="1483" y="1156"/>
                  </a:lnTo>
                  <a:lnTo>
                    <a:pt x="1511" y="1122"/>
                  </a:lnTo>
                  <a:lnTo>
                    <a:pt x="1537" y="1088"/>
                  </a:lnTo>
                  <a:lnTo>
                    <a:pt x="1560" y="1055"/>
                  </a:lnTo>
                  <a:lnTo>
                    <a:pt x="1576" y="1023"/>
                  </a:lnTo>
                  <a:lnTo>
                    <a:pt x="1588" y="991"/>
                  </a:lnTo>
                  <a:lnTo>
                    <a:pt x="1588" y="991"/>
                  </a:lnTo>
                  <a:lnTo>
                    <a:pt x="1591" y="980"/>
                  </a:lnTo>
                  <a:lnTo>
                    <a:pt x="1591" y="980"/>
                  </a:lnTo>
                  <a:lnTo>
                    <a:pt x="1597" y="956"/>
                  </a:lnTo>
                  <a:lnTo>
                    <a:pt x="1599" y="932"/>
                  </a:lnTo>
                  <a:lnTo>
                    <a:pt x="1597" y="909"/>
                  </a:lnTo>
                  <a:lnTo>
                    <a:pt x="1593" y="889"/>
                  </a:lnTo>
                  <a:lnTo>
                    <a:pt x="1586" y="868"/>
                  </a:lnTo>
                  <a:lnTo>
                    <a:pt x="1574" y="851"/>
                  </a:lnTo>
                  <a:lnTo>
                    <a:pt x="1561" y="835"/>
                  </a:lnTo>
                  <a:lnTo>
                    <a:pt x="1545" y="822"/>
                  </a:lnTo>
                  <a:lnTo>
                    <a:pt x="1545" y="822"/>
                  </a:lnTo>
                  <a:lnTo>
                    <a:pt x="1524" y="807"/>
                  </a:lnTo>
                  <a:lnTo>
                    <a:pt x="1504" y="795"/>
                  </a:lnTo>
                  <a:lnTo>
                    <a:pt x="1483" y="788"/>
                  </a:lnTo>
                  <a:lnTo>
                    <a:pt x="1464" y="784"/>
                  </a:lnTo>
                  <a:lnTo>
                    <a:pt x="1446" y="782"/>
                  </a:lnTo>
                  <a:lnTo>
                    <a:pt x="1427" y="782"/>
                  </a:lnTo>
                  <a:lnTo>
                    <a:pt x="1408" y="784"/>
                  </a:lnTo>
                  <a:lnTo>
                    <a:pt x="1392" y="788"/>
                  </a:lnTo>
                  <a:lnTo>
                    <a:pt x="1375" y="795"/>
                  </a:lnTo>
                  <a:lnTo>
                    <a:pt x="1358" y="803"/>
                  </a:lnTo>
                  <a:lnTo>
                    <a:pt x="1339" y="812"/>
                  </a:lnTo>
                  <a:lnTo>
                    <a:pt x="1323" y="823"/>
                  </a:lnTo>
                  <a:lnTo>
                    <a:pt x="1289" y="848"/>
                  </a:lnTo>
                  <a:lnTo>
                    <a:pt x="1255" y="874"/>
                  </a:lnTo>
                  <a:lnTo>
                    <a:pt x="1255" y="874"/>
                  </a:lnTo>
                  <a:lnTo>
                    <a:pt x="1220" y="900"/>
                  </a:lnTo>
                  <a:lnTo>
                    <a:pt x="1220" y="900"/>
                  </a:lnTo>
                  <a:lnTo>
                    <a:pt x="1242" y="859"/>
                  </a:lnTo>
                  <a:lnTo>
                    <a:pt x="1261" y="816"/>
                  </a:lnTo>
                  <a:lnTo>
                    <a:pt x="1276" y="771"/>
                  </a:lnTo>
                  <a:lnTo>
                    <a:pt x="1287" y="724"/>
                  </a:lnTo>
                  <a:lnTo>
                    <a:pt x="1293" y="678"/>
                  </a:lnTo>
                  <a:lnTo>
                    <a:pt x="1295" y="629"/>
                  </a:lnTo>
                  <a:lnTo>
                    <a:pt x="1293" y="579"/>
                  </a:lnTo>
                  <a:lnTo>
                    <a:pt x="1285" y="529"/>
                  </a:lnTo>
                  <a:lnTo>
                    <a:pt x="1285" y="529"/>
                  </a:lnTo>
                  <a:lnTo>
                    <a:pt x="1278" y="491"/>
                  </a:lnTo>
                  <a:lnTo>
                    <a:pt x="1268" y="454"/>
                  </a:lnTo>
                  <a:lnTo>
                    <a:pt x="1268" y="454"/>
                  </a:lnTo>
                  <a:lnTo>
                    <a:pt x="1252" y="405"/>
                  </a:lnTo>
                  <a:lnTo>
                    <a:pt x="1229" y="357"/>
                  </a:lnTo>
                  <a:lnTo>
                    <a:pt x="1205" y="312"/>
                  </a:lnTo>
                  <a:lnTo>
                    <a:pt x="1177" y="271"/>
                  </a:lnTo>
                  <a:lnTo>
                    <a:pt x="1145" y="230"/>
                  </a:lnTo>
                  <a:lnTo>
                    <a:pt x="1112" y="193"/>
                  </a:lnTo>
                  <a:lnTo>
                    <a:pt x="1073" y="159"/>
                  </a:lnTo>
                  <a:lnTo>
                    <a:pt x="1033" y="127"/>
                  </a:lnTo>
                  <a:lnTo>
                    <a:pt x="990" y="97"/>
                  </a:lnTo>
                  <a:lnTo>
                    <a:pt x="948" y="73"/>
                  </a:lnTo>
                  <a:lnTo>
                    <a:pt x="901" y="51"/>
                  </a:lnTo>
                  <a:lnTo>
                    <a:pt x="852" y="34"/>
                  </a:lnTo>
                  <a:lnTo>
                    <a:pt x="802" y="19"/>
                  </a:lnTo>
                  <a:lnTo>
                    <a:pt x="752" y="8"/>
                  </a:lnTo>
                  <a:lnTo>
                    <a:pt x="699" y="2"/>
                  </a:lnTo>
                  <a:lnTo>
                    <a:pt x="645" y="0"/>
                  </a:lnTo>
                  <a:lnTo>
                    <a:pt x="645" y="0"/>
                  </a:lnTo>
                  <a:lnTo>
                    <a:pt x="615" y="0"/>
                  </a:lnTo>
                  <a:lnTo>
                    <a:pt x="584" y="2"/>
                  </a:lnTo>
                  <a:lnTo>
                    <a:pt x="554" y="6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498" y="19"/>
                  </a:lnTo>
                  <a:lnTo>
                    <a:pt x="470" y="27"/>
                  </a:lnTo>
                  <a:lnTo>
                    <a:pt x="444" y="36"/>
                  </a:lnTo>
                  <a:lnTo>
                    <a:pt x="418" y="45"/>
                  </a:lnTo>
                  <a:lnTo>
                    <a:pt x="393" y="58"/>
                  </a:lnTo>
                  <a:lnTo>
                    <a:pt x="369" y="71"/>
                  </a:lnTo>
                  <a:lnTo>
                    <a:pt x="345" y="86"/>
                  </a:lnTo>
                  <a:lnTo>
                    <a:pt x="322" y="101"/>
                  </a:lnTo>
                  <a:lnTo>
                    <a:pt x="300" y="118"/>
                  </a:lnTo>
                  <a:lnTo>
                    <a:pt x="278" y="137"/>
                  </a:lnTo>
                  <a:lnTo>
                    <a:pt x="257" y="157"/>
                  </a:lnTo>
                  <a:lnTo>
                    <a:pt x="238" y="178"/>
                  </a:lnTo>
                  <a:lnTo>
                    <a:pt x="220" y="198"/>
                  </a:lnTo>
                  <a:lnTo>
                    <a:pt x="201" y="222"/>
                  </a:lnTo>
                  <a:lnTo>
                    <a:pt x="184" y="247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3" y="301"/>
                  </a:lnTo>
                  <a:lnTo>
                    <a:pt x="138" y="331"/>
                  </a:lnTo>
                  <a:lnTo>
                    <a:pt x="125" y="362"/>
                  </a:lnTo>
                  <a:lnTo>
                    <a:pt x="112" y="394"/>
                  </a:lnTo>
                  <a:lnTo>
                    <a:pt x="102" y="428"/>
                  </a:lnTo>
                  <a:lnTo>
                    <a:pt x="93" y="461"/>
                  </a:lnTo>
                  <a:lnTo>
                    <a:pt x="87" y="495"/>
                  </a:lnTo>
                  <a:lnTo>
                    <a:pt x="82" y="529"/>
                  </a:lnTo>
                  <a:lnTo>
                    <a:pt x="78" y="562"/>
                  </a:lnTo>
                  <a:lnTo>
                    <a:pt x="76" y="596"/>
                  </a:lnTo>
                  <a:lnTo>
                    <a:pt x="76" y="631"/>
                  </a:lnTo>
                  <a:lnTo>
                    <a:pt x="78" y="665"/>
                  </a:lnTo>
                  <a:lnTo>
                    <a:pt x="82" y="698"/>
                  </a:lnTo>
                  <a:lnTo>
                    <a:pt x="87" y="732"/>
                  </a:lnTo>
                  <a:lnTo>
                    <a:pt x="95" y="766"/>
                  </a:lnTo>
                  <a:lnTo>
                    <a:pt x="104" y="797"/>
                  </a:lnTo>
                  <a:lnTo>
                    <a:pt x="104" y="797"/>
                  </a:lnTo>
                  <a:lnTo>
                    <a:pt x="113" y="825"/>
                  </a:lnTo>
                  <a:lnTo>
                    <a:pt x="123" y="851"/>
                  </a:lnTo>
                  <a:lnTo>
                    <a:pt x="134" y="876"/>
                  </a:lnTo>
                  <a:lnTo>
                    <a:pt x="145" y="900"/>
                  </a:lnTo>
                  <a:lnTo>
                    <a:pt x="158" y="924"/>
                  </a:lnTo>
                  <a:lnTo>
                    <a:pt x="173" y="947"/>
                  </a:lnTo>
                  <a:lnTo>
                    <a:pt x="188" y="969"/>
                  </a:lnTo>
                  <a:lnTo>
                    <a:pt x="205" y="989"/>
                  </a:lnTo>
                  <a:lnTo>
                    <a:pt x="222" y="1010"/>
                  </a:lnTo>
                  <a:lnTo>
                    <a:pt x="240" y="1029"/>
                  </a:lnTo>
                  <a:lnTo>
                    <a:pt x="259" y="1047"/>
                  </a:lnTo>
                  <a:lnTo>
                    <a:pt x="279" y="1064"/>
                  </a:lnTo>
                  <a:lnTo>
                    <a:pt x="300" y="1079"/>
                  </a:lnTo>
                  <a:lnTo>
                    <a:pt x="322" y="1094"/>
                  </a:lnTo>
                  <a:lnTo>
                    <a:pt x="345" y="1109"/>
                  </a:lnTo>
                  <a:lnTo>
                    <a:pt x="369" y="1122"/>
                  </a:lnTo>
                  <a:lnTo>
                    <a:pt x="369" y="1122"/>
                  </a:lnTo>
                  <a:lnTo>
                    <a:pt x="332" y="1146"/>
                  </a:lnTo>
                  <a:lnTo>
                    <a:pt x="294" y="1174"/>
                  </a:lnTo>
                  <a:lnTo>
                    <a:pt x="255" y="1208"/>
                  </a:lnTo>
                  <a:lnTo>
                    <a:pt x="237" y="1228"/>
                  </a:lnTo>
                  <a:lnTo>
                    <a:pt x="216" y="1249"/>
                  </a:lnTo>
                  <a:lnTo>
                    <a:pt x="197" y="1271"/>
                  </a:lnTo>
                  <a:lnTo>
                    <a:pt x="179" y="1294"/>
                  </a:lnTo>
                  <a:lnTo>
                    <a:pt x="160" y="1320"/>
                  </a:lnTo>
                  <a:lnTo>
                    <a:pt x="141" y="1346"/>
                  </a:lnTo>
                  <a:lnTo>
                    <a:pt x="125" y="1374"/>
                  </a:lnTo>
                  <a:lnTo>
                    <a:pt x="108" y="1404"/>
                  </a:lnTo>
                  <a:lnTo>
                    <a:pt x="93" y="1437"/>
                  </a:lnTo>
                  <a:lnTo>
                    <a:pt x="78" y="1471"/>
                  </a:lnTo>
                  <a:lnTo>
                    <a:pt x="78" y="1471"/>
                  </a:lnTo>
                  <a:lnTo>
                    <a:pt x="65" y="1503"/>
                  </a:lnTo>
                  <a:lnTo>
                    <a:pt x="54" y="1534"/>
                  </a:lnTo>
                  <a:lnTo>
                    <a:pt x="44" y="1566"/>
                  </a:lnTo>
                  <a:lnTo>
                    <a:pt x="35" y="1598"/>
                  </a:lnTo>
                  <a:lnTo>
                    <a:pt x="22" y="1661"/>
                  </a:lnTo>
                  <a:lnTo>
                    <a:pt x="11" y="1725"/>
                  </a:lnTo>
                  <a:lnTo>
                    <a:pt x="5" y="1786"/>
                  </a:lnTo>
                  <a:lnTo>
                    <a:pt x="1" y="1846"/>
                  </a:lnTo>
                  <a:lnTo>
                    <a:pt x="0" y="1904"/>
                  </a:lnTo>
                  <a:lnTo>
                    <a:pt x="1" y="1958"/>
                  </a:lnTo>
                  <a:lnTo>
                    <a:pt x="3" y="2008"/>
                  </a:lnTo>
                  <a:lnTo>
                    <a:pt x="7" y="2055"/>
                  </a:lnTo>
                  <a:lnTo>
                    <a:pt x="13" y="2096"/>
                  </a:lnTo>
                  <a:lnTo>
                    <a:pt x="16" y="2132"/>
                  </a:lnTo>
                  <a:lnTo>
                    <a:pt x="26" y="2184"/>
                  </a:lnTo>
                  <a:lnTo>
                    <a:pt x="31" y="2206"/>
                  </a:lnTo>
                  <a:lnTo>
                    <a:pt x="31" y="2206"/>
                  </a:lnTo>
                  <a:lnTo>
                    <a:pt x="33" y="2212"/>
                  </a:lnTo>
                  <a:lnTo>
                    <a:pt x="33" y="2212"/>
                  </a:lnTo>
                  <a:lnTo>
                    <a:pt x="57" y="2314"/>
                  </a:lnTo>
                  <a:lnTo>
                    <a:pt x="89" y="2434"/>
                  </a:lnTo>
                  <a:lnTo>
                    <a:pt x="125" y="2563"/>
                  </a:lnTo>
                  <a:lnTo>
                    <a:pt x="162" y="2688"/>
                  </a:lnTo>
                  <a:lnTo>
                    <a:pt x="162" y="2688"/>
                  </a:lnTo>
                  <a:lnTo>
                    <a:pt x="197" y="2800"/>
                  </a:lnTo>
                  <a:lnTo>
                    <a:pt x="197" y="2800"/>
                  </a:lnTo>
                  <a:lnTo>
                    <a:pt x="184" y="2820"/>
                  </a:lnTo>
                  <a:lnTo>
                    <a:pt x="177" y="2837"/>
                  </a:lnTo>
                  <a:lnTo>
                    <a:pt x="175" y="2852"/>
                  </a:lnTo>
                  <a:lnTo>
                    <a:pt x="175" y="2865"/>
                  </a:lnTo>
                  <a:lnTo>
                    <a:pt x="175" y="2865"/>
                  </a:lnTo>
                  <a:lnTo>
                    <a:pt x="179" y="2874"/>
                  </a:lnTo>
                  <a:lnTo>
                    <a:pt x="184" y="2884"/>
                  </a:lnTo>
                  <a:lnTo>
                    <a:pt x="192" y="2893"/>
                  </a:lnTo>
                  <a:lnTo>
                    <a:pt x="199" y="2902"/>
                  </a:lnTo>
                  <a:lnTo>
                    <a:pt x="222" y="2923"/>
                  </a:lnTo>
                  <a:lnTo>
                    <a:pt x="246" y="2942"/>
                  </a:lnTo>
                  <a:lnTo>
                    <a:pt x="246" y="2942"/>
                  </a:lnTo>
                  <a:lnTo>
                    <a:pt x="276" y="3024"/>
                  </a:lnTo>
                  <a:lnTo>
                    <a:pt x="300" y="3085"/>
                  </a:lnTo>
                  <a:lnTo>
                    <a:pt x="322" y="3132"/>
                  </a:lnTo>
                  <a:lnTo>
                    <a:pt x="339" y="3165"/>
                  </a:lnTo>
                  <a:lnTo>
                    <a:pt x="354" y="3186"/>
                  </a:lnTo>
                  <a:lnTo>
                    <a:pt x="365" y="3199"/>
                  </a:lnTo>
                  <a:lnTo>
                    <a:pt x="375" y="3207"/>
                  </a:lnTo>
                  <a:lnTo>
                    <a:pt x="380" y="3210"/>
                  </a:lnTo>
                  <a:lnTo>
                    <a:pt x="380" y="3210"/>
                  </a:lnTo>
                  <a:lnTo>
                    <a:pt x="406" y="3220"/>
                  </a:lnTo>
                  <a:lnTo>
                    <a:pt x="436" y="3225"/>
                  </a:lnTo>
                  <a:lnTo>
                    <a:pt x="466" y="3229"/>
                  </a:lnTo>
                  <a:lnTo>
                    <a:pt x="500" y="3231"/>
                  </a:lnTo>
                  <a:lnTo>
                    <a:pt x="500" y="3231"/>
                  </a:lnTo>
                  <a:lnTo>
                    <a:pt x="544" y="3229"/>
                  </a:lnTo>
                  <a:lnTo>
                    <a:pt x="591" y="3225"/>
                  </a:lnTo>
                  <a:lnTo>
                    <a:pt x="636" y="3218"/>
                  </a:lnTo>
                  <a:lnTo>
                    <a:pt x="677" y="3210"/>
                  </a:lnTo>
                  <a:lnTo>
                    <a:pt x="750" y="3195"/>
                  </a:lnTo>
                  <a:lnTo>
                    <a:pt x="793" y="3184"/>
                  </a:lnTo>
                  <a:lnTo>
                    <a:pt x="808" y="3180"/>
                  </a:lnTo>
                  <a:lnTo>
                    <a:pt x="808" y="3180"/>
                  </a:lnTo>
                  <a:lnTo>
                    <a:pt x="865" y="3164"/>
                  </a:lnTo>
                  <a:lnTo>
                    <a:pt x="893" y="3154"/>
                  </a:lnTo>
                  <a:lnTo>
                    <a:pt x="918" y="3145"/>
                  </a:lnTo>
                  <a:lnTo>
                    <a:pt x="940" y="3132"/>
                  </a:lnTo>
                  <a:lnTo>
                    <a:pt x="959" y="3119"/>
                  </a:lnTo>
                  <a:lnTo>
                    <a:pt x="975" y="3102"/>
                  </a:lnTo>
                  <a:lnTo>
                    <a:pt x="983" y="3093"/>
                  </a:lnTo>
                  <a:lnTo>
                    <a:pt x="990" y="3081"/>
                  </a:lnTo>
                  <a:lnTo>
                    <a:pt x="990" y="3081"/>
                  </a:lnTo>
                  <a:lnTo>
                    <a:pt x="996" y="3068"/>
                  </a:lnTo>
                  <a:lnTo>
                    <a:pt x="1002" y="3053"/>
                  </a:lnTo>
                  <a:lnTo>
                    <a:pt x="1003" y="3037"/>
                  </a:lnTo>
                  <a:lnTo>
                    <a:pt x="1005" y="3020"/>
                  </a:lnTo>
                  <a:lnTo>
                    <a:pt x="1003" y="3003"/>
                  </a:lnTo>
                  <a:lnTo>
                    <a:pt x="1002" y="2984"/>
                  </a:lnTo>
                  <a:lnTo>
                    <a:pt x="998" y="2966"/>
                  </a:lnTo>
                  <a:lnTo>
                    <a:pt x="990" y="2945"/>
                  </a:lnTo>
                  <a:lnTo>
                    <a:pt x="990" y="2945"/>
                  </a:lnTo>
                  <a:lnTo>
                    <a:pt x="979" y="2914"/>
                  </a:lnTo>
                  <a:lnTo>
                    <a:pt x="966" y="2886"/>
                  </a:lnTo>
                  <a:lnTo>
                    <a:pt x="951" y="2861"/>
                  </a:lnTo>
                  <a:lnTo>
                    <a:pt x="934" y="2839"/>
                  </a:lnTo>
                  <a:lnTo>
                    <a:pt x="916" y="2818"/>
                  </a:lnTo>
                  <a:lnTo>
                    <a:pt x="895" y="2800"/>
                  </a:lnTo>
                  <a:lnTo>
                    <a:pt x="873" y="2785"/>
                  </a:lnTo>
                  <a:lnTo>
                    <a:pt x="847" y="2772"/>
                  </a:lnTo>
                  <a:lnTo>
                    <a:pt x="847" y="2772"/>
                  </a:lnTo>
                  <a:lnTo>
                    <a:pt x="821" y="2760"/>
                  </a:lnTo>
                  <a:lnTo>
                    <a:pt x="794" y="2755"/>
                  </a:lnTo>
                  <a:lnTo>
                    <a:pt x="767" y="2749"/>
                  </a:lnTo>
                  <a:lnTo>
                    <a:pt x="740" y="2747"/>
                  </a:lnTo>
                  <a:lnTo>
                    <a:pt x="740" y="2747"/>
                  </a:lnTo>
                  <a:lnTo>
                    <a:pt x="772" y="2710"/>
                  </a:lnTo>
                  <a:lnTo>
                    <a:pt x="804" y="2673"/>
                  </a:lnTo>
                  <a:lnTo>
                    <a:pt x="836" y="2634"/>
                  </a:lnTo>
                  <a:lnTo>
                    <a:pt x="864" y="2593"/>
                  </a:lnTo>
                  <a:lnTo>
                    <a:pt x="888" y="2551"/>
                  </a:lnTo>
                  <a:lnTo>
                    <a:pt x="910" y="2510"/>
                  </a:lnTo>
                  <a:lnTo>
                    <a:pt x="920" y="2490"/>
                  </a:lnTo>
                  <a:lnTo>
                    <a:pt x="927" y="2467"/>
                  </a:lnTo>
                  <a:lnTo>
                    <a:pt x="934" y="2447"/>
                  </a:lnTo>
                  <a:lnTo>
                    <a:pt x="938" y="2425"/>
                  </a:lnTo>
                  <a:lnTo>
                    <a:pt x="938" y="2425"/>
                  </a:lnTo>
                  <a:lnTo>
                    <a:pt x="940" y="2404"/>
                  </a:lnTo>
                  <a:lnTo>
                    <a:pt x="938" y="2380"/>
                  </a:lnTo>
                  <a:lnTo>
                    <a:pt x="933" y="2352"/>
                  </a:lnTo>
                  <a:lnTo>
                    <a:pt x="925" y="2322"/>
                  </a:lnTo>
                  <a:lnTo>
                    <a:pt x="914" y="2290"/>
                  </a:lnTo>
                  <a:lnTo>
                    <a:pt x="901" y="2257"/>
                  </a:lnTo>
                  <a:lnTo>
                    <a:pt x="884" y="2221"/>
                  </a:lnTo>
                  <a:lnTo>
                    <a:pt x="867" y="2186"/>
                  </a:lnTo>
                  <a:lnTo>
                    <a:pt x="828" y="2113"/>
                  </a:lnTo>
                  <a:lnTo>
                    <a:pt x="787" y="2044"/>
                  </a:lnTo>
                  <a:lnTo>
                    <a:pt x="746" y="1979"/>
                  </a:lnTo>
                  <a:lnTo>
                    <a:pt x="707" y="1923"/>
                  </a:lnTo>
                  <a:lnTo>
                    <a:pt x="707" y="1923"/>
                  </a:lnTo>
                  <a:lnTo>
                    <a:pt x="709" y="1887"/>
                  </a:lnTo>
                  <a:lnTo>
                    <a:pt x="712" y="1846"/>
                  </a:lnTo>
                  <a:lnTo>
                    <a:pt x="718" y="1803"/>
                  </a:lnTo>
                  <a:lnTo>
                    <a:pt x="729" y="1756"/>
                  </a:lnTo>
                  <a:lnTo>
                    <a:pt x="742" y="1706"/>
                  </a:lnTo>
                  <a:lnTo>
                    <a:pt x="763" y="1654"/>
                  </a:lnTo>
                  <a:lnTo>
                    <a:pt x="787" y="1600"/>
                  </a:lnTo>
                  <a:lnTo>
                    <a:pt x="817" y="1542"/>
                  </a:lnTo>
                  <a:lnTo>
                    <a:pt x="817" y="1542"/>
                  </a:lnTo>
                  <a:lnTo>
                    <a:pt x="864" y="1551"/>
                  </a:lnTo>
                  <a:lnTo>
                    <a:pt x="908" y="1559"/>
                  </a:lnTo>
                  <a:lnTo>
                    <a:pt x="951" y="1566"/>
                  </a:lnTo>
                  <a:lnTo>
                    <a:pt x="994" y="1570"/>
                  </a:lnTo>
                  <a:lnTo>
                    <a:pt x="1071" y="1577"/>
                  </a:lnTo>
                  <a:lnTo>
                    <a:pt x="1142" y="1579"/>
                  </a:lnTo>
                  <a:lnTo>
                    <a:pt x="1142" y="1579"/>
                  </a:lnTo>
                  <a:lnTo>
                    <a:pt x="1190" y="1577"/>
                  </a:lnTo>
                  <a:lnTo>
                    <a:pt x="1233" y="1575"/>
                  </a:lnTo>
                  <a:lnTo>
                    <a:pt x="1233" y="1575"/>
                  </a:lnTo>
                  <a:lnTo>
                    <a:pt x="1302" y="1568"/>
                  </a:lnTo>
                  <a:lnTo>
                    <a:pt x="1367" y="1557"/>
                  </a:lnTo>
                  <a:lnTo>
                    <a:pt x="1399" y="1549"/>
                  </a:lnTo>
                  <a:lnTo>
                    <a:pt x="1429" y="1542"/>
                  </a:lnTo>
                  <a:lnTo>
                    <a:pt x="1457" y="1533"/>
                  </a:lnTo>
                  <a:lnTo>
                    <a:pt x="1485" y="1523"/>
                  </a:lnTo>
                  <a:lnTo>
                    <a:pt x="1449" y="1447"/>
                  </a:lnTo>
                  <a:close/>
                  <a:moveTo>
                    <a:pt x="623" y="1939"/>
                  </a:moveTo>
                  <a:lnTo>
                    <a:pt x="623" y="1939"/>
                  </a:lnTo>
                  <a:lnTo>
                    <a:pt x="625" y="1952"/>
                  </a:lnTo>
                  <a:lnTo>
                    <a:pt x="632" y="1964"/>
                  </a:lnTo>
                  <a:lnTo>
                    <a:pt x="632" y="1964"/>
                  </a:lnTo>
                  <a:lnTo>
                    <a:pt x="655" y="1995"/>
                  </a:lnTo>
                  <a:lnTo>
                    <a:pt x="677" y="2027"/>
                  </a:lnTo>
                  <a:lnTo>
                    <a:pt x="720" y="2094"/>
                  </a:lnTo>
                  <a:lnTo>
                    <a:pt x="759" y="2161"/>
                  </a:lnTo>
                  <a:lnTo>
                    <a:pt x="793" y="2229"/>
                  </a:lnTo>
                  <a:lnTo>
                    <a:pt x="821" y="2288"/>
                  </a:lnTo>
                  <a:lnTo>
                    <a:pt x="841" y="2341"/>
                  </a:lnTo>
                  <a:lnTo>
                    <a:pt x="849" y="2363"/>
                  </a:lnTo>
                  <a:lnTo>
                    <a:pt x="854" y="2382"/>
                  </a:lnTo>
                  <a:lnTo>
                    <a:pt x="856" y="2397"/>
                  </a:lnTo>
                  <a:lnTo>
                    <a:pt x="856" y="2410"/>
                  </a:lnTo>
                  <a:lnTo>
                    <a:pt x="856" y="2410"/>
                  </a:lnTo>
                  <a:lnTo>
                    <a:pt x="850" y="2428"/>
                  </a:lnTo>
                  <a:lnTo>
                    <a:pt x="845" y="2447"/>
                  </a:lnTo>
                  <a:lnTo>
                    <a:pt x="837" y="2467"/>
                  </a:lnTo>
                  <a:lnTo>
                    <a:pt x="828" y="2488"/>
                  </a:lnTo>
                  <a:lnTo>
                    <a:pt x="806" y="2527"/>
                  </a:lnTo>
                  <a:lnTo>
                    <a:pt x="780" y="2566"/>
                  </a:lnTo>
                  <a:lnTo>
                    <a:pt x="750" y="2606"/>
                  </a:lnTo>
                  <a:lnTo>
                    <a:pt x="718" y="2645"/>
                  </a:lnTo>
                  <a:lnTo>
                    <a:pt x="653" y="2719"/>
                  </a:lnTo>
                  <a:lnTo>
                    <a:pt x="653" y="2719"/>
                  </a:lnTo>
                  <a:lnTo>
                    <a:pt x="617" y="2760"/>
                  </a:lnTo>
                  <a:lnTo>
                    <a:pt x="617" y="2760"/>
                  </a:lnTo>
                  <a:lnTo>
                    <a:pt x="591" y="2650"/>
                  </a:lnTo>
                  <a:lnTo>
                    <a:pt x="554" y="2495"/>
                  </a:lnTo>
                  <a:lnTo>
                    <a:pt x="554" y="2495"/>
                  </a:lnTo>
                  <a:lnTo>
                    <a:pt x="582" y="2456"/>
                  </a:lnTo>
                  <a:lnTo>
                    <a:pt x="599" y="2425"/>
                  </a:lnTo>
                  <a:lnTo>
                    <a:pt x="606" y="2410"/>
                  </a:lnTo>
                  <a:lnTo>
                    <a:pt x="610" y="2397"/>
                  </a:lnTo>
                  <a:lnTo>
                    <a:pt x="612" y="2385"/>
                  </a:lnTo>
                  <a:lnTo>
                    <a:pt x="612" y="2374"/>
                  </a:lnTo>
                  <a:lnTo>
                    <a:pt x="612" y="2374"/>
                  </a:lnTo>
                  <a:lnTo>
                    <a:pt x="610" y="2363"/>
                  </a:lnTo>
                  <a:lnTo>
                    <a:pt x="604" y="2352"/>
                  </a:lnTo>
                  <a:lnTo>
                    <a:pt x="597" y="2339"/>
                  </a:lnTo>
                  <a:lnTo>
                    <a:pt x="586" y="2324"/>
                  </a:lnTo>
                  <a:lnTo>
                    <a:pt x="554" y="2286"/>
                  </a:lnTo>
                  <a:lnTo>
                    <a:pt x="507" y="2234"/>
                  </a:lnTo>
                  <a:lnTo>
                    <a:pt x="507" y="2234"/>
                  </a:lnTo>
                  <a:lnTo>
                    <a:pt x="492" y="2219"/>
                  </a:lnTo>
                  <a:lnTo>
                    <a:pt x="492" y="2219"/>
                  </a:lnTo>
                  <a:lnTo>
                    <a:pt x="446" y="2012"/>
                  </a:lnTo>
                  <a:lnTo>
                    <a:pt x="446" y="2012"/>
                  </a:lnTo>
                  <a:lnTo>
                    <a:pt x="444" y="2005"/>
                  </a:lnTo>
                  <a:lnTo>
                    <a:pt x="438" y="1997"/>
                  </a:lnTo>
                  <a:lnTo>
                    <a:pt x="434" y="1992"/>
                  </a:lnTo>
                  <a:lnTo>
                    <a:pt x="427" y="1986"/>
                  </a:lnTo>
                  <a:lnTo>
                    <a:pt x="419" y="1982"/>
                  </a:lnTo>
                  <a:lnTo>
                    <a:pt x="412" y="1980"/>
                  </a:lnTo>
                  <a:lnTo>
                    <a:pt x="405" y="1980"/>
                  </a:lnTo>
                  <a:lnTo>
                    <a:pt x="395" y="1980"/>
                  </a:lnTo>
                  <a:lnTo>
                    <a:pt x="395" y="1980"/>
                  </a:lnTo>
                  <a:lnTo>
                    <a:pt x="388" y="1984"/>
                  </a:lnTo>
                  <a:lnTo>
                    <a:pt x="380" y="1988"/>
                  </a:lnTo>
                  <a:lnTo>
                    <a:pt x="375" y="1993"/>
                  </a:lnTo>
                  <a:lnTo>
                    <a:pt x="369" y="1999"/>
                  </a:lnTo>
                  <a:lnTo>
                    <a:pt x="365" y="2007"/>
                  </a:lnTo>
                  <a:lnTo>
                    <a:pt x="363" y="2014"/>
                  </a:lnTo>
                  <a:lnTo>
                    <a:pt x="362" y="2023"/>
                  </a:lnTo>
                  <a:lnTo>
                    <a:pt x="363" y="2031"/>
                  </a:lnTo>
                  <a:lnTo>
                    <a:pt x="363" y="2031"/>
                  </a:lnTo>
                  <a:lnTo>
                    <a:pt x="401" y="2203"/>
                  </a:lnTo>
                  <a:lnTo>
                    <a:pt x="459" y="2460"/>
                  </a:lnTo>
                  <a:lnTo>
                    <a:pt x="516" y="2705"/>
                  </a:lnTo>
                  <a:lnTo>
                    <a:pt x="539" y="2790"/>
                  </a:lnTo>
                  <a:lnTo>
                    <a:pt x="546" y="2818"/>
                  </a:lnTo>
                  <a:lnTo>
                    <a:pt x="552" y="2833"/>
                  </a:lnTo>
                  <a:lnTo>
                    <a:pt x="552" y="2833"/>
                  </a:lnTo>
                  <a:lnTo>
                    <a:pt x="556" y="2841"/>
                  </a:lnTo>
                  <a:lnTo>
                    <a:pt x="561" y="2848"/>
                  </a:lnTo>
                  <a:lnTo>
                    <a:pt x="569" y="2852"/>
                  </a:lnTo>
                  <a:lnTo>
                    <a:pt x="574" y="2856"/>
                  </a:lnTo>
                  <a:lnTo>
                    <a:pt x="582" y="2858"/>
                  </a:lnTo>
                  <a:lnTo>
                    <a:pt x="591" y="2859"/>
                  </a:lnTo>
                  <a:lnTo>
                    <a:pt x="599" y="2858"/>
                  </a:lnTo>
                  <a:lnTo>
                    <a:pt x="608" y="2856"/>
                  </a:lnTo>
                  <a:lnTo>
                    <a:pt x="608" y="2856"/>
                  </a:lnTo>
                  <a:lnTo>
                    <a:pt x="627" y="2848"/>
                  </a:lnTo>
                  <a:lnTo>
                    <a:pt x="649" y="2843"/>
                  </a:lnTo>
                  <a:lnTo>
                    <a:pt x="677" y="2837"/>
                  </a:lnTo>
                  <a:lnTo>
                    <a:pt x="709" y="2833"/>
                  </a:lnTo>
                  <a:lnTo>
                    <a:pt x="725" y="2831"/>
                  </a:lnTo>
                  <a:lnTo>
                    <a:pt x="742" y="2833"/>
                  </a:lnTo>
                  <a:lnTo>
                    <a:pt x="761" y="2833"/>
                  </a:lnTo>
                  <a:lnTo>
                    <a:pt x="778" y="2837"/>
                  </a:lnTo>
                  <a:lnTo>
                    <a:pt x="796" y="2843"/>
                  </a:lnTo>
                  <a:lnTo>
                    <a:pt x="813" y="2848"/>
                  </a:lnTo>
                  <a:lnTo>
                    <a:pt x="813" y="2848"/>
                  </a:lnTo>
                  <a:lnTo>
                    <a:pt x="830" y="2858"/>
                  </a:lnTo>
                  <a:lnTo>
                    <a:pt x="845" y="2869"/>
                  </a:lnTo>
                  <a:lnTo>
                    <a:pt x="858" y="2880"/>
                  </a:lnTo>
                  <a:lnTo>
                    <a:pt x="871" y="2895"/>
                  </a:lnTo>
                  <a:lnTo>
                    <a:pt x="884" y="2912"/>
                  </a:lnTo>
                  <a:lnTo>
                    <a:pt x="893" y="2928"/>
                  </a:lnTo>
                  <a:lnTo>
                    <a:pt x="903" y="2949"/>
                  </a:lnTo>
                  <a:lnTo>
                    <a:pt x="910" y="2971"/>
                  </a:lnTo>
                  <a:lnTo>
                    <a:pt x="910" y="2971"/>
                  </a:lnTo>
                  <a:lnTo>
                    <a:pt x="918" y="2994"/>
                  </a:lnTo>
                  <a:lnTo>
                    <a:pt x="920" y="3012"/>
                  </a:lnTo>
                  <a:lnTo>
                    <a:pt x="920" y="3029"/>
                  </a:lnTo>
                  <a:lnTo>
                    <a:pt x="916" y="3042"/>
                  </a:lnTo>
                  <a:lnTo>
                    <a:pt x="916" y="3042"/>
                  </a:lnTo>
                  <a:lnTo>
                    <a:pt x="908" y="3052"/>
                  </a:lnTo>
                  <a:lnTo>
                    <a:pt x="897" y="3059"/>
                  </a:lnTo>
                  <a:lnTo>
                    <a:pt x="884" y="3067"/>
                  </a:lnTo>
                  <a:lnTo>
                    <a:pt x="869" y="3074"/>
                  </a:lnTo>
                  <a:lnTo>
                    <a:pt x="830" y="3087"/>
                  </a:lnTo>
                  <a:lnTo>
                    <a:pt x="785" y="3098"/>
                  </a:lnTo>
                  <a:lnTo>
                    <a:pt x="770" y="3102"/>
                  </a:lnTo>
                  <a:lnTo>
                    <a:pt x="770" y="3102"/>
                  </a:lnTo>
                  <a:lnTo>
                    <a:pt x="714" y="3117"/>
                  </a:lnTo>
                  <a:lnTo>
                    <a:pt x="660" y="3128"/>
                  </a:lnTo>
                  <a:lnTo>
                    <a:pt x="608" y="3137"/>
                  </a:lnTo>
                  <a:lnTo>
                    <a:pt x="559" y="3143"/>
                  </a:lnTo>
                  <a:lnTo>
                    <a:pt x="515" y="3145"/>
                  </a:lnTo>
                  <a:lnTo>
                    <a:pt x="477" y="3145"/>
                  </a:lnTo>
                  <a:lnTo>
                    <a:pt x="446" y="3141"/>
                  </a:lnTo>
                  <a:lnTo>
                    <a:pt x="431" y="3139"/>
                  </a:lnTo>
                  <a:lnTo>
                    <a:pt x="419" y="3136"/>
                  </a:lnTo>
                  <a:lnTo>
                    <a:pt x="419" y="3136"/>
                  </a:lnTo>
                  <a:lnTo>
                    <a:pt x="408" y="3119"/>
                  </a:lnTo>
                  <a:lnTo>
                    <a:pt x="393" y="3089"/>
                  </a:lnTo>
                  <a:lnTo>
                    <a:pt x="375" y="3046"/>
                  </a:lnTo>
                  <a:lnTo>
                    <a:pt x="354" y="2992"/>
                  </a:lnTo>
                  <a:lnTo>
                    <a:pt x="328" y="2923"/>
                  </a:lnTo>
                  <a:lnTo>
                    <a:pt x="300" y="2843"/>
                  </a:lnTo>
                  <a:lnTo>
                    <a:pt x="270" y="2749"/>
                  </a:lnTo>
                  <a:lnTo>
                    <a:pt x="237" y="2643"/>
                  </a:lnTo>
                  <a:lnTo>
                    <a:pt x="237" y="2643"/>
                  </a:lnTo>
                  <a:lnTo>
                    <a:pt x="184" y="2464"/>
                  </a:lnTo>
                  <a:lnTo>
                    <a:pt x="141" y="2303"/>
                  </a:lnTo>
                  <a:lnTo>
                    <a:pt x="125" y="2234"/>
                  </a:lnTo>
                  <a:lnTo>
                    <a:pt x="112" y="2178"/>
                  </a:lnTo>
                  <a:lnTo>
                    <a:pt x="104" y="2133"/>
                  </a:lnTo>
                  <a:lnTo>
                    <a:pt x="100" y="2105"/>
                  </a:lnTo>
                  <a:lnTo>
                    <a:pt x="100" y="2105"/>
                  </a:lnTo>
                  <a:lnTo>
                    <a:pt x="99" y="2098"/>
                  </a:lnTo>
                  <a:lnTo>
                    <a:pt x="97" y="2091"/>
                  </a:lnTo>
                  <a:lnTo>
                    <a:pt x="97" y="2091"/>
                  </a:lnTo>
                  <a:lnTo>
                    <a:pt x="91" y="2036"/>
                  </a:lnTo>
                  <a:lnTo>
                    <a:pt x="87" y="1975"/>
                  </a:lnTo>
                  <a:lnTo>
                    <a:pt x="85" y="1904"/>
                  </a:lnTo>
                  <a:lnTo>
                    <a:pt x="87" y="1829"/>
                  </a:lnTo>
                  <a:lnTo>
                    <a:pt x="89" y="1788"/>
                  </a:lnTo>
                  <a:lnTo>
                    <a:pt x="95" y="1749"/>
                  </a:lnTo>
                  <a:lnTo>
                    <a:pt x="100" y="1708"/>
                  </a:lnTo>
                  <a:lnTo>
                    <a:pt x="108" y="1667"/>
                  </a:lnTo>
                  <a:lnTo>
                    <a:pt x="115" y="1626"/>
                  </a:lnTo>
                  <a:lnTo>
                    <a:pt x="126" y="1585"/>
                  </a:lnTo>
                  <a:lnTo>
                    <a:pt x="141" y="1544"/>
                  </a:lnTo>
                  <a:lnTo>
                    <a:pt x="156" y="1503"/>
                  </a:lnTo>
                  <a:lnTo>
                    <a:pt x="156" y="1503"/>
                  </a:lnTo>
                  <a:lnTo>
                    <a:pt x="173" y="1463"/>
                  </a:lnTo>
                  <a:lnTo>
                    <a:pt x="194" y="1426"/>
                  </a:lnTo>
                  <a:lnTo>
                    <a:pt x="212" y="1393"/>
                  </a:lnTo>
                  <a:lnTo>
                    <a:pt x="235" y="1361"/>
                  </a:lnTo>
                  <a:lnTo>
                    <a:pt x="255" y="1333"/>
                  </a:lnTo>
                  <a:lnTo>
                    <a:pt x="278" y="1307"/>
                  </a:lnTo>
                  <a:lnTo>
                    <a:pt x="300" y="1282"/>
                  </a:lnTo>
                  <a:lnTo>
                    <a:pt x="322" y="1260"/>
                  </a:lnTo>
                  <a:lnTo>
                    <a:pt x="347" y="1241"/>
                  </a:lnTo>
                  <a:lnTo>
                    <a:pt x="369" y="1225"/>
                  </a:lnTo>
                  <a:lnTo>
                    <a:pt x="390" y="1208"/>
                  </a:lnTo>
                  <a:lnTo>
                    <a:pt x="412" y="1195"/>
                  </a:lnTo>
                  <a:lnTo>
                    <a:pt x="451" y="1172"/>
                  </a:lnTo>
                  <a:lnTo>
                    <a:pt x="487" y="1156"/>
                  </a:lnTo>
                  <a:lnTo>
                    <a:pt x="487" y="1156"/>
                  </a:lnTo>
                  <a:lnTo>
                    <a:pt x="496" y="1150"/>
                  </a:lnTo>
                  <a:lnTo>
                    <a:pt x="505" y="1139"/>
                  </a:lnTo>
                  <a:lnTo>
                    <a:pt x="511" y="1128"/>
                  </a:lnTo>
                  <a:lnTo>
                    <a:pt x="511" y="1115"/>
                  </a:lnTo>
                  <a:lnTo>
                    <a:pt x="511" y="1115"/>
                  </a:lnTo>
                  <a:lnTo>
                    <a:pt x="509" y="1101"/>
                  </a:lnTo>
                  <a:lnTo>
                    <a:pt x="503" y="1092"/>
                  </a:lnTo>
                  <a:lnTo>
                    <a:pt x="494" y="1083"/>
                  </a:lnTo>
                  <a:lnTo>
                    <a:pt x="481" y="1077"/>
                  </a:lnTo>
                  <a:lnTo>
                    <a:pt x="481" y="1077"/>
                  </a:lnTo>
                  <a:lnTo>
                    <a:pt x="455" y="1068"/>
                  </a:lnTo>
                  <a:lnTo>
                    <a:pt x="429" y="1057"/>
                  </a:lnTo>
                  <a:lnTo>
                    <a:pt x="403" y="1044"/>
                  </a:lnTo>
                  <a:lnTo>
                    <a:pt x="380" y="1031"/>
                  </a:lnTo>
                  <a:lnTo>
                    <a:pt x="356" y="1016"/>
                  </a:lnTo>
                  <a:lnTo>
                    <a:pt x="335" y="1001"/>
                  </a:lnTo>
                  <a:lnTo>
                    <a:pt x="315" y="984"/>
                  </a:lnTo>
                  <a:lnTo>
                    <a:pt x="294" y="965"/>
                  </a:lnTo>
                  <a:lnTo>
                    <a:pt x="278" y="945"/>
                  </a:lnTo>
                  <a:lnTo>
                    <a:pt x="259" y="924"/>
                  </a:lnTo>
                  <a:lnTo>
                    <a:pt x="244" y="902"/>
                  </a:lnTo>
                  <a:lnTo>
                    <a:pt x="229" y="878"/>
                  </a:lnTo>
                  <a:lnTo>
                    <a:pt x="216" y="853"/>
                  </a:lnTo>
                  <a:lnTo>
                    <a:pt x="205" y="829"/>
                  </a:lnTo>
                  <a:lnTo>
                    <a:pt x="194" y="801"/>
                  </a:lnTo>
                  <a:lnTo>
                    <a:pt x="184" y="773"/>
                  </a:lnTo>
                  <a:lnTo>
                    <a:pt x="184" y="773"/>
                  </a:lnTo>
                  <a:lnTo>
                    <a:pt x="177" y="745"/>
                  </a:lnTo>
                  <a:lnTo>
                    <a:pt x="171" y="715"/>
                  </a:lnTo>
                  <a:lnTo>
                    <a:pt x="166" y="687"/>
                  </a:lnTo>
                  <a:lnTo>
                    <a:pt x="162" y="657"/>
                  </a:lnTo>
                  <a:lnTo>
                    <a:pt x="162" y="627"/>
                  </a:lnTo>
                  <a:lnTo>
                    <a:pt x="162" y="598"/>
                  </a:lnTo>
                  <a:lnTo>
                    <a:pt x="162" y="568"/>
                  </a:lnTo>
                  <a:lnTo>
                    <a:pt x="166" y="538"/>
                  </a:lnTo>
                  <a:lnTo>
                    <a:pt x="169" y="510"/>
                  </a:lnTo>
                  <a:lnTo>
                    <a:pt x="175" y="480"/>
                  </a:lnTo>
                  <a:lnTo>
                    <a:pt x="182" y="450"/>
                  </a:lnTo>
                  <a:lnTo>
                    <a:pt x="192" y="422"/>
                  </a:lnTo>
                  <a:lnTo>
                    <a:pt x="203" y="394"/>
                  </a:lnTo>
                  <a:lnTo>
                    <a:pt x="214" y="366"/>
                  </a:lnTo>
                  <a:lnTo>
                    <a:pt x="227" y="340"/>
                  </a:lnTo>
                  <a:lnTo>
                    <a:pt x="242" y="314"/>
                  </a:lnTo>
                  <a:lnTo>
                    <a:pt x="242" y="314"/>
                  </a:lnTo>
                  <a:lnTo>
                    <a:pt x="255" y="293"/>
                  </a:lnTo>
                  <a:lnTo>
                    <a:pt x="270" y="273"/>
                  </a:lnTo>
                  <a:lnTo>
                    <a:pt x="285" y="252"/>
                  </a:lnTo>
                  <a:lnTo>
                    <a:pt x="300" y="234"/>
                  </a:lnTo>
                  <a:lnTo>
                    <a:pt x="317" y="217"/>
                  </a:lnTo>
                  <a:lnTo>
                    <a:pt x="334" y="200"/>
                  </a:lnTo>
                  <a:lnTo>
                    <a:pt x="352" y="185"/>
                  </a:lnTo>
                  <a:lnTo>
                    <a:pt x="371" y="170"/>
                  </a:lnTo>
                  <a:lnTo>
                    <a:pt x="390" y="157"/>
                  </a:lnTo>
                  <a:lnTo>
                    <a:pt x="410" y="144"/>
                  </a:lnTo>
                  <a:lnTo>
                    <a:pt x="431" y="133"/>
                  </a:lnTo>
                  <a:lnTo>
                    <a:pt x="453" y="124"/>
                  </a:lnTo>
                  <a:lnTo>
                    <a:pt x="474" y="114"/>
                  </a:lnTo>
                  <a:lnTo>
                    <a:pt x="496" y="107"/>
                  </a:lnTo>
                  <a:lnTo>
                    <a:pt x="518" y="101"/>
                  </a:lnTo>
                  <a:lnTo>
                    <a:pt x="543" y="96"/>
                  </a:lnTo>
                  <a:lnTo>
                    <a:pt x="543" y="96"/>
                  </a:lnTo>
                  <a:lnTo>
                    <a:pt x="567" y="90"/>
                  </a:lnTo>
                  <a:lnTo>
                    <a:pt x="593" y="88"/>
                  </a:lnTo>
                  <a:lnTo>
                    <a:pt x="619" y="84"/>
                  </a:lnTo>
                  <a:lnTo>
                    <a:pt x="645" y="84"/>
                  </a:lnTo>
                  <a:lnTo>
                    <a:pt x="645" y="84"/>
                  </a:lnTo>
                  <a:lnTo>
                    <a:pt x="684" y="86"/>
                  </a:lnTo>
                  <a:lnTo>
                    <a:pt x="724" y="90"/>
                  </a:lnTo>
                  <a:lnTo>
                    <a:pt x="765" y="97"/>
                  </a:lnTo>
                  <a:lnTo>
                    <a:pt x="804" y="109"/>
                  </a:lnTo>
                  <a:lnTo>
                    <a:pt x="845" y="122"/>
                  </a:lnTo>
                  <a:lnTo>
                    <a:pt x="884" y="139"/>
                  </a:lnTo>
                  <a:lnTo>
                    <a:pt x="923" y="157"/>
                  </a:lnTo>
                  <a:lnTo>
                    <a:pt x="962" y="180"/>
                  </a:lnTo>
                  <a:lnTo>
                    <a:pt x="998" y="206"/>
                  </a:lnTo>
                  <a:lnTo>
                    <a:pt x="1033" y="236"/>
                  </a:lnTo>
                  <a:lnTo>
                    <a:pt x="1067" y="267"/>
                  </a:lnTo>
                  <a:lnTo>
                    <a:pt x="1097" y="303"/>
                  </a:lnTo>
                  <a:lnTo>
                    <a:pt x="1125" y="342"/>
                  </a:lnTo>
                  <a:lnTo>
                    <a:pt x="1136" y="362"/>
                  </a:lnTo>
                  <a:lnTo>
                    <a:pt x="1149" y="383"/>
                  </a:lnTo>
                  <a:lnTo>
                    <a:pt x="1160" y="405"/>
                  </a:lnTo>
                  <a:lnTo>
                    <a:pt x="1170" y="430"/>
                  </a:lnTo>
                  <a:lnTo>
                    <a:pt x="1179" y="454"/>
                  </a:lnTo>
                  <a:lnTo>
                    <a:pt x="1186" y="478"/>
                  </a:lnTo>
                  <a:lnTo>
                    <a:pt x="1186" y="478"/>
                  </a:lnTo>
                  <a:lnTo>
                    <a:pt x="1194" y="506"/>
                  </a:lnTo>
                  <a:lnTo>
                    <a:pt x="1201" y="532"/>
                  </a:lnTo>
                  <a:lnTo>
                    <a:pt x="1205" y="558"/>
                  </a:lnTo>
                  <a:lnTo>
                    <a:pt x="1209" y="583"/>
                  </a:lnTo>
                  <a:lnTo>
                    <a:pt x="1211" y="607"/>
                  </a:lnTo>
                  <a:lnTo>
                    <a:pt x="1211" y="631"/>
                  </a:lnTo>
                  <a:lnTo>
                    <a:pt x="1211" y="655"/>
                  </a:lnTo>
                  <a:lnTo>
                    <a:pt x="1209" y="678"/>
                  </a:lnTo>
                  <a:lnTo>
                    <a:pt x="1205" y="700"/>
                  </a:lnTo>
                  <a:lnTo>
                    <a:pt x="1201" y="723"/>
                  </a:lnTo>
                  <a:lnTo>
                    <a:pt x="1196" y="743"/>
                  </a:lnTo>
                  <a:lnTo>
                    <a:pt x="1188" y="764"/>
                  </a:lnTo>
                  <a:lnTo>
                    <a:pt x="1173" y="803"/>
                  </a:lnTo>
                  <a:lnTo>
                    <a:pt x="1155" y="840"/>
                  </a:lnTo>
                  <a:lnTo>
                    <a:pt x="1132" y="876"/>
                  </a:lnTo>
                  <a:lnTo>
                    <a:pt x="1108" y="907"/>
                  </a:lnTo>
                  <a:lnTo>
                    <a:pt x="1080" y="935"/>
                  </a:lnTo>
                  <a:lnTo>
                    <a:pt x="1052" y="963"/>
                  </a:lnTo>
                  <a:lnTo>
                    <a:pt x="1020" y="988"/>
                  </a:lnTo>
                  <a:lnTo>
                    <a:pt x="989" y="1010"/>
                  </a:lnTo>
                  <a:lnTo>
                    <a:pt x="957" y="1029"/>
                  </a:lnTo>
                  <a:lnTo>
                    <a:pt x="923" y="1045"/>
                  </a:lnTo>
                  <a:lnTo>
                    <a:pt x="923" y="1045"/>
                  </a:lnTo>
                  <a:lnTo>
                    <a:pt x="901" y="1055"/>
                  </a:lnTo>
                  <a:lnTo>
                    <a:pt x="877" y="1064"/>
                  </a:lnTo>
                  <a:lnTo>
                    <a:pt x="822" y="1081"/>
                  </a:lnTo>
                  <a:lnTo>
                    <a:pt x="770" y="1094"/>
                  </a:lnTo>
                  <a:lnTo>
                    <a:pt x="718" y="1105"/>
                  </a:lnTo>
                  <a:lnTo>
                    <a:pt x="671" y="1113"/>
                  </a:lnTo>
                  <a:lnTo>
                    <a:pt x="634" y="1118"/>
                  </a:lnTo>
                  <a:lnTo>
                    <a:pt x="600" y="1124"/>
                  </a:lnTo>
                  <a:lnTo>
                    <a:pt x="600" y="1124"/>
                  </a:lnTo>
                  <a:lnTo>
                    <a:pt x="591" y="1124"/>
                  </a:lnTo>
                  <a:lnTo>
                    <a:pt x="584" y="1126"/>
                  </a:lnTo>
                  <a:lnTo>
                    <a:pt x="576" y="1128"/>
                  </a:lnTo>
                  <a:lnTo>
                    <a:pt x="569" y="1133"/>
                  </a:lnTo>
                  <a:lnTo>
                    <a:pt x="563" y="1139"/>
                  </a:lnTo>
                  <a:lnTo>
                    <a:pt x="559" y="1146"/>
                  </a:lnTo>
                  <a:lnTo>
                    <a:pt x="556" y="1154"/>
                  </a:lnTo>
                  <a:lnTo>
                    <a:pt x="554" y="1161"/>
                  </a:lnTo>
                  <a:lnTo>
                    <a:pt x="554" y="1161"/>
                  </a:lnTo>
                  <a:lnTo>
                    <a:pt x="554" y="1171"/>
                  </a:lnTo>
                  <a:lnTo>
                    <a:pt x="556" y="1178"/>
                  </a:lnTo>
                  <a:lnTo>
                    <a:pt x="559" y="1185"/>
                  </a:lnTo>
                  <a:lnTo>
                    <a:pt x="563" y="1193"/>
                  </a:lnTo>
                  <a:lnTo>
                    <a:pt x="569" y="1198"/>
                  </a:lnTo>
                  <a:lnTo>
                    <a:pt x="576" y="1202"/>
                  </a:lnTo>
                  <a:lnTo>
                    <a:pt x="584" y="1206"/>
                  </a:lnTo>
                  <a:lnTo>
                    <a:pt x="593" y="1208"/>
                  </a:lnTo>
                  <a:lnTo>
                    <a:pt x="593" y="1208"/>
                  </a:lnTo>
                  <a:lnTo>
                    <a:pt x="604" y="1208"/>
                  </a:lnTo>
                  <a:lnTo>
                    <a:pt x="636" y="1208"/>
                  </a:lnTo>
                  <a:lnTo>
                    <a:pt x="681" y="1206"/>
                  </a:lnTo>
                  <a:lnTo>
                    <a:pt x="740" y="1198"/>
                  </a:lnTo>
                  <a:lnTo>
                    <a:pt x="776" y="1193"/>
                  </a:lnTo>
                  <a:lnTo>
                    <a:pt x="813" y="1185"/>
                  </a:lnTo>
                  <a:lnTo>
                    <a:pt x="854" y="1176"/>
                  </a:lnTo>
                  <a:lnTo>
                    <a:pt x="897" y="1163"/>
                  </a:lnTo>
                  <a:lnTo>
                    <a:pt x="942" y="1148"/>
                  </a:lnTo>
                  <a:lnTo>
                    <a:pt x="989" y="1129"/>
                  </a:lnTo>
                  <a:lnTo>
                    <a:pt x="1037" y="1109"/>
                  </a:lnTo>
                  <a:lnTo>
                    <a:pt x="1089" y="1085"/>
                  </a:lnTo>
                  <a:lnTo>
                    <a:pt x="1089" y="1085"/>
                  </a:lnTo>
                  <a:lnTo>
                    <a:pt x="1123" y="1066"/>
                  </a:lnTo>
                  <a:lnTo>
                    <a:pt x="1155" y="1047"/>
                  </a:lnTo>
                  <a:lnTo>
                    <a:pt x="1212" y="1010"/>
                  </a:lnTo>
                  <a:lnTo>
                    <a:pt x="1263" y="975"/>
                  </a:lnTo>
                  <a:lnTo>
                    <a:pt x="1306" y="941"/>
                  </a:lnTo>
                  <a:lnTo>
                    <a:pt x="1306" y="941"/>
                  </a:lnTo>
                  <a:lnTo>
                    <a:pt x="1341" y="915"/>
                  </a:lnTo>
                  <a:lnTo>
                    <a:pt x="1369" y="894"/>
                  </a:lnTo>
                  <a:lnTo>
                    <a:pt x="1393" y="879"/>
                  </a:lnTo>
                  <a:lnTo>
                    <a:pt x="1416" y="870"/>
                  </a:lnTo>
                  <a:lnTo>
                    <a:pt x="1425" y="866"/>
                  </a:lnTo>
                  <a:lnTo>
                    <a:pt x="1435" y="866"/>
                  </a:lnTo>
                  <a:lnTo>
                    <a:pt x="1444" y="866"/>
                  </a:lnTo>
                  <a:lnTo>
                    <a:pt x="1453" y="868"/>
                  </a:lnTo>
                  <a:lnTo>
                    <a:pt x="1464" y="872"/>
                  </a:lnTo>
                  <a:lnTo>
                    <a:pt x="1474" y="876"/>
                  </a:lnTo>
                  <a:lnTo>
                    <a:pt x="1496" y="889"/>
                  </a:lnTo>
                  <a:lnTo>
                    <a:pt x="1496" y="889"/>
                  </a:lnTo>
                  <a:lnTo>
                    <a:pt x="1502" y="894"/>
                  </a:lnTo>
                  <a:lnTo>
                    <a:pt x="1507" y="902"/>
                  </a:lnTo>
                  <a:lnTo>
                    <a:pt x="1511" y="909"/>
                  </a:lnTo>
                  <a:lnTo>
                    <a:pt x="1513" y="917"/>
                  </a:lnTo>
                  <a:lnTo>
                    <a:pt x="1515" y="926"/>
                  </a:lnTo>
                  <a:lnTo>
                    <a:pt x="1513" y="935"/>
                  </a:lnTo>
                  <a:lnTo>
                    <a:pt x="1509" y="958"/>
                  </a:lnTo>
                  <a:lnTo>
                    <a:pt x="1509" y="958"/>
                  </a:lnTo>
                  <a:lnTo>
                    <a:pt x="1505" y="975"/>
                  </a:lnTo>
                  <a:lnTo>
                    <a:pt x="1498" y="989"/>
                  </a:lnTo>
                  <a:lnTo>
                    <a:pt x="1490" y="1006"/>
                  </a:lnTo>
                  <a:lnTo>
                    <a:pt x="1481" y="1023"/>
                  </a:lnTo>
                  <a:lnTo>
                    <a:pt x="1468" y="1040"/>
                  </a:lnTo>
                  <a:lnTo>
                    <a:pt x="1457" y="1059"/>
                  </a:lnTo>
                  <a:lnTo>
                    <a:pt x="1425" y="1094"/>
                  </a:lnTo>
                  <a:lnTo>
                    <a:pt x="1388" y="1129"/>
                  </a:lnTo>
                  <a:lnTo>
                    <a:pt x="1345" y="1167"/>
                  </a:lnTo>
                  <a:lnTo>
                    <a:pt x="1295" y="1202"/>
                  </a:lnTo>
                  <a:lnTo>
                    <a:pt x="1239" y="1238"/>
                  </a:lnTo>
                  <a:lnTo>
                    <a:pt x="1177" y="1271"/>
                  </a:lnTo>
                  <a:lnTo>
                    <a:pt x="1110" y="1305"/>
                  </a:lnTo>
                  <a:lnTo>
                    <a:pt x="1074" y="1320"/>
                  </a:lnTo>
                  <a:lnTo>
                    <a:pt x="1035" y="1335"/>
                  </a:lnTo>
                  <a:lnTo>
                    <a:pt x="996" y="1350"/>
                  </a:lnTo>
                  <a:lnTo>
                    <a:pt x="957" y="1363"/>
                  </a:lnTo>
                  <a:lnTo>
                    <a:pt x="914" y="1376"/>
                  </a:lnTo>
                  <a:lnTo>
                    <a:pt x="871" y="1387"/>
                  </a:lnTo>
                  <a:lnTo>
                    <a:pt x="826" y="1398"/>
                  </a:lnTo>
                  <a:lnTo>
                    <a:pt x="780" y="1409"/>
                  </a:lnTo>
                  <a:lnTo>
                    <a:pt x="733" y="1417"/>
                  </a:lnTo>
                  <a:lnTo>
                    <a:pt x="683" y="1426"/>
                  </a:lnTo>
                  <a:lnTo>
                    <a:pt x="632" y="1434"/>
                  </a:lnTo>
                  <a:lnTo>
                    <a:pt x="580" y="1439"/>
                  </a:lnTo>
                  <a:lnTo>
                    <a:pt x="580" y="1439"/>
                  </a:lnTo>
                  <a:lnTo>
                    <a:pt x="572" y="1441"/>
                  </a:lnTo>
                  <a:lnTo>
                    <a:pt x="565" y="1443"/>
                  </a:lnTo>
                  <a:lnTo>
                    <a:pt x="558" y="1449"/>
                  </a:lnTo>
                  <a:lnTo>
                    <a:pt x="552" y="1454"/>
                  </a:lnTo>
                  <a:lnTo>
                    <a:pt x="548" y="1462"/>
                  </a:lnTo>
                  <a:lnTo>
                    <a:pt x="544" y="1469"/>
                  </a:lnTo>
                  <a:lnTo>
                    <a:pt x="543" y="1477"/>
                  </a:lnTo>
                  <a:lnTo>
                    <a:pt x="543" y="1486"/>
                  </a:lnTo>
                  <a:lnTo>
                    <a:pt x="543" y="1486"/>
                  </a:lnTo>
                  <a:lnTo>
                    <a:pt x="544" y="1493"/>
                  </a:lnTo>
                  <a:lnTo>
                    <a:pt x="546" y="1501"/>
                  </a:lnTo>
                  <a:lnTo>
                    <a:pt x="552" y="1506"/>
                  </a:lnTo>
                  <a:lnTo>
                    <a:pt x="556" y="1512"/>
                  </a:lnTo>
                  <a:lnTo>
                    <a:pt x="563" y="1518"/>
                  </a:lnTo>
                  <a:lnTo>
                    <a:pt x="569" y="1519"/>
                  </a:lnTo>
                  <a:lnTo>
                    <a:pt x="576" y="1523"/>
                  </a:lnTo>
                  <a:lnTo>
                    <a:pt x="586" y="1523"/>
                  </a:lnTo>
                  <a:lnTo>
                    <a:pt x="586" y="1523"/>
                  </a:lnTo>
                  <a:lnTo>
                    <a:pt x="589" y="1523"/>
                  </a:lnTo>
                  <a:lnTo>
                    <a:pt x="589" y="1523"/>
                  </a:lnTo>
                  <a:lnTo>
                    <a:pt x="668" y="1514"/>
                  </a:lnTo>
                  <a:lnTo>
                    <a:pt x="742" y="1501"/>
                  </a:lnTo>
                  <a:lnTo>
                    <a:pt x="742" y="1501"/>
                  </a:lnTo>
                  <a:lnTo>
                    <a:pt x="725" y="1534"/>
                  </a:lnTo>
                  <a:lnTo>
                    <a:pt x="709" y="1568"/>
                  </a:lnTo>
                  <a:lnTo>
                    <a:pt x="694" y="1600"/>
                  </a:lnTo>
                  <a:lnTo>
                    <a:pt x="681" y="1631"/>
                  </a:lnTo>
                  <a:lnTo>
                    <a:pt x="669" y="1661"/>
                  </a:lnTo>
                  <a:lnTo>
                    <a:pt x="660" y="1691"/>
                  </a:lnTo>
                  <a:lnTo>
                    <a:pt x="643" y="1747"/>
                  </a:lnTo>
                  <a:lnTo>
                    <a:pt x="632" y="1801"/>
                  </a:lnTo>
                  <a:lnTo>
                    <a:pt x="627" y="1852"/>
                  </a:lnTo>
                  <a:lnTo>
                    <a:pt x="623" y="1898"/>
                  </a:lnTo>
                  <a:lnTo>
                    <a:pt x="623" y="1939"/>
                  </a:lnTo>
                  <a:lnTo>
                    <a:pt x="623" y="19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5" name="Freeform 253"/>
            <p:cNvSpPr>
              <a:spLocks/>
            </p:cNvSpPr>
            <p:nvPr/>
          </p:nvSpPr>
          <p:spPr bwMode="auto">
            <a:xfrm>
              <a:off x="4352925" y="6815138"/>
              <a:ext cx="104775" cy="153988"/>
            </a:xfrm>
            <a:custGeom>
              <a:avLst/>
              <a:gdLst>
                <a:gd name="T0" fmla="*/ 15 w 132"/>
                <a:gd name="T1" fmla="*/ 145 h 194"/>
                <a:gd name="T2" fmla="*/ 15 w 132"/>
                <a:gd name="T3" fmla="*/ 145 h 194"/>
                <a:gd name="T4" fmla="*/ 18 w 132"/>
                <a:gd name="T5" fmla="*/ 156 h 194"/>
                <a:gd name="T6" fmla="*/ 24 w 132"/>
                <a:gd name="T7" fmla="*/ 167 h 194"/>
                <a:gd name="T8" fmla="*/ 31 w 132"/>
                <a:gd name="T9" fmla="*/ 177 h 194"/>
                <a:gd name="T10" fmla="*/ 39 w 132"/>
                <a:gd name="T11" fmla="*/ 184 h 194"/>
                <a:gd name="T12" fmla="*/ 48 w 132"/>
                <a:gd name="T13" fmla="*/ 190 h 194"/>
                <a:gd name="T14" fmla="*/ 59 w 132"/>
                <a:gd name="T15" fmla="*/ 194 h 194"/>
                <a:gd name="T16" fmla="*/ 72 w 132"/>
                <a:gd name="T17" fmla="*/ 194 h 194"/>
                <a:gd name="T18" fmla="*/ 84 w 132"/>
                <a:gd name="T19" fmla="*/ 194 h 194"/>
                <a:gd name="T20" fmla="*/ 84 w 132"/>
                <a:gd name="T21" fmla="*/ 194 h 194"/>
                <a:gd name="T22" fmla="*/ 95 w 132"/>
                <a:gd name="T23" fmla="*/ 190 h 194"/>
                <a:gd name="T24" fmla="*/ 106 w 132"/>
                <a:gd name="T25" fmla="*/ 184 h 194"/>
                <a:gd name="T26" fmla="*/ 115 w 132"/>
                <a:gd name="T27" fmla="*/ 177 h 194"/>
                <a:gd name="T28" fmla="*/ 121 w 132"/>
                <a:gd name="T29" fmla="*/ 167 h 194"/>
                <a:gd name="T30" fmla="*/ 127 w 132"/>
                <a:gd name="T31" fmla="*/ 158 h 194"/>
                <a:gd name="T32" fmla="*/ 130 w 132"/>
                <a:gd name="T33" fmla="*/ 147 h 194"/>
                <a:gd name="T34" fmla="*/ 132 w 132"/>
                <a:gd name="T35" fmla="*/ 136 h 194"/>
                <a:gd name="T36" fmla="*/ 130 w 132"/>
                <a:gd name="T37" fmla="*/ 123 h 194"/>
                <a:gd name="T38" fmla="*/ 117 w 132"/>
                <a:gd name="T39" fmla="*/ 48 h 194"/>
                <a:gd name="T40" fmla="*/ 117 w 132"/>
                <a:gd name="T41" fmla="*/ 48 h 194"/>
                <a:gd name="T42" fmla="*/ 113 w 132"/>
                <a:gd name="T43" fmla="*/ 37 h 194"/>
                <a:gd name="T44" fmla="*/ 108 w 132"/>
                <a:gd name="T45" fmla="*/ 26 h 194"/>
                <a:gd name="T46" fmla="*/ 100 w 132"/>
                <a:gd name="T47" fmla="*/ 16 h 194"/>
                <a:gd name="T48" fmla="*/ 93 w 132"/>
                <a:gd name="T49" fmla="*/ 9 h 194"/>
                <a:gd name="T50" fmla="*/ 82 w 132"/>
                <a:gd name="T51" fmla="*/ 3 h 194"/>
                <a:gd name="T52" fmla="*/ 71 w 132"/>
                <a:gd name="T53" fmla="*/ 0 h 194"/>
                <a:gd name="T54" fmla="*/ 59 w 132"/>
                <a:gd name="T55" fmla="*/ 0 h 194"/>
                <a:gd name="T56" fmla="*/ 48 w 132"/>
                <a:gd name="T57" fmla="*/ 0 h 194"/>
                <a:gd name="T58" fmla="*/ 48 w 132"/>
                <a:gd name="T59" fmla="*/ 0 h 194"/>
                <a:gd name="T60" fmla="*/ 35 w 132"/>
                <a:gd name="T61" fmla="*/ 3 h 194"/>
                <a:gd name="T62" fmla="*/ 26 w 132"/>
                <a:gd name="T63" fmla="*/ 9 h 194"/>
                <a:gd name="T64" fmla="*/ 16 w 132"/>
                <a:gd name="T65" fmla="*/ 16 h 194"/>
                <a:gd name="T66" fmla="*/ 9 w 132"/>
                <a:gd name="T67" fmla="*/ 26 h 194"/>
                <a:gd name="T68" fmla="*/ 5 w 132"/>
                <a:gd name="T69" fmla="*/ 35 h 194"/>
                <a:gd name="T70" fmla="*/ 1 w 132"/>
                <a:gd name="T71" fmla="*/ 46 h 194"/>
                <a:gd name="T72" fmla="*/ 0 w 132"/>
                <a:gd name="T73" fmla="*/ 57 h 194"/>
                <a:gd name="T74" fmla="*/ 1 w 132"/>
                <a:gd name="T75" fmla="*/ 70 h 194"/>
                <a:gd name="T76" fmla="*/ 15 w 132"/>
                <a:gd name="T77" fmla="*/ 1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4">
                  <a:moveTo>
                    <a:pt x="15" y="145"/>
                  </a:moveTo>
                  <a:lnTo>
                    <a:pt x="15" y="145"/>
                  </a:lnTo>
                  <a:lnTo>
                    <a:pt x="18" y="156"/>
                  </a:lnTo>
                  <a:lnTo>
                    <a:pt x="24" y="167"/>
                  </a:lnTo>
                  <a:lnTo>
                    <a:pt x="31" y="177"/>
                  </a:lnTo>
                  <a:lnTo>
                    <a:pt x="39" y="184"/>
                  </a:lnTo>
                  <a:lnTo>
                    <a:pt x="48" y="190"/>
                  </a:lnTo>
                  <a:lnTo>
                    <a:pt x="59" y="194"/>
                  </a:lnTo>
                  <a:lnTo>
                    <a:pt x="72" y="194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5" y="190"/>
                  </a:lnTo>
                  <a:lnTo>
                    <a:pt x="106" y="184"/>
                  </a:lnTo>
                  <a:lnTo>
                    <a:pt x="115" y="177"/>
                  </a:lnTo>
                  <a:lnTo>
                    <a:pt x="121" y="167"/>
                  </a:lnTo>
                  <a:lnTo>
                    <a:pt x="127" y="158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3" y="37"/>
                  </a:lnTo>
                  <a:lnTo>
                    <a:pt x="108" y="26"/>
                  </a:lnTo>
                  <a:lnTo>
                    <a:pt x="100" y="16"/>
                  </a:lnTo>
                  <a:lnTo>
                    <a:pt x="93" y="9"/>
                  </a:lnTo>
                  <a:lnTo>
                    <a:pt x="82" y="3"/>
                  </a:lnTo>
                  <a:lnTo>
                    <a:pt x="71" y="0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6" y="16"/>
                  </a:lnTo>
                  <a:lnTo>
                    <a:pt x="9" y="26"/>
                  </a:lnTo>
                  <a:lnTo>
                    <a:pt x="5" y="35"/>
                  </a:lnTo>
                  <a:lnTo>
                    <a:pt x="1" y="46"/>
                  </a:lnTo>
                  <a:lnTo>
                    <a:pt x="0" y="57"/>
                  </a:lnTo>
                  <a:lnTo>
                    <a:pt x="1" y="70"/>
                  </a:lnTo>
                  <a:lnTo>
                    <a:pt x="15" y="1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6" name="Freeform 254"/>
            <p:cNvSpPr>
              <a:spLocks/>
            </p:cNvSpPr>
            <p:nvPr/>
          </p:nvSpPr>
          <p:spPr bwMode="auto">
            <a:xfrm>
              <a:off x="4010025" y="6910388"/>
              <a:ext cx="106363" cy="155575"/>
            </a:xfrm>
            <a:custGeom>
              <a:avLst/>
              <a:gdLst>
                <a:gd name="T0" fmla="*/ 15 w 132"/>
                <a:gd name="T1" fmla="*/ 146 h 196"/>
                <a:gd name="T2" fmla="*/ 15 w 132"/>
                <a:gd name="T3" fmla="*/ 146 h 196"/>
                <a:gd name="T4" fmla="*/ 18 w 132"/>
                <a:gd name="T5" fmla="*/ 157 h 196"/>
                <a:gd name="T6" fmla="*/ 24 w 132"/>
                <a:gd name="T7" fmla="*/ 168 h 196"/>
                <a:gd name="T8" fmla="*/ 31 w 132"/>
                <a:gd name="T9" fmla="*/ 177 h 196"/>
                <a:gd name="T10" fmla="*/ 39 w 132"/>
                <a:gd name="T11" fmla="*/ 185 h 196"/>
                <a:gd name="T12" fmla="*/ 50 w 132"/>
                <a:gd name="T13" fmla="*/ 190 h 196"/>
                <a:gd name="T14" fmla="*/ 59 w 132"/>
                <a:gd name="T15" fmla="*/ 194 h 196"/>
                <a:gd name="T16" fmla="*/ 72 w 132"/>
                <a:gd name="T17" fmla="*/ 196 h 196"/>
                <a:gd name="T18" fmla="*/ 84 w 132"/>
                <a:gd name="T19" fmla="*/ 194 h 196"/>
                <a:gd name="T20" fmla="*/ 84 w 132"/>
                <a:gd name="T21" fmla="*/ 194 h 196"/>
                <a:gd name="T22" fmla="*/ 97 w 132"/>
                <a:gd name="T23" fmla="*/ 190 h 196"/>
                <a:gd name="T24" fmla="*/ 106 w 132"/>
                <a:gd name="T25" fmla="*/ 185 h 196"/>
                <a:gd name="T26" fmla="*/ 115 w 132"/>
                <a:gd name="T27" fmla="*/ 177 h 196"/>
                <a:gd name="T28" fmla="*/ 123 w 132"/>
                <a:gd name="T29" fmla="*/ 168 h 196"/>
                <a:gd name="T30" fmla="*/ 126 w 132"/>
                <a:gd name="T31" fmla="*/ 159 h 196"/>
                <a:gd name="T32" fmla="*/ 130 w 132"/>
                <a:gd name="T33" fmla="*/ 147 h 196"/>
                <a:gd name="T34" fmla="*/ 132 w 132"/>
                <a:gd name="T35" fmla="*/ 136 h 196"/>
                <a:gd name="T36" fmla="*/ 130 w 132"/>
                <a:gd name="T37" fmla="*/ 123 h 196"/>
                <a:gd name="T38" fmla="*/ 117 w 132"/>
                <a:gd name="T39" fmla="*/ 50 h 196"/>
                <a:gd name="T40" fmla="*/ 117 w 132"/>
                <a:gd name="T41" fmla="*/ 50 h 196"/>
                <a:gd name="T42" fmla="*/ 113 w 132"/>
                <a:gd name="T43" fmla="*/ 37 h 196"/>
                <a:gd name="T44" fmla="*/ 108 w 132"/>
                <a:gd name="T45" fmla="*/ 28 h 196"/>
                <a:gd name="T46" fmla="*/ 100 w 132"/>
                <a:gd name="T47" fmla="*/ 19 h 196"/>
                <a:gd name="T48" fmla="*/ 93 w 132"/>
                <a:gd name="T49" fmla="*/ 11 h 196"/>
                <a:gd name="T50" fmla="*/ 82 w 132"/>
                <a:gd name="T51" fmla="*/ 6 h 196"/>
                <a:gd name="T52" fmla="*/ 72 w 132"/>
                <a:gd name="T53" fmla="*/ 2 h 196"/>
                <a:gd name="T54" fmla="*/ 59 w 132"/>
                <a:gd name="T55" fmla="*/ 0 h 196"/>
                <a:gd name="T56" fmla="*/ 48 w 132"/>
                <a:gd name="T57" fmla="*/ 0 h 196"/>
                <a:gd name="T58" fmla="*/ 48 w 132"/>
                <a:gd name="T59" fmla="*/ 0 h 196"/>
                <a:gd name="T60" fmla="*/ 37 w 132"/>
                <a:gd name="T61" fmla="*/ 4 h 196"/>
                <a:gd name="T62" fmla="*/ 26 w 132"/>
                <a:gd name="T63" fmla="*/ 9 h 196"/>
                <a:gd name="T64" fmla="*/ 16 w 132"/>
                <a:gd name="T65" fmla="*/ 17 h 196"/>
                <a:gd name="T66" fmla="*/ 11 w 132"/>
                <a:gd name="T67" fmla="*/ 26 h 196"/>
                <a:gd name="T68" fmla="*/ 5 w 132"/>
                <a:gd name="T69" fmla="*/ 35 h 196"/>
                <a:gd name="T70" fmla="*/ 1 w 132"/>
                <a:gd name="T71" fmla="*/ 47 h 196"/>
                <a:gd name="T72" fmla="*/ 0 w 132"/>
                <a:gd name="T73" fmla="*/ 60 h 196"/>
                <a:gd name="T74" fmla="*/ 1 w 132"/>
                <a:gd name="T75" fmla="*/ 71 h 196"/>
                <a:gd name="T76" fmla="*/ 15 w 132"/>
                <a:gd name="T77" fmla="*/ 14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6">
                  <a:moveTo>
                    <a:pt x="15" y="146"/>
                  </a:moveTo>
                  <a:lnTo>
                    <a:pt x="15" y="146"/>
                  </a:lnTo>
                  <a:lnTo>
                    <a:pt x="18" y="157"/>
                  </a:lnTo>
                  <a:lnTo>
                    <a:pt x="24" y="168"/>
                  </a:lnTo>
                  <a:lnTo>
                    <a:pt x="31" y="177"/>
                  </a:lnTo>
                  <a:lnTo>
                    <a:pt x="39" y="185"/>
                  </a:lnTo>
                  <a:lnTo>
                    <a:pt x="50" y="190"/>
                  </a:lnTo>
                  <a:lnTo>
                    <a:pt x="59" y="194"/>
                  </a:lnTo>
                  <a:lnTo>
                    <a:pt x="72" y="196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7" y="190"/>
                  </a:lnTo>
                  <a:lnTo>
                    <a:pt x="106" y="185"/>
                  </a:lnTo>
                  <a:lnTo>
                    <a:pt x="115" y="177"/>
                  </a:lnTo>
                  <a:lnTo>
                    <a:pt x="123" y="168"/>
                  </a:lnTo>
                  <a:lnTo>
                    <a:pt x="126" y="159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13" y="37"/>
                  </a:lnTo>
                  <a:lnTo>
                    <a:pt x="108" y="28"/>
                  </a:lnTo>
                  <a:lnTo>
                    <a:pt x="100" y="19"/>
                  </a:lnTo>
                  <a:lnTo>
                    <a:pt x="93" y="11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7" y="4"/>
                  </a:lnTo>
                  <a:lnTo>
                    <a:pt x="26" y="9"/>
                  </a:lnTo>
                  <a:lnTo>
                    <a:pt x="16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1" y="47"/>
                  </a:lnTo>
                  <a:lnTo>
                    <a:pt x="0" y="60"/>
                  </a:lnTo>
                  <a:lnTo>
                    <a:pt x="1" y="71"/>
                  </a:lnTo>
                  <a:lnTo>
                    <a:pt x="15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71" name="텍스트 개체 틀 9"/>
          <p:cNvSpPr txBox="1">
            <a:spLocks/>
          </p:cNvSpPr>
          <p:nvPr/>
        </p:nvSpPr>
        <p:spPr>
          <a:xfrm>
            <a:off x="2143116" y="6643702"/>
            <a:ext cx="3203135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0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제이디코드 워크북</a:t>
            </a:r>
            <a:r>
              <a:rPr kumimoji="0" lang="en-US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endParaRPr kumimoji="0" lang="ko-KR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제이디코드 앱 연결</a:t>
            </a:r>
            <a:endParaRPr lang="ko-KR" altLang="en-US" sz="3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66" y="1357290"/>
            <a:ext cx="5981700" cy="742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비행하기</a:t>
            </a:r>
            <a:r>
              <a:rPr lang="en-US" altLang="en-US" dirty="0" smtClean="0"/>
              <a:t>(1)</a:t>
            </a:r>
            <a:endParaRPr lang="ko-KR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42" y="1357290"/>
            <a:ext cx="5671469" cy="7358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80" y="1214414"/>
            <a:ext cx="5534025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비행하기</a:t>
            </a:r>
            <a:r>
              <a:rPr lang="en-US" altLang="en-US" dirty="0" smtClean="0"/>
              <a:t>(2)</a:t>
            </a:r>
            <a:endParaRPr lang="ko-KR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80" y="1214414"/>
            <a:ext cx="5591175" cy="757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b="1" dirty="0" smtClean="0"/>
              <a:t>드론 기술</a:t>
            </a:r>
            <a:endParaRPr lang="ko-KR" altLang="en-US" b="1" dirty="0"/>
          </a:p>
        </p:txBody>
      </p:sp>
      <p:sp>
        <p:nvSpPr>
          <p:cNvPr id="5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2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643182" y="3571868"/>
            <a:ext cx="392909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제이드코드 블루투스 통신은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 USB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동글과 무선조정기 방법으로 사용자의 사양에 맞게 설정하여 드론과 페어링하여 스크래치 코딩을 하도록 한다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lang="ko-KR" altLang="en-US" sz="1400" b="1" dirty="0" smtClean="0"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자율 주행</a:t>
            </a:r>
            <a:r>
              <a:rPr lang="en-US" altLang="ko-KR" sz="3600" dirty="0" smtClean="0"/>
              <a:t>&amp;</a:t>
            </a:r>
            <a:r>
              <a:rPr lang="ko-KR" altLang="en-US" sz="3600" dirty="0" smtClean="0"/>
              <a:t>비행 정의</a:t>
            </a:r>
            <a:endParaRPr lang="ko-KR" altLang="en-US" sz="3600" dirty="0"/>
          </a:p>
        </p:txBody>
      </p:sp>
      <p:sp>
        <p:nvSpPr>
          <p:cNvPr id="29" name="TextBox 28"/>
          <p:cNvSpPr txBox="1"/>
          <p:nvPr/>
        </p:nvSpPr>
        <p:spPr>
          <a:xfrm>
            <a:off x="827028" y="2857488"/>
            <a:ext cx="3477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</a:rPr>
              <a:t>자율 비행</a:t>
            </a:r>
            <a:r>
              <a:rPr lang="en-US" altLang="ko-KR" sz="1400" b="1" dirty="0" smtClean="0">
                <a:ln w="3175">
                  <a:noFill/>
                </a:ln>
              </a:rPr>
              <a:t>(Autonomous Flight)</a:t>
            </a:r>
            <a:endParaRPr lang="en-US" altLang="ko-KR" sz="1400" b="1" dirty="0">
              <a:ln w="3175">
                <a:noFill/>
              </a:ln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4795" y="1509907"/>
            <a:ext cx="578647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 산업혁명이 화두에 오르면서 가장 큰 이슈는 무인 시스템이다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 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무인 시스템은 단순 노동을 대체하는 용도로 빠르게 정착되어 가고 있으며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자동차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,&amp;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비행기 분야 까지도 자율 주행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&amp;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비행 기능을 요구하고 있다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1400" b="1" dirty="0" smtClean="0">
              <a:solidFill>
                <a:srgbClr val="FF980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705080" y="302838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764704" y="3248565"/>
            <a:ext cx="309634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</a:rPr>
              <a:t>자율비행은 원격 조정자의 명령 없이 무인 비행기에 사전 입력된 프로그램에 따라 비행체 스스로 주위환경에 맞춰서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자율판단하에</a:t>
            </a:r>
            <a:r>
              <a:rPr lang="ko-KR" altLang="en-US" sz="1100" dirty="0" smtClean="0">
                <a:solidFill>
                  <a:prstClr val="black"/>
                </a:solidFill>
              </a:rPr>
              <a:t> 제어 할 수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즉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자율비행은 항공기의 예기치 않은 상황이 발생하더라도 항공기가 스스로 인지하고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판단하여 안정적인 비행이 가능 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ko-KR" altLang="en-US" sz="11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910" y="5643570"/>
            <a:ext cx="3477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</a:rPr>
              <a:t>자율 주행</a:t>
            </a:r>
            <a:r>
              <a:rPr lang="en-US" altLang="ko-KR" sz="1400" b="1" dirty="0" smtClean="0">
                <a:ln w="3175">
                  <a:noFill/>
                </a:ln>
              </a:rPr>
              <a:t>(Autonomous Car)</a:t>
            </a:r>
            <a:endParaRPr lang="en-US" altLang="ko-KR" sz="1400" b="1" dirty="0">
              <a:ln w="3175">
                <a:noFill/>
              </a:ln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713962" y="5803459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64704" y="6023642"/>
            <a:ext cx="30963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</a:rPr>
              <a:t>자율 주행 자동차란 </a:t>
            </a:r>
            <a:r>
              <a:rPr lang="ko-KR" altLang="en-US" sz="1100" dirty="0">
                <a:solidFill>
                  <a:prstClr val="black"/>
                </a:solidFill>
              </a:rPr>
              <a:t>운전자가 브레이크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핸들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가속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페달 등을 조작하지 않아도</a:t>
            </a:r>
            <a:r>
              <a:rPr lang="ko-KR" altLang="en-US" sz="1100" dirty="0" smtClean="0">
                <a:solidFill>
                  <a:prstClr val="black"/>
                </a:solidFill>
              </a:rPr>
              <a:t> 주변 환경을 인식하고 주행 상황을 판단해 차량을 제어함으로써 스스로 주어진 목적지까지 주행하는 자동차를 말한다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일반적으로 무인 자동차의 용어가 혼재되지만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 주행은 운전자 탑승 여부보다는 차량이 완전히 독립적으로 판단하고 주행 하는 자율 주행 기술에 초점을 맞춘 용어다</a:t>
            </a:r>
            <a:endParaRPr lang="en-US" altLang="ko-KR" sz="1100" dirty="0" smtClean="0">
              <a:solidFill>
                <a:prstClr val="black"/>
              </a:solidFill>
            </a:endParaRPr>
          </a:p>
        </p:txBody>
      </p:sp>
      <p:pic>
        <p:nvPicPr>
          <p:cNvPr id="1026" name="Picture 2" descr="Self-driving car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54" r="1"/>
          <a:stretch/>
        </p:blipFill>
        <p:spPr bwMode="auto">
          <a:xfrm>
            <a:off x="3937118" y="5987060"/>
            <a:ext cx="2559945" cy="17193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utonomous Flight에 대한 이미지 검색결과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4573"/>
          <a:stretch/>
        </p:blipFill>
        <p:spPr bwMode="auto">
          <a:xfrm>
            <a:off x="3933858" y="3136200"/>
            <a:ext cx="2559945" cy="16998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4063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4704" y="1705732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비행 </a:t>
            </a:r>
            <a:r>
              <a:rPr lang="ko-KR" altLang="en-US" sz="1400" b="1" dirty="0">
                <a:ln w="3175">
                  <a:noFill/>
                </a:ln>
              </a:rPr>
              <a:t>계획 수립</a:t>
            </a:r>
            <a:r>
              <a:rPr lang="en-US" altLang="ko-KR" sz="1400" b="1" dirty="0">
                <a:ln w="3175">
                  <a:noFill/>
                </a:ln>
              </a:rPr>
              <a:t>/</a:t>
            </a:r>
            <a:r>
              <a:rPr lang="ko-KR" altLang="en-US" sz="1400" b="1" dirty="0">
                <a:ln w="3175">
                  <a:noFill/>
                </a:ln>
              </a:rPr>
              <a:t>변경</a:t>
            </a:r>
            <a:r>
              <a:rPr lang="en-US" altLang="ko-KR" sz="1400" b="1" dirty="0">
                <a:ln w="3175">
                  <a:noFill/>
                </a:ln>
              </a:rPr>
              <a:t>,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지능형 자율 비행 제어 기술 알고리즘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6" name="타원 5"/>
          <p:cNvSpPr/>
          <p:nvPr/>
        </p:nvSpPr>
        <p:spPr>
          <a:xfrm>
            <a:off x="713962" y="1876626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2" name="Picture 2" descr="관련 이미지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171" r="4647"/>
          <a:stretch/>
        </p:blipFill>
        <p:spPr bwMode="auto">
          <a:xfrm>
            <a:off x="836712" y="2242189"/>
            <a:ext cx="2256761" cy="15439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타원 17"/>
          <p:cNvSpPr/>
          <p:nvPr/>
        </p:nvSpPr>
        <p:spPr>
          <a:xfrm>
            <a:off x="3617354" y="1873307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8679" y="1156106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>
                <a:ln w="3175">
                  <a:noFill/>
                </a:ln>
                <a:solidFill>
                  <a:srgbClr val="FF9801"/>
                </a:solidFill>
              </a:rPr>
              <a:t>자율 비행을 위해 갖춰야 할 기본 요건을 알아보자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</a:t>
            </a:r>
            <a:endParaRPr lang="en-US" altLang="ko-KR" sz="1400" b="1" spc="-150" dirty="0" smtClean="0">
              <a:ln w="3175">
                <a:noFill/>
              </a:ln>
              <a:solidFill>
                <a:srgbClr val="FF9801"/>
              </a:solidFill>
              <a:effectLst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51059" y="1726288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충돌 회피 자동화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장애물 인지 및 회피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4703" y="3995936"/>
            <a:ext cx="232876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자동 이착륙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함상 착륙</a:t>
            </a:r>
            <a:r>
              <a:rPr lang="en-US" altLang="ko-KR" sz="900" dirty="0" smtClean="0">
                <a:ln w="3175">
                  <a:noFill/>
                </a:ln>
              </a:rPr>
              <a:t>, </a:t>
            </a:r>
            <a:r>
              <a:rPr lang="ko-KR" altLang="en-US" sz="900" dirty="0" smtClean="0">
                <a:ln w="3175">
                  <a:noFill/>
                </a:ln>
              </a:rPr>
              <a:t>정밀 자동 착륙</a:t>
            </a:r>
            <a:endParaRPr lang="en-US" altLang="ko-KR" sz="900" dirty="0" smtClean="0">
              <a:ln w="3175">
                <a:noFill/>
              </a:ln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713962" y="4166830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6" name="Picture 6" descr="Autonomous Flight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031" r="506"/>
          <a:stretch/>
        </p:blipFill>
        <p:spPr bwMode="auto">
          <a:xfrm rot="16200000">
            <a:off x="1091090" y="6529196"/>
            <a:ext cx="1748001" cy="22567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645024" y="4005859"/>
            <a:ext cx="309634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고장 예측 및 진단</a:t>
            </a:r>
            <a:r>
              <a:rPr lang="en-US" altLang="ko-KR" sz="1400" b="1" dirty="0" smtClean="0">
                <a:ln w="3175">
                  <a:noFill/>
                </a:ln>
              </a:rPr>
              <a:t>, </a:t>
            </a:r>
            <a:r>
              <a:rPr lang="ko-KR" altLang="en-US" sz="1400" b="1" dirty="0" smtClean="0">
                <a:ln w="3175">
                  <a:noFill/>
                </a:ln>
              </a:rPr>
              <a:t>구조변</a:t>
            </a:r>
            <a:r>
              <a:rPr lang="ko-KR" altLang="en-US" sz="1400" b="1" dirty="0">
                <a:ln w="3175">
                  <a:noFill/>
                </a:ln>
              </a:rPr>
              <a:t>경</a:t>
            </a:r>
            <a:endParaRPr lang="en-US" altLang="ko-KR" sz="1400" b="1" dirty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고장을 미리 예측하고 고장을 제거하거나 대체</a:t>
            </a:r>
            <a:endParaRPr lang="en-US" altLang="ko-KR" sz="900" dirty="0" smtClean="0">
              <a:ln w="3175">
                <a:noFill/>
              </a:ln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3594282" y="417675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764703" y="6337298"/>
            <a:ext cx="232876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다목적 임무 수행 제어 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en-US" altLang="ko-KR" sz="900" dirty="0" smtClean="0">
                <a:ln w="3175">
                  <a:noFill/>
                </a:ln>
              </a:rPr>
              <a:t>H/W, S/W </a:t>
            </a:r>
            <a:r>
              <a:rPr lang="ko-KR" altLang="en-US" sz="900" dirty="0" smtClean="0">
                <a:ln w="3175">
                  <a:noFill/>
                </a:ln>
              </a:rPr>
              <a:t>다중화</a:t>
            </a:r>
            <a:r>
              <a:rPr lang="en-US" altLang="ko-KR" sz="900" dirty="0" smtClean="0">
                <a:ln w="3175">
                  <a:noFill/>
                </a:ln>
              </a:rPr>
              <a:t>, </a:t>
            </a:r>
            <a:r>
              <a:rPr lang="ko-KR" altLang="en-US" sz="900" dirty="0" smtClean="0">
                <a:ln w="3175">
                  <a:noFill/>
                </a:ln>
              </a:rPr>
              <a:t>자각 및 적응 제어</a:t>
            </a:r>
            <a:endParaRPr lang="en-US" altLang="ko-KR" sz="900" dirty="0">
              <a:ln w="3175">
                <a:noFill/>
              </a:ln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713962" y="650819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8" name="Picture 8" descr="https://upload.wikimedia.org/wikipedia/commons/thumb/c/c2/C-141_Starlifter_contrail_crop1.png/250px-C-141_Starlifter_contrail_crop1.png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" r="226" b="31012"/>
          <a:stretch/>
        </p:blipFill>
        <p:spPr bwMode="auto">
          <a:xfrm>
            <a:off x="3789039" y="4555247"/>
            <a:ext cx="2122663" cy="15439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202" y="4568283"/>
            <a:ext cx="2254946" cy="1515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875202" y="4568283"/>
            <a:ext cx="1608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ko-KR" altLang="en-US" sz="900" dirty="0" smtClean="0">
                <a:solidFill>
                  <a:prstClr val="black"/>
                </a:solidFill>
              </a:rPr>
              <a:t>출처</a:t>
            </a:r>
            <a:r>
              <a:rPr lang="en-US" altLang="ko-KR" sz="900" dirty="0" smtClean="0">
                <a:solidFill>
                  <a:prstClr val="black"/>
                </a:solidFill>
              </a:rPr>
              <a:t>:</a:t>
            </a:r>
            <a:r>
              <a:rPr lang="ko-KR" altLang="en-US" sz="900" dirty="0" err="1" smtClean="0">
                <a:solidFill>
                  <a:prstClr val="black"/>
                </a:solidFill>
              </a:rPr>
              <a:t>항우연</a:t>
            </a:r>
            <a:endParaRPr lang="ko-KR" altLang="en-US" sz="900" dirty="0">
              <a:solidFill>
                <a:prstClr val="black"/>
              </a:solidFill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3634391" y="6447211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3668095" y="6300192"/>
            <a:ext cx="266706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통신 체계 구축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무인기와 지상 제어 및 감시 센터간의 통신망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5131" name="Picture 11" descr="communication drone에 대한 이미지 검색결과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639" y="6783574"/>
            <a:ext cx="2239649" cy="17480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http://www.evolvsys.cz/skin/images/projects/uav_sense_avoid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941" b="10148"/>
          <a:stretch/>
        </p:blipFill>
        <p:spPr bwMode="auto">
          <a:xfrm>
            <a:off x="3594282" y="2242189"/>
            <a:ext cx="2256761" cy="14590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제목 2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자율비행 요건</a:t>
            </a:r>
            <a:endParaRPr lang="ko-KR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48679" y="1197719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>
                <a:ln w="3175">
                  <a:noFill/>
                </a:ln>
                <a:solidFill>
                  <a:srgbClr val="FF9801"/>
                </a:solidFill>
              </a:rPr>
              <a:t>자율 주행을 위해 갖춰야 할 기본 요건을 알아보자</a:t>
            </a:r>
            <a:r>
              <a:rPr lang="en-US" altLang="ko-KR" sz="1400" b="1" spc="-150" dirty="0">
                <a:ln w="3175">
                  <a:noFill/>
                </a:ln>
                <a:solidFill>
                  <a:srgbClr val="FF9801"/>
                </a:solidFill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4704" y="1690410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차간 거리 확보기</a:t>
            </a:r>
            <a:r>
              <a:rPr lang="ko-KR" altLang="en-US" sz="1400" b="1" dirty="0">
                <a:ln w="3175">
                  <a:noFill/>
                </a:ln>
              </a:rPr>
              <a:t>술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차간 거리를 자동으로 유지하는 기능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713962" y="1861304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3617354" y="1857985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651059" y="1710966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차선 이탈 경보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차선 이탈 시 </a:t>
            </a:r>
            <a:r>
              <a:rPr lang="ko-KR" altLang="en-US" sz="900" dirty="0" err="1" smtClean="0">
                <a:ln w="3175">
                  <a:noFill/>
                </a:ln>
              </a:rPr>
              <a:t>경보음으로</a:t>
            </a:r>
            <a:r>
              <a:rPr lang="ko-KR" altLang="en-US" sz="900" dirty="0" smtClean="0">
                <a:ln w="3175">
                  <a:noFill/>
                </a:ln>
              </a:rPr>
              <a:t> 주의 제공</a:t>
            </a:r>
            <a:endParaRPr lang="en-US" altLang="ko-KR" sz="900" dirty="0">
              <a:ln w="3175">
                <a:noFill/>
              </a:ln>
            </a:endParaRPr>
          </a:p>
        </p:txBody>
      </p:sp>
      <p:pic>
        <p:nvPicPr>
          <p:cNvPr id="2056" name="Picture 8" descr="Self-driving Car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1352"/>
          <a:stretch/>
        </p:blipFill>
        <p:spPr bwMode="auto">
          <a:xfrm>
            <a:off x="813113" y="6876256"/>
            <a:ext cx="2410560" cy="15625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Self-driving Car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3465"/>
          <a:stretch/>
        </p:blipFill>
        <p:spPr bwMode="auto">
          <a:xfrm>
            <a:off x="3762609" y="2253207"/>
            <a:ext cx="2402695" cy="15921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Self-driving Car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4" y="2273444"/>
            <a:ext cx="2405142" cy="15841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75337" y="4105168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차선 유지 지원 시스템</a:t>
            </a: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주행 중 차선을 인지하고 </a:t>
            </a:r>
            <a:r>
              <a:rPr lang="ko-KR" altLang="en-US" sz="1000" b="1" dirty="0" err="1" smtClean="0">
                <a:ln w="3175">
                  <a:noFill/>
                </a:ln>
              </a:rPr>
              <a:t>드라이빙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724595" y="427606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3627987" y="427274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661692" y="4125724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err="1" smtClean="0">
                <a:ln w="3175">
                  <a:noFill/>
                </a:ln>
              </a:rPr>
              <a:t>후측방</a:t>
            </a:r>
            <a:r>
              <a:rPr lang="ko-KR" altLang="en-US" sz="1400" b="1" dirty="0" smtClean="0">
                <a:ln w="3175">
                  <a:noFill/>
                </a:ln>
              </a:rPr>
              <a:t> 경보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err="1" smtClean="0">
                <a:ln w="3175">
                  <a:noFill/>
                </a:ln>
              </a:rPr>
              <a:t>후측방의</a:t>
            </a:r>
            <a:r>
              <a:rPr lang="ko-KR" altLang="en-US" sz="900" b="1" dirty="0" smtClean="0">
                <a:ln w="3175">
                  <a:noFill/>
                </a:ln>
              </a:rPr>
              <a:t> 장애물 인지 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2066" name="Picture 18" descr="Self-driving Car에 대한 이미지 검색결과">
            <a:hlinkClick r:id="rId9"/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622" t="4530" r="3587" b="3774"/>
          <a:stretch/>
        </p:blipFill>
        <p:spPr bwMode="auto">
          <a:xfrm>
            <a:off x="801944" y="4591169"/>
            <a:ext cx="2410560" cy="15650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utoShape 22" descr="Self-driving Car에 대한 이미지 검색결과">
            <a:hlinkClick r:id="rId11"/>
          </p:cNvPr>
          <p:cNvSpPr>
            <a:spLocks noChangeAspect="1" noChangeArrowheads="1"/>
          </p:cNvSpPr>
          <p:nvPr/>
        </p:nvSpPr>
        <p:spPr bwMode="auto">
          <a:xfrm>
            <a:off x="168275" y="-1493838"/>
            <a:ext cx="5553075" cy="4154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endParaRPr lang="ko-KR" altLang="en-US" sz="1400" b="1" spc="-15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19" name="AutoShape 24" descr="Nissan's Self-Driving Car"/>
          <p:cNvSpPr>
            <a:spLocks noChangeAspect="1" noChangeArrowheads="1"/>
          </p:cNvSpPr>
          <p:nvPr/>
        </p:nvSpPr>
        <p:spPr bwMode="auto">
          <a:xfrm>
            <a:off x="0" y="-38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544" y="4591169"/>
            <a:ext cx="2402766" cy="1546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764704" y="6409424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err="1" smtClean="0">
                <a:ln w="3175">
                  <a:noFill/>
                </a:ln>
              </a:rPr>
              <a:t>정속</a:t>
            </a:r>
            <a:r>
              <a:rPr lang="ko-KR" altLang="en-US" sz="1400" b="1" dirty="0" smtClean="0">
                <a:ln w="3175">
                  <a:noFill/>
                </a:ln>
              </a:rPr>
              <a:t> 주행 장치</a:t>
            </a: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자동차의 속도를 일정 하게 유지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713962" y="6580318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타원 37"/>
          <p:cNvSpPr/>
          <p:nvPr/>
        </p:nvSpPr>
        <p:spPr>
          <a:xfrm>
            <a:off x="3617354" y="6576999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651059" y="6429980"/>
            <a:ext cx="268409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자동 긴급 제동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추돌 예상될 경우 능동적으로 브레이크  작동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2075" name="Picture 27" descr="Self-driving Car breaking에 대한 이미지 검색결과">
            <a:hlinkClick r:id="rId13"/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365"/>
          <a:stretch/>
        </p:blipFill>
        <p:spPr bwMode="auto">
          <a:xfrm>
            <a:off x="3757597" y="6871089"/>
            <a:ext cx="2404713" cy="15625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제목 2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자율주행 요건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91364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자율 비행  드론 활용</a:t>
            </a:r>
            <a:endParaRPr lang="ko-KR" altLang="en-US" sz="3600" dirty="0"/>
          </a:p>
        </p:txBody>
      </p:sp>
      <p:sp>
        <p:nvSpPr>
          <p:cNvPr id="33" name="TextBox 32"/>
          <p:cNvSpPr txBox="1"/>
          <p:nvPr/>
        </p:nvSpPr>
        <p:spPr>
          <a:xfrm>
            <a:off x="554795" y="1446058"/>
            <a:ext cx="5786478" cy="69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자율 비행 드론이  보급화가 되면 산업용 또는 레저용 등을 다양하게 활용될것으로 예상한다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 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현재 시범 운영하거나 시도 되어지는 자율 비행 드론을 알아보자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5961" y="3342382"/>
            <a:ext cx="2857520" cy="1729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74523" y="2413688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셀카드론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</a:t>
            </a:r>
            <a:r>
              <a:rPr lang="ko-KR" altLang="en-US" sz="1100" b="1" spc="-150" dirty="0" smtClean="0">
                <a:ln w="3175">
                  <a:noFill/>
                </a:ln>
              </a:rPr>
              <a:t>드론에 팔루오미 기능</a:t>
            </a:r>
            <a:r>
              <a:rPr lang="en-US" altLang="ko-KR" sz="1100" b="1" spc="-150" dirty="0" smtClean="0">
                <a:ln w="3175">
                  <a:noFill/>
                </a:ln>
              </a:rPr>
              <a:t>, </a:t>
            </a:r>
            <a:r>
              <a:rPr lang="ko-KR" altLang="en-US" sz="1100" b="1" spc="-150" dirty="0" smtClean="0">
                <a:ln w="3175">
                  <a:noFill/>
                </a:ln>
              </a:rPr>
              <a:t>웨이트 포인트 기능등을  이용하여 피사체의 움직임을 인지하고 사진촬용 한다</a:t>
            </a:r>
            <a:r>
              <a:rPr lang="en-US" altLang="ko-KR" sz="1100" b="1" spc="-150" dirty="0" smtClean="0">
                <a:ln w="3175">
                  <a:noFill/>
                </a:ln>
              </a:rPr>
              <a:t>.(DJI)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96529" y="2389429"/>
            <a:ext cx="2857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안전점검드론 </a:t>
            </a:r>
            <a:r>
              <a:rPr lang="en-US" altLang="ko-KR" sz="11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 </a:t>
            </a:r>
            <a:r>
              <a:rPr lang="ko-KR" altLang="en-US" sz="1100" b="1" spc="-150" dirty="0" smtClean="0">
                <a:ln w="3175">
                  <a:noFill/>
                </a:ln>
              </a:rPr>
              <a:t>송전탑 사이의 송전선을 자동으로 점검하는 </a:t>
            </a:r>
            <a:r>
              <a:rPr lang="en-US" altLang="ko-KR" sz="1100" b="1" spc="-150" dirty="0" smtClean="0">
                <a:ln w="3175">
                  <a:noFill/>
                </a:ln>
              </a:rPr>
              <a:t>‘</a:t>
            </a:r>
            <a:r>
              <a:rPr lang="ko-KR" altLang="en-US" sz="1100" b="1" spc="-150" dirty="0" smtClean="0">
                <a:ln w="3175">
                  <a:noFill/>
                </a:ln>
              </a:rPr>
              <a:t>드론을 이용한 송전선로 자동감시운영 기술</a:t>
            </a:r>
            <a:r>
              <a:rPr lang="en-US" altLang="ko-KR" sz="1100" b="1" spc="-150" dirty="0" smtClean="0">
                <a:ln w="3175">
                  <a:noFill/>
                </a:ln>
              </a:rPr>
              <a:t>’</a:t>
            </a:r>
            <a:r>
              <a:rPr lang="ko-KR" altLang="en-US" sz="1100" b="1" spc="-150" dirty="0" smtClean="0">
                <a:ln w="3175">
                  <a:noFill/>
                </a:ln>
              </a:rPr>
              <a:t>개발하여 시험 비행 성공했다</a:t>
            </a:r>
            <a:r>
              <a:rPr lang="en-US" altLang="ko-KR" sz="1100" b="1" spc="-150" dirty="0" smtClean="0">
                <a:ln w="3175">
                  <a:noFill/>
                </a:ln>
              </a:rPr>
              <a:t>.(</a:t>
            </a:r>
            <a:r>
              <a:rPr lang="ko-KR" altLang="en-US" sz="1100" b="1" spc="-150" dirty="0" smtClean="0">
                <a:ln w="3175">
                  <a:noFill/>
                </a:ln>
              </a:rPr>
              <a:t>한전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pic>
        <p:nvPicPr>
          <p:cNvPr id="4100" name="Picture 4" descr="자율 비행 드론 활용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17795" y="3413820"/>
            <a:ext cx="2755465" cy="1643074"/>
          </a:xfrm>
          <a:prstGeom prst="rect">
            <a:avLst/>
          </a:prstGeom>
          <a:noFill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/>
          <a:srcRect b="7692"/>
          <a:stretch>
            <a:fillRect/>
          </a:stretch>
        </p:blipFill>
        <p:spPr bwMode="auto">
          <a:xfrm>
            <a:off x="545961" y="6572264"/>
            <a:ext cx="285752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474523" y="5506058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물류센터 전용드론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</a:t>
            </a:r>
            <a:r>
              <a:rPr lang="ko-KR" altLang="en-US" sz="1100" b="1" spc="-150" dirty="0" smtClean="0">
                <a:ln w="3175">
                  <a:noFill/>
                </a:ln>
              </a:rPr>
              <a:t>물류센터 내부에서 자율적으로 비행해 물류센터 곳곳에 위치한 화물정보를 알려주는 드론이다</a:t>
            </a:r>
            <a:r>
              <a:rPr lang="en-US" altLang="ko-KR" sz="1100" b="1" spc="-150" dirty="0" smtClean="0">
                <a:ln w="3175">
                  <a:noFill/>
                </a:ln>
              </a:rPr>
              <a:t>.(CJ</a:t>
            </a:r>
            <a:r>
              <a:rPr lang="ko-KR" altLang="en-US" sz="1100" b="1" spc="-150" dirty="0" smtClean="0">
                <a:ln w="3175">
                  <a:noFill/>
                </a:ln>
              </a:rPr>
              <a:t>대한통운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/>
          <a:srcRect l="2500" b="12208"/>
          <a:stretch>
            <a:fillRect/>
          </a:stretch>
        </p:blipFill>
        <p:spPr bwMode="auto">
          <a:xfrm>
            <a:off x="3617795" y="6572264"/>
            <a:ext cx="278608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546357" y="5500694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응급드론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 </a:t>
            </a:r>
            <a:r>
              <a:rPr lang="ko-KR" altLang="en-US" sz="1100" b="1" spc="-150" dirty="0" smtClean="0">
                <a:ln w="3175">
                  <a:noFill/>
                </a:ln>
              </a:rPr>
              <a:t>조종사 없이 스스로 비행해 전쟁터의 부상명을 싣고 오거나 군 수물자를 날라줄 수직이착륙 드론 개발이 되었다</a:t>
            </a:r>
            <a:r>
              <a:rPr lang="en-US" altLang="ko-KR" sz="1100" b="1" spc="-150" dirty="0" smtClean="0">
                <a:ln w="3175">
                  <a:noFill/>
                </a:ln>
              </a:rPr>
              <a:t>. </a:t>
            </a:r>
            <a:r>
              <a:rPr lang="ko-KR" altLang="en-US" sz="1100" b="1" spc="-150" dirty="0" smtClean="0">
                <a:ln w="3175">
                  <a:noFill/>
                </a:ln>
              </a:rPr>
              <a:t>이스라엘</a:t>
            </a:r>
            <a:r>
              <a:rPr lang="en-US" altLang="ko-KR" sz="1100" b="1" spc="-150" dirty="0" smtClean="0">
                <a:ln w="3175">
                  <a:noFill/>
                </a:ln>
              </a:rPr>
              <a:t>, </a:t>
            </a:r>
            <a:r>
              <a:rPr lang="ko-KR" altLang="en-US" sz="1100" b="1" spc="-150" dirty="0" smtClean="0">
                <a:ln w="3175">
                  <a:noFill/>
                </a:ln>
              </a:rPr>
              <a:t>하늘 노새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sp>
        <p:nvSpPr>
          <p:cNvPr id="14" name="타원 13"/>
          <p:cNvSpPr/>
          <p:nvPr/>
        </p:nvSpPr>
        <p:spPr>
          <a:xfrm>
            <a:off x="428604" y="2593110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3539910" y="260374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442624" y="566902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3506818" y="567666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단원 정리</a:t>
            </a:r>
            <a:endParaRPr lang="ko-KR" altLang="en-US" sz="3600" dirty="0"/>
          </a:p>
        </p:txBody>
      </p:sp>
      <p:sp>
        <p:nvSpPr>
          <p:cNvPr id="32" name="TextBox 31"/>
          <p:cNvSpPr txBox="1"/>
          <p:nvPr/>
        </p:nvSpPr>
        <p:spPr>
          <a:xfrm>
            <a:off x="1201275" y="2213885"/>
            <a:ext cx="4585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</a:rPr>
              <a:t>자율 주행</a:t>
            </a:r>
            <a:r>
              <a:rPr lang="en-US" altLang="ko-KR" sz="1200" b="1" spc="-150" dirty="0" smtClean="0">
                <a:ln w="3175">
                  <a:noFill/>
                </a:ln>
              </a:rPr>
              <a:t>, </a:t>
            </a:r>
            <a:r>
              <a:rPr lang="ko-KR" altLang="en-US" sz="1200" b="1" spc="-150" dirty="0" smtClean="0">
                <a:ln w="3175">
                  <a:noFill/>
                </a:ln>
              </a:rPr>
              <a:t>자율 비행의 정의를 내려보자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42180" y="2714612"/>
            <a:ext cx="5548220" cy="2643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1907704"/>
            <a:ext cx="667144" cy="667144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201275" y="5881699"/>
            <a:ext cx="4227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</a:rPr>
              <a:t>나에게 자율 비행 드론이 있다면 무슨 용도로 사용 할 것인가</a:t>
            </a:r>
            <a:r>
              <a:rPr lang="en-US" altLang="ko-KR" sz="1200" b="1" spc="-150" dirty="0" smtClean="0">
                <a:ln w="3175">
                  <a:noFill/>
                </a:ln>
              </a:rPr>
              <a:t>? 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pic>
        <p:nvPicPr>
          <p:cNvPr id="54" name="그림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5572132"/>
            <a:ext cx="667144" cy="667144"/>
          </a:xfrm>
          <a:prstGeom prst="rect">
            <a:avLst/>
          </a:prstGeom>
        </p:spPr>
      </p:pic>
      <p:sp>
        <p:nvSpPr>
          <p:cNvPr id="66" name="직사각형 65"/>
          <p:cNvSpPr/>
          <p:nvPr/>
        </p:nvSpPr>
        <p:spPr>
          <a:xfrm>
            <a:off x="742180" y="6316064"/>
            <a:ext cx="5548220" cy="1899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/>
        </p:nvSpPr>
        <p:spPr>
          <a:xfrm>
            <a:off x="2643182" y="3571868"/>
            <a:ext cx="40005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현재의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  <a:cs typeface="+mj-cs"/>
              </a:rPr>
              <a:t>드론과 미래에 대비한 세계적인 드론 디자인 모습을 관찰하고 쿼드콥터 드론의 동체 기구 설계 구조를 이해한다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  <a:cs typeface="+mj-cs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제이디코드로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  <a:cs typeface="+mj-cs"/>
              </a:rPr>
              <a:t>나만의 드론을 디자인 설계하고 컬러링하여 드론 동체 구조를 직접 확인 한다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lang="ko-KR" altLang="en-US" sz="1400" b="1" dirty="0">
              <a:latin typeface="나눔고딕" pitchFamily="50" charset="-127"/>
              <a:ea typeface="나눔고딕" pitchFamily="50" charset="-127"/>
              <a:cs typeface="+mj-cs"/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rgbClr val="1555A6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제목 55"/>
          <p:cNvSpPr txBox="1">
            <a:spLocks/>
          </p:cNvSpPr>
          <p:nvPr/>
        </p:nvSpPr>
        <p:spPr>
          <a:xfrm>
            <a:off x="2571744" y="2714612"/>
            <a:ext cx="3214710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D.I.Y</a:t>
            </a:r>
            <a:r>
              <a:rPr lang="ko-KR" altLang="en-US" sz="4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드론 제작</a:t>
            </a:r>
            <a:endParaRPr kumimoji="0" lang="ko-KR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1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고도제어</a:t>
            </a:r>
            <a:r>
              <a:rPr lang="en-US" altLang="ko-KR" dirty="0" smtClean="0"/>
              <a:t>(2)-</a:t>
            </a:r>
            <a:r>
              <a:rPr lang="ko-KR" altLang="en-US" dirty="0" smtClean="0"/>
              <a:t>레이저 센서</a:t>
            </a:r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54795" y="1428728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미니드론에서 사용되는 고도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레이저센서에 대해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104" name="직사각형 103"/>
          <p:cNvSpPr/>
          <p:nvPr/>
        </p:nvSpPr>
        <p:spPr>
          <a:xfrm>
            <a:off x="664425" y="1844226"/>
            <a:ext cx="5676847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빛은 초당 </a:t>
            </a:r>
            <a:r>
              <a:rPr lang="en-US" altLang="ko-KR" sz="1100" dirty="0" smtClean="0"/>
              <a:t>300,000,000</a:t>
            </a:r>
            <a:r>
              <a:rPr lang="ko-KR" altLang="en-US" sz="1100" dirty="0" smtClean="0"/>
              <a:t>미터의 속도로 이동한다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발광과 수광 지점 사이에서 광속이 이동하는데 걸리는 시간을 측정하면 두 지점 간 거리를 측정 할 수 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레이저 센서는 측정하는 거리와 측정값의 정밀도에 따라 빛의 양으로 측정하는 방법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빛이 반사되어 도달하는 시간으로 거리를 측정하는 방법으로 크게 나뉘어 진다</a:t>
            </a:r>
            <a:r>
              <a:rPr lang="en-US" altLang="ko-KR" sz="1100" dirty="0" smtClean="0"/>
              <a:t>.  </a:t>
            </a:r>
            <a:r>
              <a:rPr lang="ko-KR" altLang="en-US" sz="1100" dirty="0" err="1" smtClean="0"/>
              <a:t>제이디코드는</a:t>
            </a:r>
            <a:r>
              <a:rPr lang="ko-KR" altLang="en-US" sz="1100" dirty="0" smtClean="0"/>
              <a:t> 빛의 도달 시간을 이용하여 </a:t>
            </a:r>
            <a:r>
              <a:rPr lang="en-US" altLang="ko-KR" sz="1100" dirty="0" smtClean="0"/>
              <a:t>2m</a:t>
            </a:r>
            <a:r>
              <a:rPr lang="ko-KR" altLang="en-US" sz="1100" dirty="0" smtClean="0"/>
              <a:t>까지 거리를 감지 할 수 있는 방법의 센서로 </a:t>
            </a:r>
            <a:r>
              <a:rPr lang="ko-KR" altLang="en-US" sz="1100" dirty="0" err="1" smtClean="0"/>
              <a:t>드론</a:t>
            </a:r>
            <a:r>
              <a:rPr lang="ko-KR" altLang="en-US" sz="1100" dirty="0" smtClean="0"/>
              <a:t> 높이를 제어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2" name="그룹 49"/>
          <p:cNvGrpSpPr/>
          <p:nvPr/>
        </p:nvGrpSpPr>
        <p:grpSpPr>
          <a:xfrm>
            <a:off x="4176189" y="5850583"/>
            <a:ext cx="1571844" cy="293053"/>
            <a:chOff x="6514871" y="5569216"/>
            <a:chExt cx="1972186" cy="788742"/>
          </a:xfrm>
          <a:noFill/>
        </p:grpSpPr>
        <p:pic>
          <p:nvPicPr>
            <p:cNvPr id="26" name="Picture 9" descr="Green grass vector ClipArt Icon free vector">
              <a:hlinkClick r:id="rId2" tooltip="Green grass vector"/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5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28" name="Picture 9" descr="Green grass vector ClipArt Icon free vector">
                <a:hlinkClick r:id="rId2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29" name="Picture 9" descr="Green grass vector ClipArt Icon free vector">
                <a:hlinkClick r:id="rId2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pic>
        <p:nvPicPr>
          <p:cNvPr id="30" name="그림 29" descr="3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058833" y="3011336"/>
            <a:ext cx="1800632" cy="1121049"/>
          </a:xfrm>
          <a:prstGeom prst="rect">
            <a:avLst/>
          </a:prstGeom>
        </p:spPr>
      </p:pic>
      <p:pic>
        <p:nvPicPr>
          <p:cNvPr id="31" name="Picture 4" descr="red,light,tip,energy,hint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27215" y="3817850"/>
            <a:ext cx="232917" cy="135342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2607436" y="3958473"/>
            <a:ext cx="1143008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레이저 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564904" y="4267527"/>
            <a:ext cx="1228322" cy="97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TextBox 58"/>
          <p:cNvSpPr txBox="1"/>
          <p:nvPr/>
        </p:nvSpPr>
        <p:spPr>
          <a:xfrm>
            <a:off x="5066945" y="4368658"/>
            <a:ext cx="1259345" cy="142876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200" dirty="0" smtClean="0"/>
              <a:t>발광부에서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빛이 반사되어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수광부까지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도달하는 시간</a:t>
            </a:r>
            <a:endParaRPr lang="en-US" altLang="ko-KR" sz="1200" dirty="0" smtClean="0"/>
          </a:p>
          <a:p>
            <a:pPr algn="ctr"/>
            <a:endParaRPr lang="en-US" altLang="ko-KR" sz="1200" dirty="0" smtClean="0">
              <a:sym typeface="Wingdings" pitchFamily="2" charset="2"/>
            </a:endParaRPr>
          </a:p>
          <a:p>
            <a:pPr algn="ctr"/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거리로 환산</a:t>
            </a:r>
            <a:endParaRPr lang="en-US" altLang="ko-KR" sz="1200" dirty="0" smtClean="0"/>
          </a:p>
        </p:txBody>
      </p:sp>
      <p:sp>
        <p:nvSpPr>
          <p:cNvPr id="60" name="TextBox 59"/>
          <p:cNvSpPr txBox="1"/>
          <p:nvPr/>
        </p:nvSpPr>
        <p:spPr>
          <a:xfrm>
            <a:off x="330970" y="4996238"/>
            <a:ext cx="1617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200" dirty="0" smtClean="0"/>
              <a:t>발광</a:t>
            </a:r>
            <a:r>
              <a:rPr lang="en-US" altLang="ko-KR" sz="1200" dirty="0" smtClean="0"/>
              <a:t>(Emitter</a:t>
            </a:r>
            <a:r>
              <a:rPr lang="en-US" altLang="ko-KR" sz="1200" dirty="0"/>
              <a:t>)</a:t>
            </a:r>
            <a:br>
              <a:rPr lang="en-US" altLang="ko-KR" sz="1200" dirty="0"/>
            </a:br>
            <a:r>
              <a:rPr lang="en-US" altLang="ko-KR" sz="1200" dirty="0" smtClean="0"/>
              <a:t>(</a:t>
            </a:r>
            <a:r>
              <a:rPr lang="ko-KR" altLang="en-US" sz="1200" dirty="0" smtClean="0"/>
              <a:t>적외선 </a:t>
            </a:r>
            <a:r>
              <a:rPr lang="ko-KR" altLang="en-US" sz="1200" dirty="0"/>
              <a:t>신호 </a:t>
            </a:r>
            <a:r>
              <a:rPr lang="ko-KR" altLang="en-US" sz="1200" dirty="0" smtClean="0"/>
              <a:t>보냄</a:t>
            </a:r>
            <a:r>
              <a:rPr lang="en-US" altLang="ko-KR" sz="1200" dirty="0" smtClean="0"/>
              <a:t>)</a:t>
            </a:r>
            <a:endParaRPr lang="en-US" altLang="ko-KR" sz="1200" dirty="0"/>
          </a:p>
          <a:p>
            <a:pPr algn="r"/>
            <a:endParaRPr lang="en-US" altLang="ko-KR" sz="1200" dirty="0" smtClean="0"/>
          </a:p>
        </p:txBody>
      </p:sp>
      <p:sp>
        <p:nvSpPr>
          <p:cNvPr id="61" name="TextBox 60"/>
          <p:cNvSpPr txBox="1"/>
          <p:nvPr/>
        </p:nvSpPr>
        <p:spPr>
          <a:xfrm>
            <a:off x="1613992" y="5603624"/>
            <a:ext cx="143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수광</a:t>
            </a:r>
            <a:r>
              <a:rPr lang="en-US" altLang="ko-KR" sz="1200" dirty="0" smtClean="0"/>
              <a:t>(Collector</a:t>
            </a:r>
            <a:r>
              <a:rPr lang="en-US" altLang="ko-KR" sz="1200" dirty="0"/>
              <a:t>)</a:t>
            </a:r>
            <a:br>
              <a:rPr lang="en-US" altLang="ko-KR" sz="1200" dirty="0"/>
            </a:br>
            <a:r>
              <a:rPr lang="en-US" altLang="ko-KR" sz="1200" dirty="0" smtClean="0"/>
              <a:t>(</a:t>
            </a:r>
            <a:r>
              <a:rPr lang="ko-KR" altLang="en-US" sz="1200" dirty="0" smtClean="0"/>
              <a:t>적외선 신호 받음</a:t>
            </a:r>
            <a:r>
              <a:rPr lang="en-US" altLang="ko-KR" sz="1200" dirty="0" smtClean="0"/>
              <a:t>)</a:t>
            </a:r>
            <a:endParaRPr lang="en-US" altLang="ko-KR" sz="1200" dirty="0"/>
          </a:p>
        </p:txBody>
      </p:sp>
      <p:cxnSp>
        <p:nvCxnSpPr>
          <p:cNvPr id="62" name="꺾인 연결선 97"/>
          <p:cNvCxnSpPr>
            <a:endCxn id="60" idx="3"/>
          </p:cNvCxnSpPr>
          <p:nvPr/>
        </p:nvCxnSpPr>
        <p:spPr>
          <a:xfrm rot="10800000" flipV="1">
            <a:off x="1948746" y="4941794"/>
            <a:ext cx="1045134" cy="377609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꺾인 연결선 97"/>
          <p:cNvCxnSpPr/>
          <p:nvPr/>
        </p:nvCxnSpPr>
        <p:spPr>
          <a:xfrm rot="5400000">
            <a:off x="2498417" y="4813464"/>
            <a:ext cx="1269577" cy="73646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연결선 63"/>
          <p:cNvCxnSpPr/>
          <p:nvPr/>
        </p:nvCxnSpPr>
        <p:spPr>
          <a:xfrm rot="5400000">
            <a:off x="3818931" y="5051955"/>
            <a:ext cx="2130399" cy="6892"/>
          </a:xfrm>
          <a:prstGeom prst="line">
            <a:avLst/>
          </a:prstGeom>
          <a:ln w="38100">
            <a:solidFill>
              <a:srgbClr val="FF0000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직선 연결선 64"/>
          <p:cNvCxnSpPr/>
          <p:nvPr/>
        </p:nvCxnSpPr>
        <p:spPr>
          <a:xfrm rot="5400000">
            <a:off x="3918527" y="5051956"/>
            <a:ext cx="2130399" cy="6892"/>
          </a:xfrm>
          <a:prstGeom prst="line">
            <a:avLst/>
          </a:prstGeom>
          <a:ln w="38100">
            <a:solidFill>
              <a:srgbClr val="0000FF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 rot="10800000" flipV="1">
            <a:off x="3986826" y="4011464"/>
            <a:ext cx="2214578" cy="3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 rot="10800000">
            <a:off x="3933057" y="5976885"/>
            <a:ext cx="2286016" cy="1588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위로 굽은 화살표 67"/>
          <p:cNvSpPr/>
          <p:nvPr/>
        </p:nvSpPr>
        <p:spPr>
          <a:xfrm flipH="1">
            <a:off x="3501438" y="5056411"/>
            <a:ext cx="1224370" cy="795361"/>
          </a:xfrm>
          <a:prstGeom prst="bentUpArrow">
            <a:avLst>
              <a:gd name="adj1" fmla="val 18995"/>
              <a:gd name="adj2" fmla="val 28041"/>
              <a:gd name="adj3" fmla="val 15269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위로 굽은 화살표 71"/>
          <p:cNvSpPr/>
          <p:nvPr/>
        </p:nvSpPr>
        <p:spPr>
          <a:xfrm flipH="1">
            <a:off x="1328972" y="3947440"/>
            <a:ext cx="1235931" cy="599467"/>
          </a:xfrm>
          <a:prstGeom prst="bentUpArrow">
            <a:avLst>
              <a:gd name="adj1" fmla="val 18995"/>
              <a:gd name="adj2" fmla="val 28041"/>
              <a:gd name="adj3" fmla="val 1740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2204864" y="6422723"/>
            <a:ext cx="2714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</a:t>
            </a:r>
            <a:r>
              <a:rPr lang="ko-KR" altLang="en-US" sz="1200" b="1" dirty="0" smtClean="0"/>
              <a:t>적외</a:t>
            </a:r>
            <a:r>
              <a:rPr lang="ko-KR" altLang="en-US" sz="1200" b="1" dirty="0"/>
              <a:t>선</a:t>
            </a:r>
            <a:r>
              <a:rPr lang="ko-KR" altLang="en-US" sz="1200" b="1" dirty="0" smtClean="0"/>
              <a:t> 센서 거리측정 흐름도</a:t>
            </a:r>
            <a:r>
              <a:rPr lang="en-US" altLang="ko-KR" sz="1200" b="1" dirty="0" smtClean="0"/>
              <a:t>&gt;</a:t>
            </a:r>
          </a:p>
        </p:txBody>
      </p:sp>
      <p:grpSp>
        <p:nvGrpSpPr>
          <p:cNvPr id="6" name="그룹 35"/>
          <p:cNvGrpSpPr/>
          <p:nvPr/>
        </p:nvGrpSpPr>
        <p:grpSpPr>
          <a:xfrm>
            <a:off x="313996" y="5881521"/>
            <a:ext cx="6283356" cy="2773450"/>
            <a:chOff x="210726" y="6312014"/>
            <a:chExt cx="6283356" cy="2773450"/>
          </a:xfrm>
        </p:grpSpPr>
        <p:sp>
          <p:nvSpPr>
            <p:cNvPr id="37" name="모서리가 둥근 직사각형 36"/>
            <p:cNvSpPr/>
            <p:nvPr/>
          </p:nvSpPr>
          <p:spPr>
            <a:xfrm>
              <a:off x="373402" y="6870277"/>
              <a:ext cx="6120680" cy="2215187"/>
            </a:xfrm>
            <a:prstGeom prst="roundRect">
              <a:avLst>
                <a:gd name="adj" fmla="val 2175"/>
              </a:avLst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7" name="그룹 37"/>
            <p:cNvGrpSpPr/>
            <p:nvPr/>
          </p:nvGrpSpPr>
          <p:grpSpPr>
            <a:xfrm>
              <a:off x="476672" y="7323896"/>
              <a:ext cx="5946464" cy="1645241"/>
              <a:chOff x="476672" y="7322381"/>
              <a:chExt cx="5946464" cy="1554673"/>
            </a:xfrm>
          </p:grpSpPr>
          <p:pic>
            <p:nvPicPr>
              <p:cNvPr id="44" name="그림 43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6672" y="7322381"/>
                <a:ext cx="5946464" cy="372310"/>
              </a:xfrm>
              <a:prstGeom prst="rect">
                <a:avLst/>
              </a:prstGeom>
            </p:spPr>
          </p:pic>
          <p:sp>
            <p:nvSpPr>
              <p:cNvPr id="45" name="직사각형 44"/>
              <p:cNvSpPr/>
              <p:nvPr/>
            </p:nvSpPr>
            <p:spPr>
              <a:xfrm>
                <a:off x="489896" y="7633533"/>
                <a:ext cx="5917064" cy="12435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9" name="직사각형 38"/>
            <p:cNvSpPr/>
            <p:nvPr/>
          </p:nvSpPr>
          <p:spPr>
            <a:xfrm>
              <a:off x="554795" y="7645304"/>
              <a:ext cx="586834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직진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한물질 내에서는 곧게 </a:t>
              </a:r>
              <a:r>
                <a:rPr lang="ko-KR" altLang="en-US" sz="105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나아가는성질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반사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한 물질의 </a:t>
              </a:r>
              <a:r>
                <a:rPr lang="ko-KR" altLang="en-US" sz="105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경계면에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 입사할 때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빛이 되돌아 오는 현상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굴절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빛이 진행하다 투명한 매질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(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물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)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로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입사 할 때 진행 방향이 달라지는 현상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간섭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두 개 빛의 파장이 한 점에서 만났을 </a:t>
              </a:r>
              <a:r>
                <a:rPr lang="ko-KR" altLang="en-US" sz="105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때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 진동이 각각 파의 진동 합으로 나타나는 현상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(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홀로그램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105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비눗방울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)</a:t>
              </a: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회절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빛이 장애물 뒤쪽의 그림자 부분까지 돌아 들어가서 전파되는 현상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편광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자연광은 모든 방향으로 진동하는 빛이다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.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자연광을 특정 방향으로만 진동하는 빛으로 바꾸는 것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.(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선글라스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, LCD)</a:t>
              </a:r>
              <a:endParaRPr lang="en-US" altLang="ko-KR" sz="105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40" name="그림 3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726" y="6312014"/>
              <a:ext cx="1086670" cy="1086670"/>
            </a:xfrm>
            <a:prstGeom prst="rect">
              <a:avLst/>
            </a:prstGeom>
          </p:spPr>
        </p:pic>
        <p:grpSp>
          <p:nvGrpSpPr>
            <p:cNvPr id="8" name="그룹 40"/>
            <p:cNvGrpSpPr/>
            <p:nvPr/>
          </p:nvGrpSpPr>
          <p:grpSpPr>
            <a:xfrm>
              <a:off x="737561" y="6982681"/>
              <a:ext cx="4347623" cy="388568"/>
              <a:chOff x="737561" y="6982681"/>
              <a:chExt cx="4347623" cy="388568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870342" y="6982681"/>
                <a:ext cx="4214842" cy="388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ko-KR" altLang="en-US" sz="1400" b="1" dirty="0" smtClean="0">
                    <a:solidFill>
                      <a:schemeClr val="bg1"/>
                    </a:solidFill>
                    <a:latin typeface="휴먼편지체" panose="02030504000101010101" pitchFamily="18" charset="-127"/>
                    <a:ea typeface="휴먼편지체" panose="02030504000101010101" pitchFamily="18" charset="-127"/>
                  </a:rPr>
                  <a:t>빛의 성질</a:t>
                </a:r>
                <a:endParaRPr lang="en-US" altLang="ko-KR" sz="1400" b="1" dirty="0">
                  <a:solidFill>
                    <a:schemeClr val="bg1"/>
                  </a:solidFill>
                  <a:latin typeface="휴먼편지체" panose="02030504000101010101" pitchFamily="18" charset="-127"/>
                  <a:ea typeface="휴먼편지체" panose="02030504000101010101" pitchFamily="18" charset="-127"/>
                </a:endParaRPr>
              </a:p>
            </p:txBody>
          </p:sp>
          <p:sp>
            <p:nvSpPr>
              <p:cNvPr id="43" name="타원 42"/>
              <p:cNvSpPr/>
              <p:nvPr/>
            </p:nvSpPr>
            <p:spPr>
              <a:xfrm>
                <a:off x="737561" y="7159384"/>
                <a:ext cx="99151" cy="9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46" name="Picture 7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50397" y="3279229"/>
            <a:ext cx="757154" cy="66821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TextBox 46"/>
          <p:cNvSpPr txBox="1"/>
          <p:nvPr/>
        </p:nvSpPr>
        <p:spPr>
          <a:xfrm>
            <a:off x="764706" y="3059468"/>
            <a:ext cx="1325907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736552" y="3394761"/>
            <a:ext cx="215802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레이저 센서로 부터 받은 거리의 값을 기반으로 비행 알고리즘에 의해 정확한 높이 비행 제어</a:t>
            </a:r>
            <a:endParaRPr lang="en-US" altLang="ko-KR" sz="1100" dirty="0" smtClean="0"/>
          </a:p>
        </p:txBody>
      </p:sp>
      <p:sp>
        <p:nvSpPr>
          <p:cNvPr id="41" name="제목 40"/>
          <p:cNvSpPr>
            <a:spLocks noGrp="1"/>
          </p:cNvSpPr>
          <p:nvPr>
            <p:ph type="title"/>
          </p:nvPr>
        </p:nvSpPr>
        <p:spPr>
          <a:xfrm>
            <a:off x="260576" y="288624"/>
            <a:ext cx="5525878" cy="562478"/>
          </a:xfrm>
        </p:spPr>
        <p:txBody>
          <a:bodyPr>
            <a:noAutofit/>
          </a:bodyPr>
          <a:lstStyle/>
          <a:p>
            <a:r>
              <a:rPr altLang="en-US" sz="3600" dirty="0" smtClean="0"/>
              <a:t>고도제어 </a:t>
            </a:r>
            <a:r>
              <a:rPr lang="en-US" altLang="en-US" sz="3600" dirty="0" smtClean="0"/>
              <a:t>- </a:t>
            </a:r>
            <a:r>
              <a:rPr altLang="en-US" sz="3600" dirty="0" smtClean="0"/>
              <a:t>레이저센서</a:t>
            </a:r>
            <a:endParaRPr lang="ko-KR" alt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11293472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표 1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0001699"/>
              </p:ext>
            </p:extLst>
          </p:nvPr>
        </p:nvGraphicFramePr>
        <p:xfrm>
          <a:off x="836713" y="2523286"/>
          <a:ext cx="5400599" cy="3829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  <a:gridCol w="2088231"/>
                <a:gridCol w="2664296"/>
              </a:tblGrid>
              <a:tr h="4894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환경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일반적인 환경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특정 환경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188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고도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탐지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모습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빛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흰색을 포함하여 기본적인 빛의 반사 성질에 의해 고도 탐지 가능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검정색은 빛을 흡수하므로 적외선 센서로 거리 측정 어렵고 강한 태양광선이나 조명아래에는 빛의 반사에 영향을 주므로 고도 제어 값에 다소 영향을 미침</a:t>
                      </a:r>
                      <a:r>
                        <a:rPr lang="en-US" altLang="ko-KR" sz="1100" dirty="0" smtClean="0"/>
                        <a:t>.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/>
                        <a:t>적합성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비행 환경 중간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○</a:t>
                      </a:r>
                      <a:r>
                        <a:rPr lang="en-US" altLang="ko-KR" sz="1100" dirty="0" smtClean="0">
                          <a:sym typeface="Webdings"/>
                        </a:rPr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최적의 비행 장소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smtClean="0">
                          <a:sym typeface="Webdings"/>
                        </a:rPr>
                        <a:t>△</a:t>
                      </a:r>
                      <a:r>
                        <a:rPr lang="en-US" altLang="ko-KR" sz="1100" smtClean="0"/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54795" y="1340595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레이저센서를 이용한 최적의 고도제어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704" y="1819942"/>
            <a:ext cx="54726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하기의 그림은 적외선 센서의 고도 제어 장단점을 이용한 비행 환경을 표현한 것 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적외선 특성상 같은 거리의 물체도 색상이나 태양광선이나 조명에 따라 반사되는 정도가 달라지므로 주변 환경에 영향을 받는다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71401978"/>
              </p:ext>
            </p:extLst>
          </p:nvPr>
        </p:nvGraphicFramePr>
        <p:xfrm>
          <a:off x="845569" y="7157654"/>
          <a:ext cx="5431852" cy="148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191"/>
                <a:gridCol w="5008661"/>
              </a:tblGrid>
              <a:tr h="370736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9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초음파 센서의 환경제약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기압 센서의 낮은 정밀도의 단점을 보완하여 사용 할 수 있는 센서로서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모든 환경에서 지원한다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별다른 비행 환경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제약 없이  비교적 정확하게 거리 측정을 지원하여 안정적인 자동 </a:t>
                      </a:r>
                      <a:r>
                        <a:rPr lang="ko-KR" altLang="en-US" sz="1100" baseline="0" dirty="0" err="1" smtClean="0">
                          <a:solidFill>
                            <a:schemeClr val="tx1"/>
                          </a:solidFill>
                        </a:rPr>
                        <a:t>호버링이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가능하다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12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위의 레이저 고도 제어 환경에서의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특정 환경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에서와 같이 검은색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지면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빛의 반사율이 방해하는 환경에서는 고도 제어가 다소 어렵다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6680844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 센서를 이용한 고도제어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" name="평행 사변형 1"/>
          <p:cNvSpPr/>
          <p:nvPr/>
        </p:nvSpPr>
        <p:spPr>
          <a:xfrm>
            <a:off x="4005064" y="4487813"/>
            <a:ext cx="1813119" cy="577701"/>
          </a:xfrm>
          <a:prstGeom prst="parallelogram">
            <a:avLst>
              <a:gd name="adj" fmla="val 47149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평행 사변형 7"/>
          <p:cNvSpPr/>
          <p:nvPr/>
        </p:nvSpPr>
        <p:spPr>
          <a:xfrm>
            <a:off x="1556792" y="4489451"/>
            <a:ext cx="1872208" cy="576064"/>
          </a:xfrm>
          <a:prstGeom prst="parallelogram">
            <a:avLst>
              <a:gd name="adj" fmla="val 47149"/>
            </a:avLst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ln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 flipH="1">
            <a:off x="2423208" y="3531398"/>
            <a:ext cx="276507" cy="1232137"/>
            <a:chOff x="4880685" y="4398737"/>
            <a:chExt cx="106488" cy="2130400"/>
          </a:xfrm>
        </p:grpSpPr>
        <p:cxnSp>
          <p:nvCxnSpPr>
            <p:cNvPr id="9" name="직선 연결선 8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그룹 15"/>
          <p:cNvGrpSpPr/>
          <p:nvPr/>
        </p:nvGrpSpPr>
        <p:grpSpPr>
          <a:xfrm flipH="1">
            <a:off x="4878222" y="3531398"/>
            <a:ext cx="276510" cy="1232137"/>
            <a:chOff x="4880685" y="4398737"/>
            <a:chExt cx="106488" cy="2130400"/>
          </a:xfrm>
        </p:grpSpPr>
        <p:cxnSp>
          <p:nvCxnSpPr>
            <p:cNvPr id="17" name="직선 연결선 16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그림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112" y="3099350"/>
            <a:ext cx="1159010" cy="864096"/>
          </a:xfrm>
          <a:prstGeom prst="rect">
            <a:avLst/>
          </a:prstGeom>
        </p:spPr>
      </p:pic>
      <p:pic>
        <p:nvPicPr>
          <p:cNvPr id="21" name="Picture 2" descr="sun icon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298" t="7752" r="5342" b="16420"/>
          <a:stretch/>
        </p:blipFill>
        <p:spPr bwMode="auto">
          <a:xfrm>
            <a:off x="1585250" y="3067451"/>
            <a:ext cx="648072" cy="607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958" y="3099350"/>
            <a:ext cx="1159010" cy="864096"/>
          </a:xfrm>
          <a:prstGeom prst="rect">
            <a:avLst/>
          </a:prstGeom>
        </p:spPr>
      </p:pic>
      <p:pic>
        <p:nvPicPr>
          <p:cNvPr id="1028" name="Picture 4" descr="sun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032" y="3099350"/>
            <a:ext cx="648072" cy="6281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제목 1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76356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4704" y="1904284"/>
            <a:ext cx="53662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레이저</a:t>
            </a:r>
            <a:r>
              <a:rPr lang="en-US" altLang="ko-KR" sz="1100" dirty="0" smtClean="0">
                <a:solidFill>
                  <a:prstClr val="black"/>
                </a:solidFill>
              </a:rPr>
              <a:t>(</a:t>
            </a:r>
            <a:r>
              <a:rPr lang="ko-KR" altLang="en-US" sz="1100" dirty="0" smtClean="0">
                <a:solidFill>
                  <a:prstClr val="black"/>
                </a:solidFill>
              </a:rPr>
              <a:t>적외선</a:t>
            </a:r>
            <a:r>
              <a:rPr lang="en-US" altLang="ko-KR" sz="1100" dirty="0" smtClean="0">
                <a:solidFill>
                  <a:prstClr val="black"/>
                </a:solidFill>
              </a:rPr>
              <a:t>)</a:t>
            </a:r>
            <a:r>
              <a:rPr lang="ko-KR" altLang="en-US" sz="1100" dirty="0" smtClean="0">
                <a:solidFill>
                  <a:prstClr val="black"/>
                </a:solidFill>
              </a:rPr>
              <a:t> 센서는 대다수의 핸즈프리 제품에 적용되어 사용되어지고 있어 우리도 주위에서 흔히 볼 수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로봇 청소기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벽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단차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장애물 충돌 감지하여 회피 할 수 있도록 구현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비데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사람 인지하여 자동으로 변기 뚜껑 열림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닫힘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욕실용품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비누 디스펜서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수도꼭지 등 핸즈프리 기능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자동문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문으로 접근하는 사람 또는 물체 감지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자동 문열림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충돌 방지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등 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endParaRPr lang="en-US" altLang="ko-KR" sz="1100" dirty="0" smtClean="0">
              <a:solidFill>
                <a:prstClr val="black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54795" y="1412033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레이저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(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적외선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)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050" name="Picture 2" descr="ir sensor vacuum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11" y="3441682"/>
            <a:ext cx="2448271" cy="2448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ir sensor vacuum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760" y="344168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ir sensor bidet에 대한 이미지 검색결과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68" t="23480" r="3141"/>
          <a:stretch/>
        </p:blipFill>
        <p:spPr bwMode="auto">
          <a:xfrm>
            <a:off x="631343" y="5930061"/>
            <a:ext cx="2448271" cy="25710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571480" y="5656547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비누 </a:t>
            </a:r>
            <a:r>
              <a:rPr lang="ko-KR" altLang="en-US" sz="800" b="1" dirty="0" err="1" smtClean="0">
                <a:solidFill>
                  <a:schemeClr val="bg1">
                    <a:lumMod val="75000"/>
                  </a:schemeClr>
                </a:solidFill>
              </a:rPr>
              <a:t>디스펜서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770943" y="5656547"/>
            <a:ext cx="2485356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로봇 청소기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80603" y="8253747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자동 비데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/>
          <a:srcRect l="15306" r="19643"/>
          <a:stretch>
            <a:fillRect/>
          </a:stretch>
        </p:blipFill>
        <p:spPr bwMode="auto">
          <a:xfrm>
            <a:off x="3786190" y="5952272"/>
            <a:ext cx="242889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직사각형 11"/>
          <p:cNvSpPr/>
          <p:nvPr/>
        </p:nvSpPr>
        <p:spPr>
          <a:xfrm>
            <a:off x="3811227" y="8238288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자동문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제목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8395991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관찰 확인하기</a:t>
            </a:r>
            <a:endParaRPr lang="ko-KR" altLang="en-US" sz="3600" dirty="0"/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 cstate="print"/>
          <a:srcRect l="11529" t="16630" r="12639"/>
          <a:stretch>
            <a:fillRect/>
          </a:stretch>
        </p:blipFill>
        <p:spPr bwMode="auto">
          <a:xfrm rot="16200000">
            <a:off x="1401681" y="2676523"/>
            <a:ext cx="857256" cy="179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직사각형 31"/>
          <p:cNvSpPr/>
          <p:nvPr/>
        </p:nvSpPr>
        <p:spPr>
          <a:xfrm>
            <a:off x="928670" y="2214546"/>
            <a:ext cx="52212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/>
              <a:t>제이디코드의 메인보드에서 레이저센서를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레이저 센서를 임의로 막아보고 고도 제어를 시연하여 레이저 센서의 기능을 직접 확인한다</a:t>
            </a:r>
            <a:r>
              <a:rPr lang="en-US" altLang="ko-KR" sz="1200" b="1" dirty="0" smtClean="0"/>
              <a:t>.</a:t>
            </a:r>
          </a:p>
        </p:txBody>
      </p:sp>
      <p:grpSp>
        <p:nvGrpSpPr>
          <p:cNvPr id="2" name="그룹 32"/>
          <p:cNvGrpSpPr/>
          <p:nvPr/>
        </p:nvGrpSpPr>
        <p:grpSpPr>
          <a:xfrm>
            <a:off x="1363590" y="5053792"/>
            <a:ext cx="1071570" cy="1071570"/>
            <a:chOff x="7715280" y="3000364"/>
            <a:chExt cx="1928826" cy="1928826"/>
          </a:xfrm>
        </p:grpSpPr>
        <p:pic>
          <p:nvPicPr>
            <p:cNvPr id="38" name="그림 37" descr="C:\Users\이미선\Dropbox\창업지원자료\기획\디자인\JDCode\앱디자인\jdcode\PNG파일\왼쪽조종\왼쪽조종.png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715280" y="3000364"/>
              <a:ext cx="1928826" cy="1928826"/>
            </a:xfrm>
            <a:prstGeom prst="rect">
              <a:avLst/>
            </a:prstGeom>
            <a:noFill/>
          </p:spPr>
        </p:pic>
        <p:pic>
          <p:nvPicPr>
            <p:cNvPr id="40" name="그림 39" descr="C:\Users\이미선\Dropbox\창업지원자료\기획\디자인\JDKit\앱디자인\lock_p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001033" y="3839347"/>
              <a:ext cx="298394" cy="285752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282138" y="4350047"/>
              <a:ext cx="785818" cy="347984"/>
            </a:xfrm>
            <a:prstGeom prst="rect">
              <a:avLst/>
            </a:prstGeom>
            <a:noFill/>
          </p:spPr>
        </p:pic>
      </p:grpSp>
      <p:sp>
        <p:nvSpPr>
          <p:cNvPr id="43" name="타원 42"/>
          <p:cNvSpPr/>
          <p:nvPr/>
        </p:nvSpPr>
        <p:spPr>
          <a:xfrm>
            <a:off x="2046071" y="3386459"/>
            <a:ext cx="285752" cy="285752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792350" y="3196404"/>
            <a:ext cx="3000396" cy="1785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아랫면에 레이저센서를 찾아보고 수광부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발광부를 확인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endParaRPr lang="en-US" altLang="ko-KR" sz="1100" dirty="0" smtClean="0"/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레이저센서를 휴지</a:t>
            </a:r>
            <a:r>
              <a:rPr lang="en-US" altLang="ko-KR" sz="1100" dirty="0" smtClean="0">
                <a:sym typeface="Wingdings 2"/>
              </a:rPr>
              <a:t>/</a:t>
            </a:r>
            <a:r>
              <a:rPr lang="ko-KR" altLang="en-US" sz="1100" dirty="0" smtClean="0">
                <a:sym typeface="Wingdings 2"/>
              </a:rPr>
              <a:t>유리테이프를 이용하여 빛을 막는다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</a:t>
            </a:r>
            <a:r>
              <a:rPr lang="en-US" altLang="ko-KR" sz="1100" dirty="0" smtClean="0">
                <a:sym typeface="Wingdings 2"/>
              </a:rPr>
              <a:t>Lock </a:t>
            </a:r>
            <a:r>
              <a:rPr lang="ko-KR" altLang="en-US" sz="1100" dirty="0" smtClean="0">
                <a:sym typeface="Wingdings 2"/>
              </a:rPr>
              <a:t>버튼으로 높이 잠금모드로 드론의 높이 고정 할 수 있도록 앱을 제어한다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7" cstate="print"/>
          <a:srcRect l="8333" t="16576" r="7051"/>
          <a:stretch>
            <a:fillRect/>
          </a:stretch>
        </p:blipFill>
        <p:spPr bwMode="auto">
          <a:xfrm rot="16200000">
            <a:off x="1405184" y="3654878"/>
            <a:ext cx="857254" cy="179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TextBox 45"/>
          <p:cNvSpPr txBox="1"/>
          <p:nvPr/>
        </p:nvSpPr>
        <p:spPr>
          <a:xfrm>
            <a:off x="1281912" y="6245428"/>
            <a:ext cx="4913141" cy="33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레이저 센서를 막았을 때 제이디코드의 비행 하는 모습을 확인 해보도록 한다</a:t>
            </a:r>
            <a:r>
              <a:rPr lang="en-US" altLang="ko-KR" sz="1200" b="1" spc="-150" dirty="0" smtClean="0">
                <a:ln w="3175">
                  <a:noFill/>
                </a:ln>
                <a:effectLst/>
              </a:rPr>
              <a:t>.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742180" y="6786578"/>
            <a:ext cx="5548220" cy="1928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85"/>
          <p:cNvGrpSpPr/>
          <p:nvPr/>
        </p:nvGrpSpPr>
        <p:grpSpPr>
          <a:xfrm>
            <a:off x="642918" y="6000760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4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95" name="TextBox 94"/>
          <p:cNvSpPr txBox="1"/>
          <p:nvPr/>
        </p:nvSpPr>
        <p:spPr>
          <a:xfrm>
            <a:off x="857232" y="6963625"/>
            <a:ext cx="5286412" cy="12858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레이저 센서를 막았을 때의 비행 상태를 확인하다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레이저 센서를 막지 않았을때의 비행 상태는 어떻습니까</a:t>
            </a:r>
            <a:r>
              <a:rPr lang="en-US" altLang="ko-KR" sz="1100" dirty="0" smtClean="0">
                <a:sym typeface="Wingdings 2"/>
              </a:rPr>
              <a:t>?</a:t>
            </a:r>
            <a:endParaRPr lang="en-US" altLang="ko-KR" sz="1100" dirty="0" smtClean="0"/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  <a:p>
            <a:r>
              <a:rPr lang="en-US" altLang="ko-KR" sz="1100" dirty="0" smtClean="0"/>
              <a:t> </a:t>
            </a:r>
          </a:p>
          <a:p>
            <a:r>
              <a:rPr lang="ko-KR" altLang="en-US" sz="1100" dirty="0" smtClean="0">
                <a:sym typeface="Wingdings 2"/>
              </a:rPr>
              <a:t> </a:t>
            </a:r>
            <a:r>
              <a:rPr lang="en-US" altLang="ko-KR" sz="1100" dirty="0" smtClean="0">
                <a:sym typeface="Wingdings 2"/>
              </a:rPr>
              <a:t>~</a:t>
            </a:r>
            <a:r>
              <a:rPr lang="ko-KR" altLang="en-US" sz="1100" dirty="0" smtClean="0">
                <a:sym typeface="Wingdings 2"/>
              </a:rPr>
              <a:t>번의 확인하고 차이점을 말해보자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4809485" y="6455115"/>
            <a:ext cx="1499835" cy="1143083"/>
            <a:chOff x="4437113" y="4150585"/>
            <a:chExt cx="2016223" cy="1143083"/>
          </a:xfrm>
        </p:grpSpPr>
        <p:cxnSp>
          <p:nvCxnSpPr>
            <p:cNvPr id="46" name="직선 연결선 45"/>
            <p:cNvCxnSpPr/>
            <p:nvPr/>
          </p:nvCxnSpPr>
          <p:spPr>
            <a:xfrm rot="10800000">
              <a:off x="4437113" y="5292080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/>
            <p:cNvCxnSpPr/>
            <p:nvPr/>
          </p:nvCxnSpPr>
          <p:spPr>
            <a:xfrm rot="10800000">
              <a:off x="4453072" y="4932040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/>
            <p:nvPr/>
          </p:nvCxnSpPr>
          <p:spPr>
            <a:xfrm rot="10800000">
              <a:off x="4453072" y="4570411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/>
            <p:cNvCxnSpPr/>
            <p:nvPr/>
          </p:nvCxnSpPr>
          <p:spPr>
            <a:xfrm rot="10800000">
              <a:off x="4453072" y="4150585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1997960" y="4767728"/>
            <a:ext cx="1143008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기압센서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51867" y="6254606"/>
            <a:ext cx="16292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&lt;</a:t>
            </a:r>
            <a:r>
              <a:rPr lang="ko-KR" altLang="en-US" sz="1100" dirty="0" smtClean="0"/>
              <a:t>피에조 저항 방식</a:t>
            </a:r>
            <a:r>
              <a:rPr lang="en-US" altLang="ko-KR" sz="1100" dirty="0" smtClean="0"/>
              <a:t>&gt;</a:t>
            </a:r>
            <a:endParaRPr lang="ko-KR" altLang="en-US" sz="1100" dirty="0"/>
          </a:p>
        </p:txBody>
      </p:sp>
      <p:pic>
        <p:nvPicPr>
          <p:cNvPr id="11" name="Picture 4" descr="pressure sensor drone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97960" y="5055760"/>
            <a:ext cx="1022578" cy="884392"/>
          </a:xfrm>
          <a:prstGeom prst="rect">
            <a:avLst/>
          </a:prstGeom>
          <a:noFill/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20538" y="5104463"/>
            <a:ext cx="1173190" cy="1133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7" name="직선 연결선 16"/>
          <p:cNvCxnSpPr/>
          <p:nvPr/>
        </p:nvCxnSpPr>
        <p:spPr>
          <a:xfrm rot="10800000" flipV="1">
            <a:off x="4579418" y="6020037"/>
            <a:ext cx="1785950" cy="2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 rot="10800000">
            <a:off x="4436542" y="7948863"/>
            <a:ext cx="2000264" cy="1588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그룹 49"/>
          <p:cNvGrpSpPr/>
          <p:nvPr/>
        </p:nvGrpSpPr>
        <p:grpSpPr>
          <a:xfrm>
            <a:off x="4365104" y="7663323"/>
            <a:ext cx="1571844" cy="293053"/>
            <a:chOff x="6514871" y="5569216"/>
            <a:chExt cx="1972186" cy="788742"/>
          </a:xfrm>
          <a:noFill/>
        </p:grpSpPr>
        <p:pic>
          <p:nvPicPr>
            <p:cNvPr id="23" name="Picture 9" descr="Green grass vector ClipArt Icon free vector">
              <a:hlinkClick r:id="rId5" tooltip="Green grass vector"/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8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25" name="Picture 9" descr="Green grass vector ClipArt Icon free vector">
                <a:hlinkClick r:id="rId5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26" name="Picture 9" descr="Green grass vector ClipArt Icon free vector">
                <a:hlinkClick r:id="rId5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pic>
        <p:nvPicPr>
          <p:cNvPr id="31" name="Picture 4" descr="red,light,tip,energy,hint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012003" y="5932752"/>
            <a:ext cx="189789" cy="117222"/>
          </a:xfrm>
          <a:prstGeom prst="rect">
            <a:avLst/>
          </a:prstGeom>
          <a:noFill/>
        </p:spPr>
      </p:pic>
      <p:sp>
        <p:nvSpPr>
          <p:cNvPr id="3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고도제어</a:t>
            </a:r>
            <a:r>
              <a:rPr lang="en-US" altLang="ko-KR" dirty="0" smtClean="0"/>
              <a:t>(3)-</a:t>
            </a:r>
            <a:r>
              <a:rPr lang="ko-KR" altLang="en-US" dirty="0" smtClean="0"/>
              <a:t>기압 센서</a:t>
            </a:r>
            <a:endParaRPr lang="ko-KR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554795" y="1643042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 </a:t>
            </a:r>
            <a:r>
              <a:rPr lang="ko-KR" altLang="en-US" sz="1400" b="1" spc="-150" dirty="0" err="1" smtClean="0">
                <a:ln w="3175">
                  <a:noFill/>
                </a:ln>
                <a:solidFill>
                  <a:srgbClr val="CC3399"/>
                </a:solidFill>
              </a:rPr>
              <a:t>드론에서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사용되는 고도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기압센서에 대해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64426" y="2058540"/>
            <a:ext cx="550087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기압은 단위 면적</a:t>
            </a:r>
            <a:r>
              <a:rPr lang="en-US" altLang="ko-KR" sz="1100" dirty="0" smtClean="0"/>
              <a:t>(1m</a:t>
            </a:r>
            <a:r>
              <a:rPr lang="en-US" altLang="ko-KR" sz="1100" baseline="30000" dirty="0" smtClean="0"/>
              <a:t>2</a:t>
            </a:r>
            <a:r>
              <a:rPr lang="en-US" altLang="ko-KR" sz="1100" dirty="0"/>
              <a:t>)</a:t>
            </a:r>
            <a:r>
              <a:rPr lang="ko-KR" altLang="en-US" sz="1100" dirty="0" smtClean="0"/>
              <a:t>에 작용하는 공기의 무게에 의한 압력을 말한다</a:t>
            </a:r>
            <a:r>
              <a:rPr lang="en-US" altLang="ko-KR" sz="1100" dirty="0" smtClean="0"/>
              <a:t>. </a:t>
            </a:r>
            <a:r>
              <a:rPr lang="ko-KR" altLang="en-US" sz="1100" dirty="0"/>
              <a:t>대기압은 해수면에서의 높이에 </a:t>
            </a:r>
            <a:r>
              <a:rPr lang="ko-KR" altLang="en-US" sz="1100" dirty="0" smtClean="0"/>
              <a:t>따라 기압이 결정되는데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고도가 높아지면 기압이 낮아지고 고도가 낮아지면 기압이 높아진다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따라서</a:t>
            </a:r>
            <a:r>
              <a:rPr lang="en-US" altLang="ko-KR" sz="1100" dirty="0" smtClean="0"/>
              <a:t>,</a:t>
            </a:r>
            <a:r>
              <a:rPr lang="ko-KR" altLang="en-US" sz="1100" dirty="0" smtClean="0"/>
              <a:t> 기압은 해수면을 기준으로 고도에 따라 변하므로 기압계는 고도를 측정하는데도 사용 할 수 있다</a:t>
            </a:r>
            <a:r>
              <a:rPr lang="en-US" altLang="ko-KR" sz="1100" dirty="0" smtClean="0"/>
              <a:t>.  </a:t>
            </a:r>
            <a:r>
              <a:rPr lang="ko-KR" altLang="en-US" sz="1100" dirty="0" err="1" smtClean="0"/>
              <a:t>드론은</a:t>
            </a:r>
            <a:r>
              <a:rPr lang="ko-KR" altLang="en-US" sz="1100" dirty="0" smtClean="0"/>
              <a:t> 이와 같은 기압센서를 이용하여 비행 고도에 따라 발생하는 </a:t>
            </a:r>
            <a:r>
              <a:rPr lang="ko-KR" altLang="en-US" sz="1100" dirty="0" err="1" smtClean="0"/>
              <a:t>기압차로</a:t>
            </a:r>
            <a:r>
              <a:rPr lang="ko-KR" altLang="en-US" sz="1100" dirty="0" smtClean="0"/>
              <a:t> 고도를 제어하여 비행의 높이를 일정하게 유지 할 수 있게 도와준다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950395" y="3720191"/>
            <a:ext cx="757154" cy="66821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TextBox 37"/>
          <p:cNvSpPr txBox="1"/>
          <p:nvPr/>
        </p:nvSpPr>
        <p:spPr>
          <a:xfrm>
            <a:off x="764704" y="3500430"/>
            <a:ext cx="1325907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36" name="위로 굽은 화살표 35"/>
          <p:cNvSpPr/>
          <p:nvPr/>
        </p:nvSpPr>
        <p:spPr>
          <a:xfrm flipH="1">
            <a:off x="1187213" y="4357686"/>
            <a:ext cx="781008" cy="654070"/>
          </a:xfrm>
          <a:prstGeom prst="bentUpArrow">
            <a:avLst>
              <a:gd name="adj1" fmla="val 25000"/>
              <a:gd name="adj2" fmla="val 25000"/>
              <a:gd name="adj3" fmla="val 2686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765253" y="6249724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/>
              <a:t>1</a:t>
            </a:r>
            <a:endParaRPr lang="ko-KR" altLang="en-US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4775886" y="6685807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/>
              <a:t>2</a:t>
            </a:r>
            <a:endParaRPr lang="ko-KR" altLang="en-US" sz="900" dirty="0"/>
          </a:p>
        </p:txBody>
      </p:sp>
      <p:sp>
        <p:nvSpPr>
          <p:cNvPr id="51" name="TextBox 50"/>
          <p:cNvSpPr txBox="1"/>
          <p:nvPr/>
        </p:nvSpPr>
        <p:spPr>
          <a:xfrm>
            <a:off x="4775886" y="7056480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/>
              <a:t>3</a:t>
            </a:r>
            <a:endParaRPr lang="ko-KR" altLang="en-US" sz="900" dirty="0"/>
          </a:p>
        </p:txBody>
      </p:sp>
      <p:sp>
        <p:nvSpPr>
          <p:cNvPr id="52" name="TextBox 51"/>
          <p:cNvSpPr txBox="1"/>
          <p:nvPr/>
        </p:nvSpPr>
        <p:spPr>
          <a:xfrm>
            <a:off x="4775886" y="7427153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/>
              <a:t>4</a:t>
            </a:r>
            <a:endParaRPr lang="ko-KR" altLang="en-US" sz="900" dirty="0"/>
          </a:p>
        </p:txBody>
      </p:sp>
      <p:sp>
        <p:nvSpPr>
          <p:cNvPr id="6" name="타원 5"/>
          <p:cNvSpPr/>
          <p:nvPr/>
        </p:nvSpPr>
        <p:spPr>
          <a:xfrm>
            <a:off x="4900279" y="7287312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타원 52"/>
          <p:cNvSpPr/>
          <p:nvPr/>
        </p:nvSpPr>
        <p:spPr>
          <a:xfrm>
            <a:off x="4890426" y="6876530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타원 53"/>
          <p:cNvSpPr/>
          <p:nvPr/>
        </p:nvSpPr>
        <p:spPr>
          <a:xfrm>
            <a:off x="4909269" y="6516490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타원 54"/>
          <p:cNvSpPr/>
          <p:nvPr/>
        </p:nvSpPr>
        <p:spPr>
          <a:xfrm>
            <a:off x="4919902" y="6135184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5818257" y="6030673"/>
            <a:ext cx="347047" cy="188005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400" dirty="0" smtClean="0"/>
              <a:t>기압차</a:t>
            </a:r>
            <a:endParaRPr lang="en-US" altLang="ko-KR" sz="1400" dirty="0" smtClean="0"/>
          </a:p>
        </p:txBody>
      </p:sp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3902"/>
          <a:stretch/>
        </p:blipFill>
        <p:spPr>
          <a:xfrm>
            <a:off x="4457062" y="5447823"/>
            <a:ext cx="1336816" cy="758437"/>
          </a:xfrm>
          <a:prstGeom prst="rect">
            <a:avLst/>
          </a:prstGeom>
        </p:spPr>
      </p:pic>
      <p:cxnSp>
        <p:nvCxnSpPr>
          <p:cNvPr id="61" name="직선 연결선 60"/>
          <p:cNvCxnSpPr/>
          <p:nvPr/>
        </p:nvCxnSpPr>
        <p:spPr>
          <a:xfrm flipV="1">
            <a:off x="5778470" y="6042921"/>
            <a:ext cx="0" cy="1905942"/>
          </a:xfrm>
          <a:prstGeom prst="line">
            <a:avLst/>
          </a:prstGeom>
          <a:ln w="25400">
            <a:solidFill>
              <a:schemeClr val="tx1"/>
            </a:solidFill>
            <a:prstDash val="sysDash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위로 굽은 화살표 42"/>
          <p:cNvSpPr/>
          <p:nvPr/>
        </p:nvSpPr>
        <p:spPr>
          <a:xfrm flipH="1">
            <a:off x="3452553" y="6490641"/>
            <a:ext cx="1272591" cy="745655"/>
          </a:xfrm>
          <a:prstGeom prst="bentUpArrow">
            <a:avLst>
              <a:gd name="adj1" fmla="val 20908"/>
              <a:gd name="adj2" fmla="val 25000"/>
              <a:gd name="adj3" fmla="val 19954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010305" y="8215338"/>
            <a:ext cx="29903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/>
              <a:t>&lt;</a:t>
            </a:r>
            <a:r>
              <a:rPr lang="ko-KR" altLang="en-US" sz="1600" b="1" dirty="0" smtClean="0"/>
              <a:t>기압 센서 거리측정 흐름도</a:t>
            </a:r>
            <a:r>
              <a:rPr lang="en-US" altLang="ko-KR" sz="1600" b="1" dirty="0" smtClean="0"/>
              <a:t>&gt;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060847" y="3783769"/>
            <a:ext cx="251857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기압 센서의 신호를 기반으로 비행 알고리즘에 의해 고도를 인지하고 높이 제어</a:t>
            </a:r>
            <a:endParaRPr lang="en-US" altLang="ko-KR" sz="1100" dirty="0" smtClean="0"/>
          </a:p>
        </p:txBody>
      </p:sp>
      <p:sp>
        <p:nvSpPr>
          <p:cNvPr id="2" name="타원 1"/>
          <p:cNvSpPr/>
          <p:nvPr/>
        </p:nvSpPr>
        <p:spPr>
          <a:xfrm>
            <a:off x="2266239" y="5249548"/>
            <a:ext cx="292592" cy="304383"/>
          </a:xfrm>
          <a:prstGeom prst="ellipse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1" name="꺾인 연결선 97"/>
          <p:cNvCxnSpPr/>
          <p:nvPr/>
        </p:nvCxnSpPr>
        <p:spPr>
          <a:xfrm rot="5400000">
            <a:off x="1433169" y="5675777"/>
            <a:ext cx="1114054" cy="824958"/>
          </a:xfrm>
          <a:prstGeom prst="bentConnector3">
            <a:avLst>
              <a:gd name="adj1" fmla="val 62407"/>
            </a:avLst>
          </a:prstGeom>
          <a:ln w="127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836712" y="6732240"/>
            <a:ext cx="248342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ko-KR" altLang="en-US" sz="1100" dirty="0" smtClean="0"/>
              <a:t>기압센서는 공기가 흐를 수 있는 구멍이 있으며</a:t>
            </a:r>
            <a:r>
              <a:rPr lang="en-US" altLang="ko-KR" sz="1100" dirty="0" smtClean="0"/>
              <a:t>, </a:t>
            </a:r>
            <a:r>
              <a:rPr lang="ko-KR" altLang="en-US" sz="1100" dirty="0"/>
              <a:t> </a:t>
            </a:r>
            <a:r>
              <a:rPr lang="ko-KR" altLang="en-US" sz="1100" dirty="0" err="1" smtClean="0"/>
              <a:t>드론</a:t>
            </a:r>
            <a:r>
              <a:rPr lang="ko-KR" altLang="en-US" sz="1100" dirty="0" smtClean="0"/>
              <a:t> 제작 시 구멍이 막히지 않도록 주의 해야 한다</a:t>
            </a:r>
            <a:r>
              <a:rPr lang="en-US" altLang="ko-KR" sz="1100" dirty="0"/>
              <a:t>.</a:t>
            </a:r>
            <a:endParaRPr lang="en-US" altLang="ko-KR" sz="1100" dirty="0" smtClean="0"/>
          </a:p>
        </p:txBody>
      </p:sp>
      <p:sp>
        <p:nvSpPr>
          <p:cNvPr id="56" name="제목 5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고도제어 </a:t>
            </a:r>
            <a:r>
              <a:rPr lang="en-US" altLang="en-US" dirty="0" smtClean="0"/>
              <a:t>- </a:t>
            </a:r>
            <a:r>
              <a:rPr altLang="en-US" dirty="0" smtClean="0"/>
              <a:t>기압센서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5534832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표 1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40006331"/>
              </p:ext>
            </p:extLst>
          </p:nvPr>
        </p:nvGraphicFramePr>
        <p:xfrm>
          <a:off x="836713" y="2149458"/>
          <a:ext cx="5400599" cy="3494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  <a:gridCol w="2376263"/>
                <a:gridCol w="2376264"/>
              </a:tblGrid>
              <a:tr h="4894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환경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공기의 흐름 변화 있는 곳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공기의 흐름 변화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없는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곳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188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고도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탐지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모습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기압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문 개폐에 의해 기압의 변화 발생</a:t>
                      </a:r>
                      <a:endParaRPr lang="en-US" altLang="ko-KR" sz="1100" dirty="0" smtClean="0"/>
                    </a:p>
                    <a:p>
                      <a:pPr latinLnBrk="1"/>
                      <a:r>
                        <a:rPr lang="ko-KR" altLang="en-US" sz="1100" dirty="0" smtClean="0"/>
                        <a:t>하여 </a:t>
                      </a:r>
                      <a:r>
                        <a:rPr lang="ko-KR" altLang="en-US" sz="1100" dirty="0" err="1" smtClean="0"/>
                        <a:t>드론이</a:t>
                      </a:r>
                      <a:r>
                        <a:rPr lang="ko-KR" altLang="en-US" sz="1100" dirty="0" smtClean="0"/>
                        <a:t> 위아래로 출렁임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갑작스런 공기 흐름 변화 없어</a:t>
                      </a:r>
                      <a:endParaRPr lang="en-US" altLang="ko-KR" sz="1100" dirty="0" smtClean="0"/>
                    </a:p>
                    <a:p>
                      <a:pPr latinLnBrk="1"/>
                      <a:r>
                        <a:rPr lang="ko-KR" altLang="en-US" sz="1100" dirty="0" smtClean="0"/>
                        <a:t>안정적으로 고도 유지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/>
                        <a:t>적합성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비행 환경 중간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>
                          <a:sym typeface="Webdings"/>
                        </a:rPr>
                        <a:t>△</a:t>
                      </a:r>
                      <a:r>
                        <a:rPr lang="en-US" altLang="ko-KR" sz="1100" dirty="0" smtClean="0">
                          <a:sym typeface="Webdings"/>
                        </a:rPr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최적의 비행 장소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○</a:t>
                      </a:r>
                      <a:r>
                        <a:rPr lang="en-US" altLang="ko-KR" sz="1100" dirty="0" smtClean="0"/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54795" y="1081143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</a:t>
            </a:r>
            <a:r>
              <a:rPr lang="ko-KR" altLang="en-US" sz="1400" b="1" spc="-150" dirty="0">
                <a:ln w="3175">
                  <a:noFill/>
                </a:ln>
                <a:solidFill>
                  <a:srgbClr val="CC3399"/>
                </a:solidFill>
              </a:rPr>
              <a:t>압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센서를 이용한 최적의 고도제어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704" y="1446114"/>
            <a:ext cx="54726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하기의 그림은 기압 센서의 고도 제어 장단점을 이용한 비행 환경을 표현한 것 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공기의 상태에 따라 기압 센서가 민감하게 움직이므로 공기의 양이 자주 변화되는 환경은 피해야 할 곳이다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38037810"/>
              </p:ext>
            </p:extLst>
          </p:nvPr>
        </p:nvGraphicFramePr>
        <p:xfrm>
          <a:off x="845569" y="6295838"/>
          <a:ext cx="5431852" cy="2062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191"/>
                <a:gridCol w="5008661"/>
              </a:tblGrid>
              <a:tr h="370736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9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 센서는 모든 환경에서 지원한다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기압의 특성상 고도가 변하면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기압차가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달라지므로 초음파 센서와 같이 특정 비행 환경 제약을 받지 않아서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사용성이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높다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397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기압의 특징은 공기의 양에 따라 달라지는 값이다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단위 면적당 존재하는 공기의 양에 의존하는 값이므로 기압이란 수시로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조금씩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변한다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드론은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프로펠러의 바람에 의해 주변 공기압은 다른 곳보다 기압이 낮게 되고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기압센서만으로는 정확한 고도를 측정하는데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한계를 지니고 있으므로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100" baseline="0" dirty="0" err="1" smtClean="0">
                          <a:solidFill>
                            <a:schemeClr val="tx1"/>
                          </a:solidFill>
                        </a:rPr>
                        <a:t>제이디코드의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경우 레이저 센서와 함께 상호 보완하여 정확한 고도를 측정하여 안정적인 비행을 지원한다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5819028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</a:t>
            </a:r>
            <a:r>
              <a:rPr lang="ko-KR" altLang="en-US" sz="1400" b="1" spc="-150" dirty="0">
                <a:ln w="3175">
                  <a:noFill/>
                </a:ln>
                <a:solidFill>
                  <a:srgbClr val="CC3399"/>
                </a:solidFill>
              </a:rPr>
              <a:t>압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센서를 이용한 고도제어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1026" name="Picture 2" descr="door icon에 대한 이미지 검색결과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640"/>
          <a:stretch/>
        </p:blipFill>
        <p:spPr bwMode="auto">
          <a:xfrm>
            <a:off x="1527317" y="2869537"/>
            <a:ext cx="2289774" cy="19442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그림 6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998" y="3013554"/>
            <a:ext cx="1159010" cy="864096"/>
          </a:xfrm>
          <a:prstGeom prst="rect">
            <a:avLst/>
          </a:prstGeom>
        </p:spPr>
      </p:pic>
      <p:pic>
        <p:nvPicPr>
          <p:cNvPr id="1028" name="Picture 4" descr="wall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86" r="18299"/>
          <a:stretch/>
        </p:blipFill>
        <p:spPr bwMode="auto">
          <a:xfrm>
            <a:off x="3899575" y="2869537"/>
            <a:ext cx="2284572" cy="19442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그림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168" y="2797530"/>
            <a:ext cx="1159010" cy="864096"/>
          </a:xfrm>
          <a:prstGeom prst="rect">
            <a:avLst/>
          </a:prstGeom>
        </p:spPr>
      </p:pic>
      <p:pic>
        <p:nvPicPr>
          <p:cNvPr id="56" name="그림 5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998" y="3517610"/>
            <a:ext cx="1159010" cy="864096"/>
          </a:xfrm>
          <a:prstGeom prst="rect">
            <a:avLst/>
          </a:prstGeom>
        </p:spPr>
      </p:pic>
      <p:cxnSp>
        <p:nvCxnSpPr>
          <p:cNvPr id="3" name="직선 화살표 연결선 2"/>
          <p:cNvCxnSpPr/>
          <p:nvPr/>
        </p:nvCxnSpPr>
        <p:spPr>
          <a:xfrm>
            <a:off x="2672204" y="3557719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직선 화살표 연결선 62"/>
          <p:cNvCxnSpPr/>
          <p:nvPr/>
        </p:nvCxnSpPr>
        <p:spPr>
          <a:xfrm>
            <a:off x="2824604" y="3560142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화살표 연결선 66"/>
          <p:cNvCxnSpPr/>
          <p:nvPr/>
        </p:nvCxnSpPr>
        <p:spPr>
          <a:xfrm>
            <a:off x="2987637" y="3549509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그림 6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734" y="2542081"/>
            <a:ext cx="1159010" cy="864096"/>
          </a:xfrm>
          <a:prstGeom prst="rect">
            <a:avLst/>
          </a:prstGeom>
        </p:spPr>
      </p:pic>
      <p:cxnSp>
        <p:nvCxnSpPr>
          <p:cNvPr id="70" name="직선 화살표 연결선 69"/>
          <p:cNvCxnSpPr/>
          <p:nvPr/>
        </p:nvCxnSpPr>
        <p:spPr>
          <a:xfrm>
            <a:off x="2668811" y="3021764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직선 화살표 연결선 70"/>
          <p:cNvCxnSpPr/>
          <p:nvPr/>
        </p:nvCxnSpPr>
        <p:spPr>
          <a:xfrm>
            <a:off x="2821211" y="3024187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화살표 연결선 72"/>
          <p:cNvCxnSpPr/>
          <p:nvPr/>
        </p:nvCxnSpPr>
        <p:spPr>
          <a:xfrm>
            <a:off x="2984244" y="3013554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제목 1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4337094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4704" y="1475656"/>
            <a:ext cx="536627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모든 센서는 기능은 정해져 있으나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용도는 사용자에 맞춰서 개발되어 진화되고 다양한 물품에 적용되어 생활 속 또는 산업용으로 확장 사용되어진다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  <a:p>
            <a:r>
              <a:rPr lang="ko-KR" altLang="en-US" sz="1100" dirty="0" smtClean="0">
                <a:solidFill>
                  <a:prstClr val="black"/>
                </a:solidFill>
              </a:rPr>
              <a:t>기압 센서는 용도가 확대됨에 따라 한층 더 고정밀도와 기압 검출과 고도 검출이 요구됨과 동시에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스마트폰</a:t>
            </a:r>
            <a:r>
              <a:rPr lang="ko-KR" altLang="en-US" sz="1100" dirty="0" smtClean="0">
                <a:solidFill>
                  <a:prstClr val="black"/>
                </a:solidFill>
              </a:rPr>
              <a:t> 및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웨어러블</a:t>
            </a:r>
            <a:r>
              <a:rPr lang="ko-KR" altLang="en-US" sz="1100" dirty="0" smtClean="0">
                <a:solidFill>
                  <a:prstClr val="black"/>
                </a:solidFill>
              </a:rPr>
              <a:t> 기기의 소형화 및 고기능화에 따라 센서의 소형화에 대한 요구도 강해진다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ko-KR" altLang="en-US" sz="1100" dirty="0" smtClean="0">
                <a:solidFill>
                  <a:prstClr val="black"/>
                </a:solidFill>
              </a:rPr>
              <a:t>하기의 사진은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소니의</a:t>
            </a:r>
            <a:r>
              <a:rPr lang="ko-KR" altLang="en-US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노이즈</a:t>
            </a:r>
            <a:r>
              <a:rPr lang="ko-KR" altLang="en-US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캔슬링이</a:t>
            </a:r>
            <a:r>
              <a:rPr lang="ko-KR" altLang="en-US" sz="1100" dirty="0" smtClean="0">
                <a:solidFill>
                  <a:prstClr val="black"/>
                </a:solidFill>
              </a:rPr>
              <a:t> 장착된 헤드폰으로서 기압센서를 이용하여 산이나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비행기 등에서 기압변화에 의해 발생하는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노이즈를</a:t>
            </a:r>
            <a:r>
              <a:rPr lang="ko-KR" altLang="en-US" sz="1100" dirty="0" smtClean="0">
                <a:solidFill>
                  <a:prstClr val="black"/>
                </a:solidFill>
              </a:rPr>
              <a:t> 제거해주어 보다 깨끗한 음질로 음악을 들을 수 있도록 도와주는 기능을 구현하여 기압센서의 용도를 확장하였다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54795" y="1126281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기압 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" name="Picture 4" descr="최호섭 제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412" b="31266"/>
          <a:stretch/>
        </p:blipFill>
        <p:spPr bwMode="auto">
          <a:xfrm>
            <a:off x="908720" y="3355998"/>
            <a:ext cx="5233810" cy="19011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직사각형 54"/>
          <p:cNvSpPr/>
          <p:nvPr/>
        </p:nvSpPr>
        <p:spPr>
          <a:xfrm>
            <a:off x="810258" y="5041738"/>
            <a:ext cx="5320724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헤드폰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056" name="Picture 8" descr="smartphone에 대한 이미지 검색결과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15" y="6286383"/>
            <a:ext cx="3350273" cy="2232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watch phone climbi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247" y="6286383"/>
            <a:ext cx="2246057" cy="22460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788356" y="5458743"/>
            <a:ext cx="5366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err="1" smtClean="0">
                <a:solidFill>
                  <a:prstClr val="black"/>
                </a:solidFill>
              </a:rPr>
              <a:t>스마트폰은</a:t>
            </a:r>
            <a:r>
              <a:rPr lang="ko-KR" altLang="en-US" sz="1100" dirty="0" smtClean="0">
                <a:solidFill>
                  <a:prstClr val="black"/>
                </a:solidFill>
              </a:rPr>
              <a:t> 센서의 집합체라 해도 과언이 아니라 할 만큼 다양한 센서로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스마트폰의</a:t>
            </a:r>
            <a:r>
              <a:rPr lang="ko-KR" altLang="en-US" sz="1100" dirty="0" smtClean="0">
                <a:solidFill>
                  <a:prstClr val="black"/>
                </a:solidFill>
              </a:rPr>
              <a:t> 용도를 업그레이드 하고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그 중 기압센서는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헬시앱에서</a:t>
            </a:r>
            <a:r>
              <a:rPr lang="ko-KR" altLang="en-US" sz="1100" dirty="0" smtClean="0">
                <a:solidFill>
                  <a:prstClr val="black"/>
                </a:solidFill>
              </a:rPr>
              <a:t> 활용도가 높다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산이나 계단을 오를 때의 칼로리 소모량을 계산하거나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운동이나 날씨 변화 예측을 하는 기능은 모드 기압의 차에 따른 변화의 값을 적용한 사례이다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9" name="제목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8230296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smtClean="0"/>
              <a:t>관찰확인하기</a:t>
            </a:r>
            <a:endParaRPr lang="ko-KR" altLang="en-US" dirty="0"/>
          </a:p>
        </p:txBody>
      </p:sp>
      <p:sp>
        <p:nvSpPr>
          <p:cNvPr id="32" name="직사각형 31"/>
          <p:cNvSpPr/>
          <p:nvPr/>
        </p:nvSpPr>
        <p:spPr>
          <a:xfrm>
            <a:off x="928670" y="1500166"/>
            <a:ext cx="52212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/>
              <a:t>제이디코드의 메인보드에서 기압센서를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기압 센서를 임의로 막아보고 고도 제어를 시연하여 기압 센서의 기능을 직접 확인한다</a:t>
            </a:r>
            <a:r>
              <a:rPr lang="en-US" altLang="ko-KR" sz="1200" b="1" dirty="0" smtClean="0"/>
              <a:t>.</a:t>
            </a:r>
          </a:p>
        </p:txBody>
      </p:sp>
      <p:grpSp>
        <p:nvGrpSpPr>
          <p:cNvPr id="2" name="그룹 32"/>
          <p:cNvGrpSpPr/>
          <p:nvPr/>
        </p:nvGrpSpPr>
        <p:grpSpPr>
          <a:xfrm>
            <a:off x="2714620" y="4286248"/>
            <a:ext cx="1000132" cy="1000132"/>
            <a:chOff x="7715280" y="3000364"/>
            <a:chExt cx="1928826" cy="1928826"/>
          </a:xfrm>
        </p:grpSpPr>
        <p:pic>
          <p:nvPicPr>
            <p:cNvPr id="38" name="그림 37" descr="C:\Users\이미선\Dropbox\창업지원자료\기획\디자인\JDCode\앱디자인\jdcode\PNG파일\왼쪽조종\왼쪽조종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715280" y="3000364"/>
              <a:ext cx="1928826" cy="1928826"/>
            </a:xfrm>
            <a:prstGeom prst="rect">
              <a:avLst/>
            </a:prstGeom>
            <a:noFill/>
          </p:spPr>
        </p:pic>
        <p:pic>
          <p:nvPicPr>
            <p:cNvPr id="40" name="그림 39" descr="C:\Users\이미선\Dropbox\창업지원자료\기획\디자인\JDKit\앱디자인\lock_p.png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001033" y="3839347"/>
              <a:ext cx="298394" cy="285752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282138" y="4350047"/>
              <a:ext cx="785818" cy="347984"/>
            </a:xfrm>
            <a:prstGeom prst="rect">
              <a:avLst/>
            </a:prstGeom>
            <a:noFill/>
          </p:spPr>
        </p:pic>
      </p:grpSp>
      <p:sp>
        <p:nvSpPr>
          <p:cNvPr id="44" name="TextBox 43"/>
          <p:cNvSpPr txBox="1"/>
          <p:nvPr/>
        </p:nvSpPr>
        <p:spPr>
          <a:xfrm>
            <a:off x="2792350" y="2482024"/>
            <a:ext cx="3351294" cy="1785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윗면에 기압센서를 찾아보고 공기의 흐르는 구멍을 확인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기압센서의 구멍을 글루건을 이용하여 공기의 흐름을 막아보도록 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r>
              <a:rPr lang="en-US" altLang="ko-KR" sz="1100" dirty="0" smtClean="0">
                <a:sym typeface="Wingdings 2"/>
              </a:rPr>
              <a:t>                     </a:t>
            </a:r>
            <a:r>
              <a:rPr lang="ko-KR" altLang="en-US" sz="1100" dirty="0" smtClean="0">
                <a:sym typeface="Wingdings 2"/>
              </a:rPr>
              <a:t>레이저 센서도 함께 화장지로 막아</a:t>
            </a:r>
            <a:endParaRPr lang="en-US" altLang="ko-KR" sz="1100" dirty="0" smtClean="0">
              <a:sym typeface="Wingdings 2"/>
            </a:endParaRPr>
          </a:p>
          <a:p>
            <a:r>
              <a:rPr lang="en-US" altLang="ko-KR" sz="1100" dirty="0" smtClean="0">
                <a:sym typeface="Wingdings 2"/>
              </a:rPr>
              <a:t>                     </a:t>
            </a:r>
            <a:r>
              <a:rPr lang="ko-KR" altLang="en-US" sz="1100" dirty="0" smtClean="0">
                <a:sym typeface="Wingdings 2"/>
              </a:rPr>
              <a:t>고도제어센서 사용을 비활성한다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>
                <a:sym typeface="Wingdings 2"/>
              </a:rPr>
              <a:t>                     </a:t>
            </a:r>
            <a:r>
              <a:rPr lang="ko-KR" altLang="en-US" sz="1100" dirty="0" smtClean="0">
                <a:sym typeface="Wingdings 2"/>
              </a:rPr>
              <a:t>높이 잠금 모드로 비행 한다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81912" y="6102552"/>
            <a:ext cx="4913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기압 센서와 레이저 센서를 막았을 때 제이디코드의 비행 하는 모습을 확인 해보도록 한다</a:t>
            </a:r>
            <a:r>
              <a:rPr lang="en-US" altLang="ko-KR" sz="1200" b="1" spc="-150" dirty="0" smtClean="0">
                <a:ln w="3175">
                  <a:noFill/>
                </a:ln>
                <a:effectLst/>
              </a:rPr>
              <a:t>.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742180" y="6749312"/>
            <a:ext cx="5548220" cy="1537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85"/>
          <p:cNvGrpSpPr/>
          <p:nvPr/>
        </p:nvGrpSpPr>
        <p:grpSpPr>
          <a:xfrm>
            <a:off x="642918" y="5857884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4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95" name="TextBox 94"/>
          <p:cNvSpPr txBox="1"/>
          <p:nvPr/>
        </p:nvSpPr>
        <p:spPr>
          <a:xfrm>
            <a:off x="857232" y="6926359"/>
            <a:ext cx="5643602" cy="12858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레이저 센서와 기압센서를 막았을 때의 비행 상태를 확인한다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  </a:t>
            </a:r>
            <a:r>
              <a:rPr lang="ko-KR" altLang="en-US" sz="1100" dirty="0" smtClean="0">
                <a:sym typeface="Wingdings 2"/>
              </a:rPr>
              <a:t>높이가 고정 안된다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레이저 센서만 막았을 때 드론 비행 상태를 복습하고 설명한다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</a:p>
          <a:p>
            <a:r>
              <a:rPr lang="en-US" altLang="ko-KR" sz="1100" dirty="0" smtClean="0"/>
              <a:t> </a:t>
            </a:r>
          </a:p>
          <a:p>
            <a:r>
              <a:rPr lang="ko-KR" altLang="en-US" sz="1100" dirty="0" smtClean="0">
                <a:sym typeface="Wingdings 2"/>
              </a:rPr>
              <a:t> 레이저 센서를 막았을 때 일어나는 현상을 기압센서를 이용하여 설명한다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l="7407" t="30795" r="11111" b="5941"/>
          <a:stretch>
            <a:fillRect/>
          </a:stretch>
        </p:blipFill>
        <p:spPr bwMode="auto">
          <a:xfrm rot="16200000">
            <a:off x="1379905" y="3055762"/>
            <a:ext cx="954919" cy="1571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 l="11111" t="32073" r="8333"/>
          <a:stretch>
            <a:fillRect/>
          </a:stretch>
        </p:blipFill>
        <p:spPr bwMode="auto">
          <a:xfrm rot="16200000">
            <a:off x="1410573" y="2089833"/>
            <a:ext cx="893580" cy="157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타원 42"/>
          <p:cNvSpPr/>
          <p:nvPr/>
        </p:nvSpPr>
        <p:spPr>
          <a:xfrm>
            <a:off x="1718474" y="2764553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1718474" y="3726805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9" cstate="print"/>
          <a:srcRect l="15393" t="33152" r="7051"/>
          <a:stretch>
            <a:fillRect/>
          </a:stretch>
        </p:blipFill>
        <p:spPr bwMode="auto">
          <a:xfrm rot="16200000">
            <a:off x="1428736" y="4000496"/>
            <a:ext cx="85725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타원 35"/>
          <p:cNvSpPr/>
          <p:nvPr/>
        </p:nvSpPr>
        <p:spPr>
          <a:xfrm>
            <a:off x="2000240" y="4643438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위치제어</a:t>
            </a:r>
            <a:r>
              <a:rPr lang="en-US" altLang="ko-KR" dirty="0" smtClean="0"/>
              <a:t>-</a:t>
            </a:r>
            <a:r>
              <a:rPr lang="ko-KR" altLang="en-US" dirty="0" smtClean="0"/>
              <a:t>카메라 플로우센서</a:t>
            </a:r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54795" y="1357290"/>
            <a:ext cx="5786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dist"/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미니드론에서 사용되는 위치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플로우센서에 대해 이해하고 </a:t>
            </a:r>
            <a:endParaRPr lang="en-US" altLang="ko-KR" sz="1400" b="1" spc="-150" dirty="0" smtClean="0">
              <a:ln w="3175">
                <a:noFill/>
              </a:ln>
              <a:solidFill>
                <a:srgbClr val="CC3399"/>
              </a:solidFill>
            </a:endParaRPr>
          </a:p>
          <a:p>
            <a:pPr marL="342900" indent="-342900"/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41" name="Picture 2" descr="optical flow sensor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14554" y="5342759"/>
            <a:ext cx="1285884" cy="928701"/>
          </a:xfrm>
          <a:prstGeom prst="rect">
            <a:avLst/>
          </a:prstGeom>
          <a:noFill/>
        </p:spPr>
      </p:pic>
      <p:sp>
        <p:nvSpPr>
          <p:cNvPr id="42" name="TextBox 41"/>
          <p:cNvSpPr txBox="1"/>
          <p:nvPr/>
        </p:nvSpPr>
        <p:spPr>
          <a:xfrm>
            <a:off x="2143116" y="5065760"/>
            <a:ext cx="1428760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카메라플로우센서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pic>
        <p:nvPicPr>
          <p:cNvPr id="43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8670" y="4291695"/>
            <a:ext cx="1071570" cy="945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TextBox 43"/>
          <p:cNvSpPr txBox="1"/>
          <p:nvPr/>
        </p:nvSpPr>
        <p:spPr>
          <a:xfrm>
            <a:off x="785794" y="4071934"/>
            <a:ext cx="1428760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45" name="위로 굽은 화살표 44"/>
          <p:cNvSpPr/>
          <p:nvPr/>
        </p:nvSpPr>
        <p:spPr>
          <a:xfrm flipH="1">
            <a:off x="1214422" y="5214942"/>
            <a:ext cx="1000132" cy="794571"/>
          </a:xfrm>
          <a:prstGeom prst="bentUpArrow">
            <a:avLst>
              <a:gd name="adj1" fmla="val 18683"/>
              <a:gd name="adj2" fmla="val 25838"/>
              <a:gd name="adj3" fmla="val 21884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4061030" y="5280074"/>
            <a:ext cx="2296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카메라 플로우 센서</a:t>
            </a:r>
            <a:endParaRPr lang="en-US" altLang="ko-KR" sz="1200" dirty="0" smtClean="0"/>
          </a:p>
          <a:p>
            <a:r>
              <a:rPr lang="ko-KR" altLang="en-US" sz="1200" dirty="0" smtClean="0"/>
              <a:t>사진 비교 분석 후 좌표화</a:t>
            </a:r>
            <a:endParaRPr lang="en-US" altLang="ko-KR" sz="1200" dirty="0" smtClean="0"/>
          </a:p>
        </p:txBody>
      </p:sp>
      <p:cxnSp>
        <p:nvCxnSpPr>
          <p:cNvPr id="47" name="꺾인 연결선 97"/>
          <p:cNvCxnSpPr/>
          <p:nvPr/>
        </p:nvCxnSpPr>
        <p:spPr>
          <a:xfrm flipV="1">
            <a:off x="3000372" y="5414199"/>
            <a:ext cx="1143008" cy="16668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위로 굽은 화살표 47"/>
          <p:cNvSpPr/>
          <p:nvPr/>
        </p:nvSpPr>
        <p:spPr>
          <a:xfrm flipH="1">
            <a:off x="2714620" y="6351644"/>
            <a:ext cx="928694" cy="729439"/>
          </a:xfrm>
          <a:prstGeom prst="bentUpArrow">
            <a:avLst>
              <a:gd name="adj1" fmla="val 23368"/>
              <a:gd name="adj2" fmla="val 28041"/>
              <a:gd name="adj3" fmla="val 19642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9" name="_x150327592" descr="EMB000014bc19c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43314" y="6137330"/>
            <a:ext cx="2786082" cy="1300943"/>
          </a:xfrm>
          <a:prstGeom prst="rect">
            <a:avLst/>
          </a:prstGeom>
          <a:noFill/>
        </p:spPr>
      </p:pic>
      <p:sp>
        <p:nvSpPr>
          <p:cNvPr id="50" name="직사각형 49"/>
          <p:cNvSpPr/>
          <p:nvPr/>
        </p:nvSpPr>
        <p:spPr>
          <a:xfrm>
            <a:off x="664425" y="1987102"/>
            <a:ext cx="567684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앞서 학습한 초음파 센서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레이저 센서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기압센서를 이용하여 고도를 제어한다</a:t>
            </a:r>
            <a:r>
              <a:rPr lang="en-US" altLang="ko-KR" sz="1100" dirty="0" smtClean="0"/>
              <a:t>. </a:t>
            </a:r>
          </a:p>
          <a:p>
            <a:r>
              <a:rPr lang="ko-KR" altLang="en-US" sz="1100" dirty="0" smtClean="0"/>
              <a:t>고도 제어라하면 높이가 유지 되는 것을 말하는 것이며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좌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우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앞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뒤로 쏠리거나 흐르는 움직임을 제어 할 수는 없다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카메라 플로우 센서는 이런 비행의 흐름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쏠림을 보정 하고 정확한 위치제어를 위해서 고도 제어 센서와 함께 적용되어 드론의 정확한 자동 호버링을 지원한다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카메라 플로우 센서는 연속적으로 사진을 촬영하여 각 사진의 특징을 인식하고 비교하여 드론의 움직임을 인지하여 위치를 보정하는 원리이다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즉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드론이 흐르거나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쏠렸을 때의 이전의 사진과 움직임 후의 사진을 비교하여 해당 특징 포인트 위치로 돌아가게 하는 것이다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51" name="TextBox 50"/>
          <p:cNvSpPr txBox="1"/>
          <p:nvPr/>
        </p:nvSpPr>
        <p:spPr>
          <a:xfrm>
            <a:off x="2203921" y="4493157"/>
            <a:ext cx="2796715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카메라플로우 센서의 신호를 기반으로 </a:t>
            </a:r>
            <a:endParaRPr lang="en-US" altLang="ko-KR" sz="1100" dirty="0" smtClean="0"/>
          </a:p>
          <a:p>
            <a:pPr algn="dist"/>
            <a:r>
              <a:rPr lang="ko-KR" altLang="en-US" sz="1100" dirty="0" smtClean="0"/>
              <a:t>드론의 좌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우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앞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뒤 쏠림 보정 및 위치 제어</a:t>
            </a:r>
            <a:endParaRPr lang="en-US" altLang="ko-KR" sz="1100" dirty="0" smtClean="0"/>
          </a:p>
        </p:txBody>
      </p:sp>
      <p:sp>
        <p:nvSpPr>
          <p:cNvPr id="52" name="TextBox 51"/>
          <p:cNvSpPr txBox="1"/>
          <p:nvPr/>
        </p:nvSpPr>
        <p:spPr>
          <a:xfrm>
            <a:off x="2143116" y="7866901"/>
            <a:ext cx="30100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</a:t>
            </a:r>
            <a:r>
              <a:rPr lang="ko-KR" altLang="en-US" sz="1200" b="1" dirty="0" smtClean="0"/>
              <a:t>카메라 플로우센서 위치제어 흐름도</a:t>
            </a:r>
            <a:r>
              <a:rPr lang="en-US" altLang="ko-KR" sz="1200" b="1" dirty="0" smtClean="0"/>
              <a:t>&gt;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214818" y="7396483"/>
            <a:ext cx="1868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연속적인 사진 촬영</a:t>
            </a:r>
            <a:endParaRPr lang="en-US" altLang="ko-KR" sz="1200" dirty="0" smtClean="0"/>
          </a:p>
        </p:txBody>
      </p:sp>
      <p:pic>
        <p:nvPicPr>
          <p:cNvPr id="71" name="그림 7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88" y="5572132"/>
            <a:ext cx="1071570" cy="798905"/>
          </a:xfrm>
          <a:prstGeom prst="rect">
            <a:avLst/>
          </a:prstGeom>
        </p:spPr>
      </p:pic>
      <p:sp>
        <p:nvSpPr>
          <p:cNvPr id="20" name="제목 40"/>
          <p:cNvSpPr>
            <a:spLocks noGrp="1"/>
          </p:cNvSpPr>
          <p:nvPr>
            <p:ph type="title"/>
          </p:nvPr>
        </p:nvSpPr>
        <p:spPr>
          <a:xfrm>
            <a:off x="260576" y="288624"/>
            <a:ext cx="5525878" cy="562478"/>
          </a:xfrm>
        </p:spPr>
        <p:txBody>
          <a:bodyPr>
            <a:noAutofit/>
          </a:bodyPr>
          <a:lstStyle/>
          <a:p>
            <a:r>
              <a:rPr altLang="en-US" sz="3600" dirty="0" smtClean="0"/>
              <a:t>위치제어 </a:t>
            </a:r>
            <a:r>
              <a:rPr lang="en-US" altLang="en-US" sz="3600" dirty="0" smtClean="0"/>
              <a:t>– </a:t>
            </a:r>
            <a:r>
              <a:rPr altLang="en-US" sz="3600" dirty="0" smtClean="0"/>
              <a:t>카메라 센서</a:t>
            </a:r>
            <a:endParaRPr lang="ko-KR" alt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17925667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554795" y="1340595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 플로우센서를 이용한 최적의 위치제어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704" y="1705566"/>
            <a:ext cx="5472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하기의 그림은 카메라 플로우 센서가 인지하는 바닥면이다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대개의 모든 표면은 인식하지만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흰색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유광 바닥 타일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또는 민무늬 바닥은 정확한 위치 제어가 다소 어렵다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54406291"/>
              </p:ext>
            </p:extLst>
          </p:nvPr>
        </p:nvGraphicFramePr>
        <p:xfrm>
          <a:off x="845569" y="6873854"/>
          <a:ext cx="5431852" cy="1841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191"/>
                <a:gridCol w="5008661"/>
              </a:tblGrid>
              <a:tr h="360928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309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실외에서의 위치 제어는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GPS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를 이용하여 정확한게 포지셔닝하지만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실내에서는 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GPS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이용이 불가 하므로 카메라 플로우센서를 이용하여 드론이 움직일 때 실시간으로 영상을 비교 분석하여 드론의 움직임을 보정하고 포지셔닝한다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영상 비교는 거의 모든 환경에서 지원가능하므로 드론 위치제어에 적합하다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967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카메라 플로우센서는 전후 영상을 비교하여 좌표 보정을 하는 시스템이므로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드론은 움직이더라도 바닥면이  완전 민무늬와 같은 특별한 경우에는 영상 비교가 불가하므로 드론의 움직임 보정이 불가하다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en-US" altLang="ko-K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6397044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플로우센서를 이용한 위치제어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60" y="2143108"/>
            <a:ext cx="4500594" cy="4124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051260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드론 디자인</a:t>
            </a:r>
            <a:endParaRPr lang="ko-KR" altLang="en-US" sz="36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96" y="3492450"/>
            <a:ext cx="5470264" cy="6152840"/>
          </a:xfrm>
          <a:prstGeom prst="rect">
            <a:avLst/>
          </a:prstGeom>
        </p:spPr>
      </p:pic>
      <p:pic>
        <p:nvPicPr>
          <p:cNvPr id="32" name="그림 31" descr="3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28604" y="2563756"/>
            <a:ext cx="3000396" cy="1875248"/>
          </a:xfrm>
          <a:prstGeom prst="rect">
            <a:avLst/>
          </a:prstGeom>
        </p:spPr>
      </p:pic>
      <p:pic>
        <p:nvPicPr>
          <p:cNvPr id="33" name="그림 32" descr="JDKit 랜더링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95755" y="2563756"/>
            <a:ext cx="2885573" cy="18573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1480" y="1943398"/>
            <a:ext cx="5786478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현재의 드론 디자인을 살표보자</a:t>
            </a:r>
            <a:endParaRPr lang="en-US" altLang="ko-KR" sz="14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optical flow sensor mouse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32" y="2643174"/>
            <a:ext cx="5069348" cy="2143140"/>
          </a:xfrm>
          <a:prstGeom prst="rect">
            <a:avLst/>
          </a:prstGeom>
          <a:noFill/>
        </p:spPr>
      </p:pic>
      <p:sp>
        <p:nvSpPr>
          <p:cNvPr id="63" name="TextBox 62"/>
          <p:cNvSpPr txBox="1"/>
          <p:nvPr/>
        </p:nvSpPr>
        <p:spPr>
          <a:xfrm>
            <a:off x="554795" y="1269157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카메라 플로우센서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714356" y="4572000"/>
            <a:ext cx="5320724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마우스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5794" y="5143504"/>
            <a:ext cx="53662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자율자동차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자율비행등과 같이 스스로 인지하고 판단하여 움직인다는 건 사람과 같은 감각기관 센서를 적용 모든 역할을 수행 할 수 있도록 개발이 되어진다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r>
              <a:rPr lang="ko-KR" altLang="en-US" sz="1100" dirty="0" smtClean="0">
                <a:solidFill>
                  <a:prstClr val="black"/>
                </a:solidFill>
              </a:rPr>
              <a:t>사람이 직접 운전하던 진공청소기의 경우는 먼지 흡입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모터 제어 등과 같이 기계적 동작이 우선시 되었다면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로봇 청소기는 앞서 언급한 바와 같이 초음파 센서는 물론이고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카메라 플로우 센서를 탑재하여 청소기의 움직임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방향을 판단하여 청소를 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grpSp>
        <p:nvGrpSpPr>
          <p:cNvPr id="2" name="그룹 14"/>
          <p:cNvGrpSpPr/>
          <p:nvPr/>
        </p:nvGrpSpPr>
        <p:grpSpPr>
          <a:xfrm>
            <a:off x="854670" y="6215074"/>
            <a:ext cx="5116442" cy="2357454"/>
            <a:chOff x="928671" y="6357950"/>
            <a:chExt cx="4821358" cy="2221491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28671" y="6357950"/>
              <a:ext cx="2571768" cy="22214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00438" y="6357950"/>
              <a:ext cx="2249591" cy="2214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" name="TextBox 15"/>
          <p:cNvSpPr txBox="1"/>
          <p:nvPr/>
        </p:nvSpPr>
        <p:spPr>
          <a:xfrm>
            <a:off x="764704" y="1761408"/>
            <a:ext cx="536627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카메라 플로우 센서는 영상 신호 처리 기법으로 움직임을 정교하게 제어하고자 할 경우에 많이 활용된다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가장 많이 이용되는 곳이 광마우스로서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이전의 롤링 볼을 이용하여 마우스의 움직임을 제어 할 때의 하드웨어 동작 오류등의 문제점을 개선하게 되어 현재 거의 모든 마우스가 카메라 플로우 센서를 사용하여 정교하게 움직임을 제어한다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0" name="제목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8230296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smtClean="0"/>
              <a:t>관찰확인하기</a:t>
            </a:r>
            <a:endParaRPr lang="ko-KR" altLang="en-US" dirty="0"/>
          </a:p>
        </p:txBody>
      </p:sp>
      <p:sp>
        <p:nvSpPr>
          <p:cNvPr id="32" name="직사각형 31"/>
          <p:cNvSpPr/>
          <p:nvPr/>
        </p:nvSpPr>
        <p:spPr>
          <a:xfrm>
            <a:off x="928670" y="1857356"/>
            <a:ext cx="52212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/>
              <a:t>제이디코드의 메인보드에서 카메라플로우센서를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카메라플로우 센서를  사용</a:t>
            </a:r>
            <a:r>
              <a:rPr lang="en-US" altLang="ko-KR" sz="1200" b="1" dirty="0" smtClean="0"/>
              <a:t>/</a:t>
            </a:r>
            <a:r>
              <a:rPr lang="ko-KR" altLang="en-US" sz="1200" b="1" dirty="0" smtClean="0"/>
              <a:t>비사용하면서 비행을 해보고 비행의 차이점을 확인 해본다</a:t>
            </a:r>
            <a:r>
              <a:rPr lang="en-US" altLang="ko-KR" sz="1200" b="1" dirty="0" smtClean="0"/>
              <a:t>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429000" y="3214678"/>
            <a:ext cx="2928958" cy="242889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아랫면에 부착된 카메라플로우 센서를 확인한다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앱에서 높이잠금을 기본으로 설정하고</a:t>
            </a:r>
            <a:r>
              <a:rPr lang="en-US" altLang="ko-KR" sz="1100" dirty="0" smtClean="0">
                <a:sym typeface="Wingdings 2"/>
              </a:rPr>
              <a:t>, </a:t>
            </a:r>
          </a:p>
          <a:p>
            <a:r>
              <a:rPr lang="en-US" altLang="ko-KR" sz="1100" dirty="0" smtClean="0">
                <a:sym typeface="Wingdings 2"/>
              </a:rPr>
              <a:t>     </a:t>
            </a:r>
            <a:r>
              <a:rPr lang="ko-KR" altLang="en-US" sz="1100" dirty="0" smtClean="0">
                <a:sym typeface="Wingdings 2"/>
              </a:rPr>
              <a:t>버튼을 이용하여 카메라 플로우센서 사용</a:t>
            </a:r>
            <a:r>
              <a:rPr lang="en-US" altLang="ko-KR" sz="1100" dirty="0" smtClean="0">
                <a:sym typeface="Wingdings 2"/>
              </a:rPr>
              <a:t>(</a:t>
            </a:r>
            <a:r>
              <a:rPr lang="ko-KR" altLang="en-US" sz="1100" dirty="0" smtClean="0">
                <a:sym typeface="Wingdings 2"/>
              </a:rPr>
              <a:t>좌우앞뒤잠금</a:t>
            </a:r>
            <a:r>
              <a:rPr lang="en-US" altLang="ko-KR" sz="1100" dirty="0" smtClean="0">
                <a:sym typeface="Wingdings 2"/>
              </a:rPr>
              <a:t>)</a:t>
            </a:r>
            <a:r>
              <a:rPr lang="ko-KR" altLang="en-US" sz="1100" dirty="0" smtClean="0">
                <a:sym typeface="Wingdings 2"/>
              </a:rPr>
              <a:t>할 때와 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사용하지 않을 때</a:t>
            </a:r>
            <a:r>
              <a:rPr lang="en-US" altLang="ko-KR" sz="1100" dirty="0" smtClean="0">
                <a:sym typeface="Wingdings 2"/>
              </a:rPr>
              <a:t>(</a:t>
            </a:r>
            <a:r>
              <a:rPr lang="ko-KR" altLang="en-US" sz="1100" dirty="0" smtClean="0">
                <a:sym typeface="Wingdings 2"/>
              </a:rPr>
              <a:t>잠금해제</a:t>
            </a:r>
            <a:r>
              <a:rPr lang="en-US" altLang="ko-KR" sz="1100" dirty="0" smtClean="0">
                <a:sym typeface="Wingdings 2"/>
              </a:rPr>
              <a:t>)</a:t>
            </a:r>
            <a:r>
              <a:rPr lang="ko-KR" altLang="en-US" sz="1100" dirty="0" smtClean="0">
                <a:sym typeface="Wingdings 2"/>
              </a:rPr>
              <a:t>를 각각 비행해보고 비행변화를 확인한다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sp>
        <p:nvSpPr>
          <p:cNvPr id="46" name="TextBox 45"/>
          <p:cNvSpPr txBox="1"/>
          <p:nvPr/>
        </p:nvSpPr>
        <p:spPr>
          <a:xfrm>
            <a:off x="1281912" y="6245428"/>
            <a:ext cx="4913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카메라 플로우 센서를 </a:t>
            </a:r>
            <a:r>
              <a:rPr lang="en-US" altLang="ko-KR" sz="1200" b="1" spc="-150" dirty="0" smtClean="0">
                <a:ln w="3175">
                  <a:noFill/>
                </a:ln>
              </a:rPr>
              <a:t> On/Off </a:t>
            </a:r>
            <a:r>
              <a:rPr lang="ko-KR" altLang="en-US" sz="1200" b="1" spc="-150" dirty="0" smtClean="0">
                <a:ln w="3175">
                  <a:noFill/>
                </a:ln>
              </a:rPr>
              <a:t>했을 때의 비행 차이를 확인 해보고 카메라플로우 센서에 대해 학습한 내용을 토대로  차이점을 설명한다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 smtClean="0">
              <a:ln w="3175">
                <a:noFill/>
              </a:ln>
              <a:effectLst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742180" y="6892188"/>
            <a:ext cx="5548220" cy="1537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85"/>
          <p:cNvGrpSpPr/>
          <p:nvPr/>
        </p:nvGrpSpPr>
        <p:grpSpPr>
          <a:xfrm>
            <a:off x="642918" y="6000760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3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 l="14152" t="15130" r="12264" b="4898"/>
          <a:stretch>
            <a:fillRect/>
          </a:stretch>
        </p:blipFill>
        <p:spPr bwMode="auto">
          <a:xfrm rot="16200000">
            <a:off x="1603362" y="2611424"/>
            <a:ext cx="1143008" cy="2349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그림 5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8" y="4572000"/>
            <a:ext cx="2357454" cy="1326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그림 5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57906" y="4714876"/>
            <a:ext cx="214314" cy="216593"/>
          </a:xfrm>
          <a:prstGeom prst="rect">
            <a:avLst/>
          </a:prstGeom>
          <a:noFill/>
        </p:spPr>
      </p:pic>
      <p:pic>
        <p:nvPicPr>
          <p:cNvPr id="54" name="그림 53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96625" y="4778674"/>
            <a:ext cx="928694" cy="902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그림 54" descr="C:\Users\이미선\AppData\Local\Microsoft\Windows\INetCache\Content.Word\오른쪽드론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11283" y="5103965"/>
            <a:ext cx="286603" cy="259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b="1" dirty="0" smtClean="0"/>
              <a:t>자율비행</a:t>
            </a:r>
            <a:r>
              <a:rPr lang="en-US" altLang="ko-KR" b="1" dirty="0" smtClean="0"/>
              <a:t>-</a:t>
            </a:r>
            <a:r>
              <a:rPr lang="ko-KR" altLang="en-US" b="1" dirty="0" smtClean="0"/>
              <a:t>기본</a:t>
            </a:r>
            <a:endParaRPr lang="ko-KR" altLang="en-US" b="1" dirty="0"/>
          </a:p>
        </p:txBody>
      </p:sp>
      <p:sp>
        <p:nvSpPr>
          <p:cNvPr id="5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3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8" name="제목 55"/>
          <p:cNvSpPr txBox="1">
            <a:spLocks/>
          </p:cNvSpPr>
          <p:nvPr/>
        </p:nvSpPr>
        <p:spPr>
          <a:xfrm>
            <a:off x="2691494" y="3571868"/>
            <a:ext cx="414338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자율비행 드론은 무선 조종기없이 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SW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코딩으로 제어한다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본 장에서는 제이씨블록을 이용하여 기본적인 자율 비행 방법을 이해하고 실내에서 간단하게 코딩</a:t>
            </a:r>
            <a:r>
              <a:rPr kumimoji="0" lang="ko-KR" altLang="en-US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비행하도록 한다</a:t>
            </a:r>
            <a:r>
              <a:rPr kumimoji="0" lang="en-US" altLang="ko-KR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</a:t>
            </a:r>
            <a:r>
              <a:rPr lang="en-US" altLang="en-US" sz="3600" dirty="0" smtClean="0"/>
              <a:t>-</a:t>
            </a:r>
            <a:r>
              <a:rPr altLang="en-US" sz="3600" dirty="0" smtClean="0"/>
              <a:t>동글 연결하기</a:t>
            </a:r>
            <a:endParaRPr lang="ko-KR" altLang="en-US" sz="3600" dirty="0"/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870" r="45876" b="60145"/>
          <a:stretch>
            <a:fillRect/>
          </a:stretch>
        </p:blipFill>
        <p:spPr bwMode="auto">
          <a:xfrm>
            <a:off x="500042" y="1714480"/>
            <a:ext cx="300039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TextBox 41"/>
          <p:cNvSpPr txBox="1"/>
          <p:nvPr/>
        </p:nvSpPr>
        <p:spPr>
          <a:xfrm>
            <a:off x="571480" y="1214414"/>
            <a:ext cx="5786478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동글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-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제이디코드 연결하기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3500438" y="1785918"/>
            <a:ext cx="3214709" cy="11673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200" dirty="0" smtClean="0">
                <a:sym typeface="Wingdings 2"/>
              </a:rPr>
              <a:t> USB </a:t>
            </a:r>
            <a:r>
              <a:rPr lang="ko-KR" altLang="en-US" sz="1200" dirty="0" smtClean="0">
                <a:sym typeface="Wingdings 2"/>
              </a:rPr>
              <a:t>동글을 커넥터에 꽂는다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 동글의 빨간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가 빠르게 점멸한다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>
              <a:lnSpc>
                <a:spcPct val="150000"/>
              </a:lnSpc>
              <a:buFont typeface="Wingdings 2"/>
              <a:buChar char="w"/>
            </a:pPr>
            <a:r>
              <a:rPr lang="ko-KR" altLang="en-US" sz="1200" dirty="0" smtClean="0">
                <a:sym typeface="Wingdings 2"/>
              </a:rPr>
              <a:t>제이디코드 배터리를 연결한다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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동글의 빨간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 점멸이 멈춘다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571480" y="3643306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블루투스 동글 초기화 하기 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  <a:sym typeface="Wingdings" pitchFamily="2" charset="2"/>
              </a:rPr>
              <a:t> </a:t>
            </a:r>
            <a:r>
              <a:rPr lang="ko-KR" altLang="en-US" sz="1600" b="1" spc="-150" dirty="0" smtClean="0">
                <a:ln w="3175">
                  <a:noFill/>
                </a:ln>
                <a:effectLst/>
              </a:rPr>
              <a:t>정상 연결이 안되었을 경우</a:t>
            </a:r>
            <a:endParaRPr lang="en-US" altLang="ko-KR" sz="1600" b="1" spc="-150" dirty="0" smtClean="0">
              <a:ln w="3175">
                <a:noFill/>
              </a:ln>
              <a:effectLst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8" y="4043274"/>
            <a:ext cx="564360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ko-KR" sz="1100" dirty="0" smtClean="0">
                <a:solidFill>
                  <a:prstClr val="black"/>
                </a:solidFill>
              </a:rPr>
              <a:t>USB</a:t>
            </a:r>
            <a:r>
              <a:rPr lang="ko-KR" altLang="en-US" sz="1100" dirty="0" smtClean="0">
                <a:solidFill>
                  <a:prstClr val="black"/>
                </a:solidFill>
              </a:rPr>
              <a:t>블루투스 동글은 마지막으로 연결된 제이디코드의 정보를 저장하고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pPr lvl="0"/>
            <a:r>
              <a:rPr lang="ko-KR" altLang="en-US" sz="1100" dirty="0" smtClean="0">
                <a:solidFill>
                  <a:prstClr val="black"/>
                </a:solidFill>
              </a:rPr>
              <a:t>만약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제이디코드와 연결이 안되거나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새로운 드론과 다시 연결하고자 할 경우에는 </a:t>
            </a:r>
            <a:r>
              <a:rPr lang="en-US" altLang="ko-KR" sz="1100" dirty="0" smtClean="0">
                <a:solidFill>
                  <a:prstClr val="black"/>
                </a:solidFill>
              </a:rPr>
              <a:t>USB </a:t>
            </a:r>
            <a:r>
              <a:rPr lang="ko-KR" altLang="en-US" sz="1100" dirty="0" smtClean="0">
                <a:solidFill>
                  <a:prstClr val="black"/>
                </a:solidFill>
              </a:rPr>
              <a:t>블루투스 동글에 저장된 제이디코드 정보를 삭제하는 초기화를 실행 후 사용한다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ko-KR" altLang="en-US" sz="1100" dirty="0">
              <a:solidFill>
                <a:prstClr val="black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714356" y="5844329"/>
            <a:ext cx="5643602" cy="286232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Font typeface="Wingdings 2"/>
              <a:buChar char="u"/>
            </a:pP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블루투스 동글을 컴퓨터에 꽂아 전원을 공급한다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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동글의 </a:t>
            </a:r>
            <a:r>
              <a:rPr lang="en-US" altLang="ko-KR" sz="1200" dirty="0" smtClean="0">
                <a:sym typeface="Wingdings 2"/>
              </a:rPr>
              <a:t>LED </a:t>
            </a:r>
            <a:r>
              <a:rPr lang="ko-KR" altLang="en-US" sz="1200" dirty="0" smtClean="0">
                <a:sym typeface="Wingdings 2"/>
              </a:rPr>
              <a:t>상태를 하기와 같이 확인한다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200" dirty="0" smtClean="0">
              <a:sym typeface="Wingdings 2"/>
            </a:endParaRPr>
          </a:p>
          <a:p>
            <a:pPr algn="just">
              <a:lnSpc>
                <a:spcPct val="150000"/>
              </a:lnSpc>
            </a:pPr>
            <a:endParaRPr lang="en-US" altLang="ko-KR" sz="1200" dirty="0" smtClean="0">
              <a:sym typeface="Wingdings 2"/>
            </a:endParaRPr>
          </a:p>
          <a:p>
            <a:pPr algn="just">
              <a:lnSpc>
                <a:spcPct val="150000"/>
              </a:lnSpc>
            </a:pPr>
            <a:r>
              <a:rPr lang="en-US" altLang="ko-KR" sz="1200" dirty="0" smtClean="0">
                <a:sym typeface="Wingdings 2"/>
              </a:rPr>
              <a:t> </a:t>
            </a:r>
            <a:r>
              <a:rPr lang="ko-KR" altLang="en-US" sz="1200" dirty="0" smtClean="0">
                <a:sym typeface="Wingdings 2"/>
              </a:rPr>
              <a:t>만약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가 천천히 깜박이면</a:t>
            </a:r>
            <a:r>
              <a:rPr lang="en-US" altLang="ko-KR" sz="1200" dirty="0" smtClean="0">
                <a:sym typeface="Wingdings 2"/>
              </a:rPr>
              <a:t> USB</a:t>
            </a:r>
            <a:r>
              <a:rPr lang="ko-KR" altLang="en-US" sz="1200" dirty="0" smtClean="0">
                <a:sym typeface="Wingdings 2"/>
              </a:rPr>
              <a:t> 버튼을 수초간 누른다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>
                <a:sym typeface="Wingdings 2"/>
              </a:rPr>
              <a:t> 그럼</a:t>
            </a:r>
            <a:r>
              <a:rPr lang="en-US" altLang="ko-KR" sz="1200" dirty="0" smtClean="0">
                <a:sym typeface="Wingdings 2"/>
              </a:rPr>
              <a:t>, </a:t>
            </a:r>
            <a:r>
              <a:rPr lang="ko-KR" altLang="en-US" sz="1200" dirty="0" smtClean="0">
                <a:sym typeface="Wingdings 2"/>
              </a:rPr>
              <a:t>드론 정보가 삭제되고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가 빠르게 점멸한다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200" dirty="0" smtClean="0">
                <a:sym typeface="Wingdings 2"/>
              </a:rPr>
              <a:t></a:t>
            </a:r>
            <a:r>
              <a:rPr lang="ko-KR" altLang="en-US" sz="1200" dirty="0" smtClean="0">
                <a:sym typeface="Wingdings 2"/>
              </a:rPr>
              <a:t>연결하고자 하는 드론에 전원을 공급하면 자동으로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블루투스 동글과</a:t>
            </a:r>
            <a:endParaRPr lang="en-US" altLang="ko-KR" sz="1200" dirty="0" smtClean="0">
              <a:sym typeface="Wingdings 2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연결된다</a:t>
            </a:r>
            <a:r>
              <a:rPr lang="en-US" altLang="ko-KR" sz="1200" dirty="0" smtClean="0">
                <a:sym typeface="Wingdings 2"/>
              </a:rPr>
              <a:t>. </a:t>
            </a:r>
            <a:r>
              <a:rPr lang="ko-KR" altLang="en-US" sz="1200" dirty="0" smtClean="0">
                <a:sym typeface="Wingdings 2"/>
              </a:rPr>
              <a:t>빨강색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는 점멸을 멈추고 </a:t>
            </a:r>
            <a:r>
              <a:rPr lang="en-US" altLang="ko-KR" sz="1200" dirty="0" smtClean="0">
                <a:sym typeface="Wingdings 2"/>
              </a:rPr>
              <a:t>ON </a:t>
            </a:r>
            <a:r>
              <a:rPr lang="ko-KR" altLang="en-US" sz="1200" dirty="0" smtClean="0">
                <a:sym typeface="Wingdings 2"/>
              </a:rPr>
              <a:t>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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블루투스 동글은 연결된 드론 정보를 저장하게 되므로 </a:t>
            </a:r>
            <a:r>
              <a:rPr lang="en-US" altLang="ko-KR" sz="1200" dirty="0" smtClean="0">
                <a:sym typeface="Wingdings 2"/>
              </a:rPr>
              <a:t>2</a:t>
            </a:r>
            <a:r>
              <a:rPr lang="ko-KR" altLang="en-US" sz="1200" dirty="0" smtClean="0">
                <a:sym typeface="Wingdings 2"/>
              </a:rPr>
              <a:t>번째 페어링부터는 초기화 하지 않아도 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8" y="4786314"/>
            <a:ext cx="1500198" cy="869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732" t="68679" r="71649" b="2336"/>
          <a:stretch>
            <a:fillRect/>
          </a:stretch>
        </p:blipFill>
        <p:spPr bwMode="auto">
          <a:xfrm rot="5400000">
            <a:off x="4071943" y="4500563"/>
            <a:ext cx="85725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1428736" y="6500826"/>
            <a:ext cx="4000528" cy="430887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100" dirty="0" smtClean="0">
                <a:ln w="3175">
                  <a:noFill/>
                </a:ln>
                <a:sym typeface="Wingdings"/>
              </a:rPr>
              <a:t>드론 정보가 없는 초기화된 </a:t>
            </a:r>
            <a:r>
              <a:rPr lang="en-US" altLang="ko-KR" sz="1100" dirty="0" smtClean="0">
                <a:ln w="3175">
                  <a:noFill/>
                </a:ln>
                <a:sym typeface="Wingdings"/>
              </a:rPr>
              <a:t>USB </a:t>
            </a:r>
            <a:r>
              <a:rPr lang="ko-KR" altLang="en-US" sz="1100" dirty="0" smtClean="0">
                <a:ln w="3175">
                  <a:noFill/>
                </a:ln>
                <a:sym typeface="Wingdings"/>
              </a:rPr>
              <a:t>동글 </a:t>
            </a:r>
            <a:r>
              <a:rPr lang="en-US" altLang="ko-KR" sz="1100" dirty="0" smtClean="0">
                <a:ln w="3175">
                  <a:noFill/>
                </a:ln>
                <a:sym typeface="Wingdings"/>
              </a:rPr>
              <a:t>LED</a:t>
            </a:r>
            <a:r>
              <a:rPr lang="en-US" altLang="ko-KR" sz="1100" dirty="0" smtClean="0">
                <a:ln w="3175">
                  <a:noFill/>
                </a:ln>
                <a:sym typeface="Wingdings" pitchFamily="2" charset="2"/>
              </a:rPr>
              <a:t> </a:t>
            </a:r>
            <a:r>
              <a:rPr lang="ko-KR" altLang="en-US" sz="1100" dirty="0" smtClean="0">
                <a:ln w="3175">
                  <a:noFill/>
                </a:ln>
                <a:sym typeface="Wingdings" pitchFamily="2" charset="2"/>
              </a:rPr>
              <a:t>빠르게 점멸</a:t>
            </a:r>
            <a:endParaRPr lang="en-US" altLang="ko-KR" sz="1100" dirty="0" smtClean="0">
              <a:ln w="3175">
                <a:noFill/>
              </a:ln>
              <a:sym typeface="Wingdings" pitchFamily="2" charset="2"/>
            </a:endParaRPr>
          </a:p>
          <a:p>
            <a:pPr marL="342900" indent="-342900"/>
            <a:r>
              <a:rPr lang="ko-KR" altLang="en-US" sz="1100" dirty="0" smtClean="0">
                <a:ln w="3175">
                  <a:noFill/>
                </a:ln>
                <a:sym typeface="Wingdings" pitchFamily="2" charset="2"/>
              </a:rPr>
              <a:t>드론정보 저장된 </a:t>
            </a:r>
            <a:r>
              <a:rPr lang="en-US" altLang="ko-KR" sz="1100" dirty="0" smtClean="0">
                <a:ln w="3175">
                  <a:noFill/>
                </a:ln>
                <a:sym typeface="Wingdings" pitchFamily="2" charset="2"/>
              </a:rPr>
              <a:t>USB </a:t>
            </a:r>
            <a:r>
              <a:rPr lang="ko-KR" altLang="en-US" sz="1100" dirty="0" smtClean="0">
                <a:ln w="3175">
                  <a:noFill/>
                </a:ln>
                <a:sym typeface="Wingdings" pitchFamily="2" charset="2"/>
              </a:rPr>
              <a:t>동글 </a:t>
            </a:r>
            <a:r>
              <a:rPr lang="en-US" altLang="ko-KR" sz="1100" dirty="0" smtClean="0">
                <a:ln w="3175">
                  <a:noFill/>
                </a:ln>
                <a:sym typeface="Wingdings" pitchFamily="2" charset="2"/>
              </a:rPr>
              <a:t>LED </a:t>
            </a:r>
            <a:r>
              <a:rPr lang="ko-KR" altLang="en-US" sz="1100" dirty="0" smtClean="0">
                <a:ln w="3175">
                  <a:noFill/>
                </a:ln>
                <a:sym typeface="Wingdings" pitchFamily="2" charset="2"/>
              </a:rPr>
              <a:t>상태 </a:t>
            </a:r>
            <a:r>
              <a:rPr lang="en-US" altLang="ko-KR" sz="1100" dirty="0" smtClean="0">
                <a:ln w="3175">
                  <a:noFill/>
                </a:ln>
                <a:sym typeface="Wingdings" pitchFamily="2" charset="2"/>
              </a:rPr>
              <a:t> </a:t>
            </a:r>
            <a:r>
              <a:rPr lang="ko-KR" altLang="en-US" sz="1100" dirty="0" smtClean="0">
                <a:ln w="3175">
                  <a:noFill/>
                </a:ln>
                <a:sym typeface="Wingdings" pitchFamily="2" charset="2"/>
              </a:rPr>
              <a:t>천천히 점멸</a:t>
            </a:r>
            <a:endParaRPr lang="en-US" altLang="ko-KR" sz="1100" dirty="0" smtClean="0">
              <a:ln w="3175">
                <a:noFill/>
              </a:ln>
              <a:sym typeface="Wingding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57298" y="5086670"/>
            <a:ext cx="642942" cy="35719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9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버튼</a:t>
            </a:r>
          </a:p>
        </p:txBody>
      </p:sp>
      <p:cxnSp>
        <p:nvCxnSpPr>
          <p:cNvPr id="19" name="꺾인 연결선 18"/>
          <p:cNvCxnSpPr/>
          <p:nvPr/>
        </p:nvCxnSpPr>
        <p:spPr>
          <a:xfrm rot="10800000" flipV="1">
            <a:off x="1714488" y="5158108"/>
            <a:ext cx="857256" cy="71438"/>
          </a:xfrm>
          <a:prstGeom prst="bentConnector3">
            <a:avLst>
              <a:gd name="adj1" fmla="val 69845"/>
            </a:avLst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3667" y="5214942"/>
            <a:ext cx="177716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직사각형 26"/>
          <p:cNvSpPr/>
          <p:nvPr/>
        </p:nvSpPr>
        <p:spPr>
          <a:xfrm>
            <a:off x="1285860" y="3071802"/>
            <a:ext cx="3214710" cy="8876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200" dirty="0" smtClean="0">
                <a:sym typeface="Wingdings 2"/>
              </a:rPr>
              <a:t></a:t>
            </a:r>
            <a:r>
              <a:rPr lang="ko-KR" altLang="en-US" sz="1200" dirty="0" smtClean="0">
                <a:sym typeface="Wingdings 2"/>
              </a:rPr>
              <a:t>내컴퓨터 </a:t>
            </a:r>
            <a:r>
              <a:rPr lang="en-US" altLang="ko-KR" sz="1200" dirty="0" smtClean="0">
                <a:sym typeface="Wingdings" pitchFamily="2" charset="2"/>
              </a:rPr>
              <a:t> </a:t>
            </a:r>
            <a:r>
              <a:rPr lang="ko-KR" altLang="en-US" sz="1200" dirty="0" smtClean="0">
                <a:sym typeface="Wingdings" pitchFamily="2" charset="2"/>
              </a:rPr>
              <a:t>속성 </a:t>
            </a:r>
            <a:r>
              <a:rPr lang="en-US" altLang="ko-KR" sz="1200" dirty="0" smtClean="0">
                <a:sym typeface="Wingdings" pitchFamily="2" charset="2"/>
              </a:rPr>
              <a:t> </a:t>
            </a:r>
            <a:r>
              <a:rPr lang="ko-KR" altLang="en-US" sz="1200" dirty="0" smtClean="0">
                <a:sym typeface="Wingdings" pitchFamily="2" charset="2"/>
              </a:rPr>
              <a:t>장치관리자 실행한다</a:t>
            </a:r>
            <a:r>
              <a:rPr lang="en-US" altLang="ko-KR" sz="1200" dirty="0" smtClean="0">
                <a:sym typeface="Wingdings" pitchFamily="2" charset="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ym typeface="Wingdings" pitchFamily="2" charset="2"/>
              </a:rPr>
              <a:t>또는 윈도우 아이콘 위에 마우스오른쪽 버튼을 클릭한다</a:t>
            </a:r>
            <a:r>
              <a:rPr lang="en-US" altLang="ko-KR" sz="1200" dirty="0" smtClean="0">
                <a:sym typeface="Wingdings" pitchFamily="2" charset="2"/>
              </a:rPr>
              <a:t>.</a:t>
            </a:r>
            <a:endParaRPr lang="ko-KR" altLang="en-US" sz="1200" dirty="0"/>
          </a:p>
        </p:txBody>
      </p:sp>
      <p:sp>
        <p:nvSpPr>
          <p:cNvPr id="28" name="직사각형 27"/>
          <p:cNvSpPr/>
          <p:nvPr/>
        </p:nvSpPr>
        <p:spPr>
          <a:xfrm>
            <a:off x="571480" y="4714874"/>
            <a:ext cx="421484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ko-KR" sz="1200" dirty="0" smtClean="0">
                <a:sym typeface="Wingdings 2"/>
              </a:rPr>
              <a:t></a:t>
            </a:r>
            <a:r>
              <a:rPr lang="ko-KR" altLang="en-US" sz="1200" dirty="0" smtClean="0">
                <a:sym typeface="Wingdings 2"/>
              </a:rPr>
              <a:t>장치관리자에서 </a:t>
            </a:r>
            <a:r>
              <a:rPr lang="en-US" altLang="ko-KR" sz="1200" dirty="0" smtClean="0">
                <a:sym typeface="Wingdings 2"/>
              </a:rPr>
              <a:t>‘</a:t>
            </a:r>
            <a:r>
              <a:rPr lang="ko-KR" altLang="en-US" sz="1200" dirty="0" smtClean="0">
                <a:sym typeface="Wingdings 2"/>
              </a:rPr>
              <a:t>포트</a:t>
            </a:r>
            <a:r>
              <a:rPr lang="en-US" altLang="ko-KR" sz="1200" dirty="0" smtClean="0">
                <a:sym typeface="Wingdings 2"/>
              </a:rPr>
              <a:t>(COM&amp;LPT)’</a:t>
            </a:r>
            <a:r>
              <a:rPr lang="ko-KR" altLang="en-US" sz="1200" dirty="0" smtClean="0">
                <a:sym typeface="Wingdings 2"/>
              </a:rPr>
              <a:t>에서</a:t>
            </a:r>
            <a:endParaRPr lang="en-US" altLang="ko-KR" sz="1200" dirty="0" smtClean="0">
              <a:sym typeface="Wingdings 2"/>
            </a:endParaRPr>
          </a:p>
          <a:p>
            <a:pPr algn="just"/>
            <a:r>
              <a:rPr lang="en-US" altLang="ko-KR" sz="1200" dirty="0" smtClean="0">
                <a:sym typeface="Wingdings 2"/>
              </a:rPr>
              <a:t>   ‘</a:t>
            </a:r>
            <a:r>
              <a:rPr lang="en-US" altLang="ko-KR" sz="1200" b="1" dirty="0" smtClean="0">
                <a:solidFill>
                  <a:srgbClr val="FF0000"/>
                </a:solidFill>
                <a:sym typeface="Wingdings 2"/>
              </a:rPr>
              <a:t>USB </a:t>
            </a:r>
            <a:r>
              <a:rPr lang="ko-KR" altLang="en-US" sz="1200" b="1" dirty="0" smtClean="0">
                <a:solidFill>
                  <a:srgbClr val="FF0000"/>
                </a:solidFill>
                <a:sym typeface="Wingdings 2"/>
              </a:rPr>
              <a:t>직렬 장치</a:t>
            </a:r>
            <a:r>
              <a:rPr lang="en-US" altLang="ko-KR" sz="1200" b="1" dirty="0" smtClean="0">
                <a:solidFill>
                  <a:srgbClr val="FF0000"/>
                </a:solidFill>
                <a:sym typeface="Wingdings 2"/>
              </a:rPr>
              <a:t>’</a:t>
            </a:r>
            <a:r>
              <a:rPr lang="ko-KR" altLang="en-US" sz="1200" b="1" dirty="0" smtClean="0">
                <a:solidFill>
                  <a:srgbClr val="FF0000"/>
                </a:solidFill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또는</a:t>
            </a:r>
            <a:r>
              <a:rPr lang="ko-KR" altLang="en-US" sz="1200" b="1" dirty="0" smtClean="0">
                <a:solidFill>
                  <a:srgbClr val="FF0000"/>
                </a:solidFill>
                <a:sym typeface="Wingdings 2"/>
              </a:rPr>
              <a:t> </a:t>
            </a:r>
            <a:r>
              <a:rPr lang="en-US" altLang="ko-KR" sz="1200" b="1" dirty="0" smtClean="0">
                <a:solidFill>
                  <a:srgbClr val="FF0000"/>
                </a:solidFill>
                <a:sym typeface="Wingdings 2"/>
              </a:rPr>
              <a:t>‘Dongle</a:t>
            </a:r>
            <a:r>
              <a:rPr lang="en-US" altLang="ko-KR" sz="1200" dirty="0" smtClean="0">
                <a:sym typeface="Wingdings 2"/>
              </a:rPr>
              <a:t>’</a:t>
            </a:r>
            <a:r>
              <a:rPr lang="ko-KR" altLang="en-US" sz="1200" dirty="0" smtClean="0">
                <a:sym typeface="Wingdings 2"/>
              </a:rPr>
              <a:t> 설치 여부를 확인 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29" name="TextBox 28"/>
          <p:cNvSpPr txBox="1"/>
          <p:nvPr/>
        </p:nvSpPr>
        <p:spPr>
          <a:xfrm>
            <a:off x="571480" y="1298982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드라이버 설치 여부 확인하기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571480" y="1730857"/>
            <a:ext cx="392909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</a:rPr>
              <a:t>드론</a:t>
            </a:r>
            <a:r>
              <a:rPr lang="en-US" altLang="ko-KR" sz="1100" dirty="0" smtClean="0">
                <a:solidFill>
                  <a:srgbClr val="FF0000"/>
                </a:solidFill>
              </a:rPr>
              <a:t>- </a:t>
            </a:r>
            <a:r>
              <a:rPr lang="ko-KR" altLang="en-US" sz="1100" dirty="0" smtClean="0">
                <a:solidFill>
                  <a:srgbClr val="FF0000"/>
                </a:solidFill>
              </a:rPr>
              <a:t>동글 연결이 되지 않을 경우 </a:t>
            </a:r>
            <a:r>
              <a:rPr lang="en-US" altLang="ko-KR" sz="1100" dirty="0" smtClean="0">
                <a:solidFill>
                  <a:srgbClr val="FF0000"/>
                </a:solidFill>
              </a:rPr>
              <a:t>USB </a:t>
            </a:r>
            <a:r>
              <a:rPr lang="ko-KR" altLang="en-US" sz="1100" dirty="0" smtClean="0">
                <a:solidFill>
                  <a:srgbClr val="FF0000"/>
                </a:solidFill>
              </a:rPr>
              <a:t>드라이버 설치 여부를 확인 해야 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드라이버는 윈도우 버전 또는 컴퓨텨 환경에 따라 상이하므로 개별적으로 확인하도록 한다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31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8" y="5214940"/>
            <a:ext cx="1857388" cy="3331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94" y="1452130"/>
            <a:ext cx="2143140" cy="304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3" name="그룹 32"/>
          <p:cNvGrpSpPr/>
          <p:nvPr/>
        </p:nvGrpSpPr>
        <p:grpSpPr>
          <a:xfrm>
            <a:off x="691140" y="6748177"/>
            <a:ext cx="2344532" cy="1752913"/>
            <a:chOff x="4036642" y="5890920"/>
            <a:chExt cx="2535630" cy="1895789"/>
          </a:xfrm>
        </p:grpSpPr>
        <p:grpSp>
          <p:nvGrpSpPr>
            <p:cNvPr id="34" name="그룹 28"/>
            <p:cNvGrpSpPr/>
            <p:nvPr/>
          </p:nvGrpSpPr>
          <p:grpSpPr>
            <a:xfrm>
              <a:off x="4036642" y="5890920"/>
              <a:ext cx="2535630" cy="1895789"/>
              <a:chOff x="536180" y="6858016"/>
              <a:chExt cx="2392754" cy="2286016"/>
            </a:xfrm>
          </p:grpSpPr>
          <p:pic>
            <p:nvPicPr>
              <p:cNvPr id="37" name="Picture 4" descr="caution icon에 대한 이미지 검색결과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/>
              <a:srcRect t="7463" b="6716"/>
              <a:stretch>
                <a:fillRect/>
              </a:stretch>
            </p:blipFill>
            <p:spPr bwMode="auto">
              <a:xfrm>
                <a:off x="538159" y="6858016"/>
                <a:ext cx="2390775" cy="1643074"/>
              </a:xfrm>
              <a:prstGeom prst="rect">
                <a:avLst/>
              </a:prstGeom>
              <a:noFill/>
            </p:spPr>
          </p:pic>
          <p:pic>
            <p:nvPicPr>
              <p:cNvPr id="39" name="Picture 4" descr="caution icon에 대한 이미지 검색결과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/>
              <a:srcRect t="52239" b="12873"/>
              <a:stretch>
                <a:fillRect/>
              </a:stretch>
            </p:blipFill>
            <p:spPr bwMode="auto">
              <a:xfrm>
                <a:off x="536180" y="7929586"/>
                <a:ext cx="2390775" cy="1214446"/>
              </a:xfrm>
              <a:prstGeom prst="rect">
                <a:avLst/>
              </a:prstGeom>
              <a:noFill/>
            </p:spPr>
          </p:pic>
        </p:grpSp>
        <p:sp>
          <p:nvSpPr>
            <p:cNvPr id="35" name="직사각형 34"/>
            <p:cNvSpPr/>
            <p:nvPr/>
          </p:nvSpPr>
          <p:spPr>
            <a:xfrm>
              <a:off x="4170819" y="7109284"/>
              <a:ext cx="2286015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100" dirty="0" smtClean="0"/>
                <a:t>그림과 같이 </a:t>
              </a:r>
              <a:r>
                <a:rPr lang="en-US" altLang="ko-KR" sz="1100" dirty="0" smtClean="0"/>
                <a:t>‘USB </a:t>
              </a:r>
              <a:r>
                <a:rPr lang="ko-KR" altLang="en-US" sz="1100" dirty="0" smtClean="0"/>
                <a:t>직렬장치</a:t>
              </a:r>
              <a:r>
                <a:rPr lang="en-US" altLang="ko-KR" sz="1100" dirty="0" smtClean="0"/>
                <a:t>’</a:t>
              </a:r>
              <a:r>
                <a:rPr lang="ko-KR" altLang="en-US" sz="1100" dirty="0" smtClean="0"/>
                <a:t> 또는 </a:t>
              </a:r>
              <a:r>
                <a:rPr lang="en-US" altLang="ko-KR" sz="1100" dirty="0" smtClean="0"/>
                <a:t>Dongle’</a:t>
              </a:r>
              <a:r>
                <a:rPr lang="ko-KR" altLang="en-US" sz="1100" dirty="0" smtClean="0"/>
                <a:t>이 없을 경우 드라이버를 설치하도록 한다</a:t>
              </a:r>
              <a:r>
                <a:rPr lang="en-US" altLang="ko-KR" sz="1100" dirty="0" smtClean="0"/>
                <a:t>.</a:t>
              </a:r>
            </a:p>
          </p:txBody>
        </p:sp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536708" y="6605301"/>
              <a:ext cx="1428760" cy="49696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</p:pic>
      </p:grpSp>
      <p:pic>
        <p:nvPicPr>
          <p:cNvPr id="41" name="Picture 10" descr="Computer Mouse Pointer Clipart Hd PNG, Computer Mouse Vector Logo Design,  Mouse, Technology, Symbol PNG Image For Free Download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125" t="21875" r="34375" b="24999"/>
          <a:stretch>
            <a:fillRect/>
          </a:stretch>
        </p:blipFill>
        <p:spPr bwMode="auto">
          <a:xfrm>
            <a:off x="4572008" y="4214810"/>
            <a:ext cx="403414" cy="571504"/>
          </a:xfrm>
          <a:prstGeom prst="rect">
            <a:avLst/>
          </a:prstGeom>
          <a:noFill/>
        </p:spPr>
      </p:pic>
      <p:pic>
        <p:nvPicPr>
          <p:cNvPr id="42" name="Picture 14" descr="Finger - Free interface icons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36150" y="4336420"/>
            <a:ext cx="357190" cy="357190"/>
          </a:xfrm>
          <a:prstGeom prst="rect">
            <a:avLst/>
          </a:prstGeom>
          <a:noFill/>
        </p:spPr>
      </p:pic>
      <p:sp>
        <p:nvSpPr>
          <p:cNvPr id="46" name="제목 45"/>
          <p:cNvSpPr>
            <a:spLocks noGrp="1"/>
          </p:cNvSpPr>
          <p:nvPr>
            <p:ph type="title"/>
          </p:nvPr>
        </p:nvSpPr>
        <p:spPr>
          <a:xfrm>
            <a:off x="260576" y="288624"/>
            <a:ext cx="5525878" cy="562478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USB </a:t>
            </a:r>
            <a:r>
              <a:rPr dirty="0" smtClean="0"/>
              <a:t>드라이버 설치</a:t>
            </a:r>
            <a:r>
              <a:rPr lang="en-US" sz="1600" dirty="0" smtClean="0">
                <a:solidFill>
                  <a:srgbClr val="FF0000"/>
                </a:solidFill>
              </a:rPr>
              <a:t>(</a:t>
            </a:r>
            <a:r>
              <a:rPr sz="1600" dirty="0" smtClean="0">
                <a:solidFill>
                  <a:srgbClr val="FF0000"/>
                </a:solidFill>
              </a:rPr>
              <a:t>생략가능</a:t>
            </a:r>
            <a:r>
              <a:rPr lang="en-US" sz="1600" dirty="0" smtClean="0">
                <a:solidFill>
                  <a:srgbClr val="FF0000"/>
                </a:solidFill>
              </a:rPr>
              <a:t>)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ko-KR" altLang="en-US" sz="3600" dirty="0"/>
          </a:p>
        </p:txBody>
      </p:sp>
      <p:sp>
        <p:nvSpPr>
          <p:cNvPr id="25" name="직사각형 24"/>
          <p:cNvSpPr/>
          <p:nvPr/>
        </p:nvSpPr>
        <p:spPr>
          <a:xfrm>
            <a:off x="571479" y="1771638"/>
            <a:ext cx="578647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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  <a:hlinkClick r:id="rId3"/>
              </a:rPr>
              <a:t>http://www.junilab.co.kr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에서 공지사항    </a:t>
            </a:r>
            <a:r>
              <a:rPr lang="en-US" altLang="ko-KR" sz="1200" dirty="0" smtClean="0">
                <a:sym typeface="Wingdings 2"/>
              </a:rPr>
              <a:t>“USB</a:t>
            </a:r>
            <a:r>
              <a:rPr lang="ko-KR" altLang="en-US" sz="1200" dirty="0" smtClean="0">
                <a:sym typeface="Wingdings 2"/>
              </a:rPr>
              <a:t>동글 윈도우드라이버</a:t>
            </a:r>
            <a:r>
              <a:rPr lang="en-US" altLang="ko-KR" sz="1200" dirty="0" smtClean="0">
                <a:sym typeface="Wingdings 2"/>
              </a:rPr>
              <a:t>” </a:t>
            </a:r>
            <a:r>
              <a:rPr lang="ko-KR" altLang="en-US" sz="1200" dirty="0" smtClean="0">
                <a:sym typeface="Wingdings 2"/>
              </a:rPr>
              <a:t>다운로드</a:t>
            </a:r>
            <a:endParaRPr lang="en-US" altLang="ko-KR" sz="1200" dirty="0" smtClean="0">
              <a:sym typeface="Wingdings 2"/>
            </a:endParaRPr>
          </a:p>
          <a:p>
            <a:endParaRPr lang="ko-KR" altLang="en-US" sz="1200" dirty="0"/>
          </a:p>
        </p:txBody>
      </p:sp>
      <p:sp>
        <p:nvSpPr>
          <p:cNvPr id="26" name="왼쪽 화살표 25"/>
          <p:cNvSpPr/>
          <p:nvPr/>
        </p:nvSpPr>
        <p:spPr>
          <a:xfrm flipH="1">
            <a:off x="3532806" y="1795008"/>
            <a:ext cx="142876" cy="214314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2135178" y="3419543"/>
            <a:ext cx="546104" cy="1800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642918" y="6500826"/>
            <a:ext cx="371477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 </a:t>
            </a:r>
            <a:r>
              <a:rPr lang="ko-KR" altLang="en-US" sz="1200" dirty="0" smtClean="0">
                <a:sym typeface="Wingdings 2"/>
              </a:rPr>
              <a:t>장치관리자에서 드라이버를 확인한다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29" name="직사각형 28"/>
          <p:cNvSpPr/>
          <p:nvPr/>
        </p:nvSpPr>
        <p:spPr>
          <a:xfrm>
            <a:off x="928670" y="7286644"/>
            <a:ext cx="314327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ko-KR" sz="1200" dirty="0" smtClean="0">
                <a:sym typeface="Wingdings 2"/>
              </a:rPr>
              <a:t>Dongle(</a:t>
            </a:r>
            <a:r>
              <a:rPr lang="en-US" altLang="ko-KR" sz="1200" dirty="0" smtClean="0">
                <a:solidFill>
                  <a:srgbClr val="FF0000"/>
                </a:solidFill>
                <a:sym typeface="Wingdings 2"/>
              </a:rPr>
              <a:t>COM</a:t>
            </a:r>
            <a:r>
              <a:rPr lang="en-US" altLang="ko-KR" sz="1200" dirty="0" smtClean="0">
                <a:sym typeface="Wingdings 2"/>
              </a:rPr>
              <a:t>) </a:t>
            </a:r>
            <a:r>
              <a:rPr lang="ko-KR" altLang="en-US" sz="1200" dirty="0" smtClean="0">
                <a:sym typeface="Wingdings 2"/>
              </a:rPr>
              <a:t>에서</a:t>
            </a:r>
            <a:endParaRPr lang="en-US" altLang="ko-KR" sz="1200" dirty="0" smtClean="0">
              <a:sym typeface="Wingdings 2"/>
            </a:endParaRPr>
          </a:p>
          <a:p>
            <a:pPr algn="r"/>
            <a:r>
              <a:rPr lang="en-US" altLang="ko-KR" sz="1200" dirty="0" smtClean="0">
                <a:sym typeface="Wingdings 2"/>
              </a:rPr>
              <a:t>COM</a:t>
            </a:r>
            <a:r>
              <a:rPr lang="ko-KR" altLang="en-US" sz="1200" dirty="0" smtClean="0">
                <a:sym typeface="Wingdings 2"/>
              </a:rPr>
              <a:t>번호는 자동으로 부여된다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r"/>
            <a:endParaRPr lang="en-US" altLang="ko-KR" sz="1200" dirty="0" smtClean="0">
              <a:sym typeface="Wingdings 2"/>
            </a:endParaRPr>
          </a:p>
          <a:p>
            <a:pPr algn="r"/>
            <a:r>
              <a:rPr lang="ko-KR" altLang="en-US" sz="1200" b="1" u="sng" dirty="0" smtClean="0">
                <a:sym typeface="Wingdings 2"/>
              </a:rPr>
              <a:t>스크래치 연동 시에 사용할 포트이므로 </a:t>
            </a:r>
            <a:endParaRPr lang="en-US" altLang="ko-KR" sz="1200" b="1" u="sng" dirty="0" smtClean="0">
              <a:sym typeface="Wingdings 2"/>
            </a:endParaRPr>
          </a:p>
          <a:p>
            <a:pPr algn="r"/>
            <a:r>
              <a:rPr lang="ko-KR" altLang="en-US" sz="1200" b="1" u="sng" dirty="0" smtClean="0">
                <a:sym typeface="Wingdings 2"/>
              </a:rPr>
              <a:t>번호를 숙지하도록 한다</a:t>
            </a:r>
            <a:r>
              <a:rPr lang="en-US" altLang="ko-KR" sz="1200" b="1" u="sng" dirty="0" smtClean="0">
                <a:sym typeface="Wingdings 2"/>
              </a:rPr>
              <a:t>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71480" y="1200134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드라이버 설치하기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671" y="2152198"/>
            <a:ext cx="5365217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직사각형 31"/>
          <p:cNvSpPr/>
          <p:nvPr/>
        </p:nvSpPr>
        <p:spPr>
          <a:xfrm>
            <a:off x="571480" y="4557720"/>
            <a:ext cx="371477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 USB </a:t>
            </a:r>
            <a:r>
              <a:rPr lang="ko-KR" altLang="en-US" sz="1200" dirty="0" smtClean="0">
                <a:sym typeface="Wingdings 2"/>
              </a:rPr>
              <a:t>드라이버를 하기의 순서대로 설치한다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94" y="4914910"/>
            <a:ext cx="928694" cy="988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왼쪽 화살표 33"/>
          <p:cNvSpPr/>
          <p:nvPr/>
        </p:nvSpPr>
        <p:spPr>
          <a:xfrm flipH="1">
            <a:off x="1785926" y="5200662"/>
            <a:ext cx="500066" cy="285752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8" y="4843472"/>
            <a:ext cx="16192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직사각형 35"/>
          <p:cNvSpPr/>
          <p:nvPr/>
        </p:nvSpPr>
        <p:spPr>
          <a:xfrm>
            <a:off x="1706396" y="5517392"/>
            <a:ext cx="928694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100" dirty="0" smtClean="0">
                <a:sym typeface="Wingdings 2"/>
              </a:rPr>
              <a:t>압축풀기</a:t>
            </a:r>
            <a:endParaRPr lang="ko-KR" altLang="en-US" sz="1100" dirty="0"/>
          </a:p>
        </p:txBody>
      </p:sp>
      <p:sp>
        <p:nvSpPr>
          <p:cNvPr id="37" name="왼쪽 화살표 36"/>
          <p:cNvSpPr/>
          <p:nvPr/>
        </p:nvSpPr>
        <p:spPr>
          <a:xfrm flipH="1">
            <a:off x="4214818" y="5200662"/>
            <a:ext cx="500066" cy="285752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직사각형 37"/>
          <p:cNvSpPr/>
          <p:nvPr/>
        </p:nvSpPr>
        <p:spPr>
          <a:xfrm>
            <a:off x="4071942" y="5525484"/>
            <a:ext cx="928694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100" dirty="0" smtClean="0">
                <a:sym typeface="Wingdings 2"/>
              </a:rPr>
              <a:t>더블클릭</a:t>
            </a:r>
            <a:endParaRPr lang="ko-KR" altLang="en-US" sz="1100" dirty="0"/>
          </a:p>
        </p:txBody>
      </p:sp>
      <p:pic>
        <p:nvPicPr>
          <p:cNvPr id="3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30663" y="4843472"/>
            <a:ext cx="1527295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71942" y="6143636"/>
            <a:ext cx="2171273" cy="23288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엔트리 설치하기</a:t>
            </a:r>
            <a:endParaRPr lang="ko-KR" altLang="en-US" sz="3600" dirty="0"/>
          </a:p>
        </p:txBody>
      </p:sp>
      <p:sp>
        <p:nvSpPr>
          <p:cNvPr id="32" name="직사각형 31"/>
          <p:cNvSpPr/>
          <p:nvPr/>
        </p:nvSpPr>
        <p:spPr>
          <a:xfrm>
            <a:off x="500042" y="1428728"/>
            <a:ext cx="5786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sym typeface="Wingdings 2"/>
              </a:rPr>
              <a:t> https://playentry.org/download/offline </a:t>
            </a:r>
            <a:r>
              <a:rPr lang="ko-KR" altLang="en-US" sz="1200" dirty="0" smtClean="0">
                <a:sym typeface="Wingdings 2"/>
              </a:rPr>
              <a:t>에서 컴퓨터 환경에 맞는 설치파일을 다운로드 후 설치한다</a:t>
            </a:r>
            <a:r>
              <a:rPr lang="en-US" altLang="ko-KR" sz="1200" dirty="0" smtClean="0">
                <a:sym typeface="Wingdings 2"/>
              </a:rPr>
              <a:t>. (</a:t>
            </a:r>
            <a:r>
              <a:rPr lang="ko-KR" altLang="en-US" sz="1200" dirty="0" smtClean="0">
                <a:sym typeface="Wingdings 2"/>
              </a:rPr>
              <a:t>하기 과정은  </a:t>
            </a:r>
            <a:r>
              <a:rPr lang="en-US" altLang="ko-KR" sz="1200" dirty="0" smtClean="0">
                <a:sym typeface="Wingdings 2"/>
              </a:rPr>
              <a:t>windows32 </a:t>
            </a:r>
            <a:r>
              <a:rPr lang="ko-KR" altLang="en-US" sz="1200" dirty="0" smtClean="0">
                <a:sym typeface="Wingdings 2"/>
              </a:rPr>
              <a:t>설치 예제입니다</a:t>
            </a:r>
            <a:r>
              <a:rPr lang="en-US" altLang="ko-KR" sz="1200" dirty="0" smtClean="0">
                <a:sym typeface="Wingdings 2"/>
              </a:rPr>
              <a:t>.)</a:t>
            </a:r>
            <a:endParaRPr lang="ko-KR" altLang="en-US" sz="1200" dirty="0" smtClean="0">
              <a:sym typeface="Wingdings 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928794"/>
            <a:ext cx="5610244" cy="1237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80" y="3435118"/>
            <a:ext cx="6000792" cy="199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8" y="5500694"/>
            <a:ext cx="5929354" cy="200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" name="직사각형 36"/>
          <p:cNvSpPr/>
          <p:nvPr/>
        </p:nvSpPr>
        <p:spPr>
          <a:xfrm>
            <a:off x="571480" y="7643834"/>
            <a:ext cx="47149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</a:t>
            </a:r>
            <a:r>
              <a:rPr lang="ko-KR" altLang="en-US" sz="1200" dirty="0" smtClean="0"/>
              <a:t>정상 설치 시 바탕화면에 아이콘이 생성된다</a:t>
            </a:r>
            <a:r>
              <a:rPr lang="en-US" altLang="ko-KR" sz="1200" dirty="0" smtClean="0"/>
              <a:t>. </a:t>
            </a:r>
            <a:r>
              <a:rPr lang="ko-KR" altLang="en-US" sz="1200" dirty="0" smtClean="0"/>
              <a:t>아이콘을 클릭하여 프로그램이 정상동작하는지 확인 한다</a:t>
            </a:r>
            <a:r>
              <a:rPr lang="en-US" altLang="ko-KR" sz="1200" dirty="0" smtClean="0"/>
              <a:t>.</a:t>
            </a:r>
            <a:endParaRPr lang="ko-KR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50" y="7643834"/>
            <a:ext cx="571504" cy="64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357166" y="1428728"/>
            <a:ext cx="3143272" cy="285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sym typeface="Wingdings 2"/>
              </a:rPr>
              <a:t> </a:t>
            </a:r>
            <a:r>
              <a:rPr lang="ko-KR" altLang="en-US" sz="1200" dirty="0" smtClean="0">
                <a:sym typeface="Wingdings 2"/>
              </a:rPr>
              <a:t>하드웨어→</a:t>
            </a:r>
            <a:r>
              <a:rPr lang="en-US" altLang="ko-KR" sz="1200" dirty="0" smtClean="0">
                <a:sym typeface="Wingdings 2"/>
              </a:rPr>
              <a:t>"</a:t>
            </a:r>
            <a:r>
              <a:rPr lang="ko-KR" altLang="en-US" sz="1200" dirty="0" smtClean="0">
                <a:sym typeface="Wingdings 2"/>
              </a:rPr>
              <a:t>연결프로그램 열기</a:t>
            </a:r>
            <a:r>
              <a:rPr lang="en-US" altLang="ko-KR" sz="1200" dirty="0" smtClean="0">
                <a:sym typeface="Wingdings 2"/>
              </a:rPr>
              <a:t>"</a:t>
            </a:r>
            <a:r>
              <a:rPr lang="ko-KR" altLang="en-US" sz="1200" dirty="0" smtClean="0">
                <a:sym typeface="Wingdings 2"/>
              </a:rPr>
              <a:t>실행한다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 smtClean="0">
              <a:sym typeface="Wingdings 2"/>
            </a:endParaRPr>
          </a:p>
        </p:txBody>
      </p:sp>
      <p:sp>
        <p:nvSpPr>
          <p:cNvPr id="11" name="제목 16"/>
          <p:cNvSpPr>
            <a:spLocks noGrp="1"/>
          </p:cNvSpPr>
          <p:nvPr>
            <p:ph type="title"/>
          </p:nvPr>
        </p:nvSpPr>
        <p:spPr>
          <a:xfrm>
            <a:off x="260576" y="288624"/>
            <a:ext cx="4943488" cy="562478"/>
          </a:xfrm>
        </p:spPr>
        <p:txBody>
          <a:bodyPr>
            <a:noAutofit/>
          </a:bodyPr>
          <a:lstStyle/>
          <a:p>
            <a:r>
              <a:rPr altLang="en-US" sz="3600" dirty="0" smtClean="0"/>
              <a:t>제이디코드 연결하기</a:t>
            </a:r>
            <a:endParaRPr lang="ko-KR" altLang="en-US" sz="3600" dirty="0"/>
          </a:p>
        </p:txBody>
      </p:sp>
      <p:sp>
        <p:nvSpPr>
          <p:cNvPr id="12" name="직사각형 11"/>
          <p:cNvSpPr/>
          <p:nvPr/>
        </p:nvSpPr>
        <p:spPr>
          <a:xfrm>
            <a:off x="3571876" y="1428728"/>
            <a:ext cx="2357454" cy="285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sym typeface="Wingdings"/>
              </a:rPr>
              <a:t>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제이디코드를 선택한다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 smtClean="0">
              <a:sym typeface="Wingdings 2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500438" y="4236018"/>
            <a:ext cx="30003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sym typeface="Wingdings"/>
              </a:rPr>
              <a:t></a:t>
            </a:r>
            <a:r>
              <a:rPr lang="en-US" altLang="ko-KR" sz="1200" dirty="0" smtClean="0">
                <a:sym typeface="Wingdings 2"/>
              </a:rPr>
              <a:t> “ </a:t>
            </a:r>
            <a:r>
              <a:rPr lang="ko-KR" altLang="en-US" sz="1200" dirty="0" smtClean="0">
                <a:sym typeface="Wingdings 2"/>
              </a:rPr>
              <a:t>하드드웨어 </a:t>
            </a:r>
            <a:r>
              <a:rPr lang="en-US" altLang="ko-KR" sz="1200" dirty="0" smtClean="0">
                <a:sym typeface="Wingdings 2"/>
              </a:rPr>
              <a:t>&gt; </a:t>
            </a:r>
            <a:r>
              <a:rPr lang="ko-KR" altLang="en-US" sz="1200" dirty="0" smtClean="0">
                <a:sym typeface="Wingdings 2"/>
              </a:rPr>
              <a:t>연결성공</a:t>
            </a:r>
            <a:r>
              <a:rPr lang="en-US" altLang="ko-KR" sz="1200" dirty="0" smtClean="0">
                <a:sym typeface="Wingdings 2"/>
              </a:rPr>
              <a:t>” </a:t>
            </a:r>
            <a:r>
              <a:rPr lang="ko-KR" altLang="en-US" sz="1200" dirty="0" smtClean="0">
                <a:sym typeface="Wingdings 2"/>
              </a:rPr>
              <a:t>확인한다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 smtClean="0">
              <a:sym typeface="Wingdings 2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500438" y="4450332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  <a:sym typeface="Wingdings"/>
              </a:rPr>
              <a:t>※</a:t>
            </a:r>
            <a:r>
              <a:rPr lang="ko-KR" altLang="en-US" sz="1200" dirty="0" smtClean="0">
                <a:solidFill>
                  <a:srgbClr val="FF0000"/>
                </a:solidFill>
                <a:sym typeface="Wingdings"/>
              </a:rPr>
              <a:t>연결 성공 화면은 닫지 않고 엔트리 코딩창으로 이동한다</a:t>
            </a:r>
            <a:r>
              <a:rPr lang="en-US" altLang="ko-KR" sz="1200" dirty="0" smtClean="0">
                <a:solidFill>
                  <a:srgbClr val="FF0000"/>
                </a:solidFill>
                <a:sym typeface="Wingdings"/>
              </a:rPr>
              <a:t>.</a:t>
            </a:r>
            <a:endParaRPr lang="ko-KR" altLang="en-US" sz="1200" dirty="0" smtClean="0">
              <a:solidFill>
                <a:srgbClr val="FF0000"/>
              </a:solidFill>
              <a:sym typeface="Wingdings 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42" y="1714480"/>
            <a:ext cx="3000396" cy="235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2833" y="1714480"/>
            <a:ext cx="2805125" cy="2298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42" y="4236017"/>
            <a:ext cx="3000396" cy="2479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8" y="5715008"/>
            <a:ext cx="2842245" cy="2724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직사각형 18"/>
          <p:cNvSpPr/>
          <p:nvPr/>
        </p:nvSpPr>
        <p:spPr>
          <a:xfrm>
            <a:off x="928670" y="7866901"/>
            <a:ext cx="25717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1200" dirty="0" smtClean="0">
                <a:sym typeface="Wingdings"/>
              </a:rPr>
              <a:t>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하드웨어→드론 블록 확인한다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 smtClean="0">
              <a:sym typeface="Wingdings 2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857232" y="8081215"/>
            <a:ext cx="30003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  <a:sym typeface="Wingdings"/>
              </a:rPr>
              <a:t>※</a:t>
            </a:r>
            <a:r>
              <a:rPr lang="ko-KR" altLang="en-US" sz="1200" dirty="0" smtClean="0">
                <a:solidFill>
                  <a:srgbClr val="FF0000"/>
                </a:solidFill>
                <a:sym typeface="Wingdings"/>
              </a:rPr>
              <a:t>제이디코드 관련 블록을 확인한다</a:t>
            </a:r>
            <a:r>
              <a:rPr lang="en-US" altLang="ko-KR" sz="1200" dirty="0" smtClean="0">
                <a:solidFill>
                  <a:srgbClr val="FF0000"/>
                </a:solidFill>
                <a:sym typeface="Wingdings"/>
              </a:rPr>
              <a:t>.</a:t>
            </a:r>
            <a:endParaRPr lang="ko-KR" altLang="en-US" sz="1200" dirty="0" smtClean="0">
              <a:solidFill>
                <a:srgbClr val="FF0000"/>
              </a:solidFill>
              <a:sym typeface="Wingdings 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6"/>
          <p:cNvSpPr>
            <a:spLocks noGrp="1"/>
          </p:cNvSpPr>
          <p:nvPr>
            <p:ph type="title"/>
          </p:nvPr>
        </p:nvSpPr>
        <p:spPr>
          <a:xfrm>
            <a:off x="260576" y="288624"/>
            <a:ext cx="4943488" cy="562478"/>
          </a:xfrm>
        </p:spPr>
        <p:txBody>
          <a:bodyPr>
            <a:noAutofit/>
          </a:bodyPr>
          <a:lstStyle/>
          <a:p>
            <a:r>
              <a:rPr altLang="en-US" sz="3600" dirty="0" smtClean="0"/>
              <a:t>드론 페어링 요약</a:t>
            </a:r>
            <a:endParaRPr lang="ko-KR" altLang="en-US" sz="3600" dirty="0"/>
          </a:p>
        </p:txBody>
      </p:sp>
      <p:sp>
        <p:nvSpPr>
          <p:cNvPr id="15" name="직사각형 14"/>
          <p:cNvSpPr/>
          <p:nvPr/>
        </p:nvSpPr>
        <p:spPr>
          <a:xfrm>
            <a:off x="501473" y="3469521"/>
            <a:ext cx="4580466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 2"/>
              <a:buChar char="v"/>
            </a:pP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err="1" smtClean="0">
                <a:sym typeface="Wingdings 2"/>
              </a:rPr>
              <a:t>블루투스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ko-KR" altLang="en-US" sz="1200" dirty="0" err="1" smtClean="0">
                <a:sym typeface="Wingdings 2"/>
              </a:rPr>
              <a:t>동글을</a:t>
            </a:r>
            <a:r>
              <a:rPr lang="ko-KR" altLang="en-US" sz="1200" dirty="0" smtClean="0">
                <a:sym typeface="Wingdings 2"/>
              </a:rPr>
              <a:t> 컴퓨터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커넥터에 연결하여 </a:t>
            </a:r>
            <a:r>
              <a:rPr lang="en-US" altLang="ko-KR" sz="1200" dirty="0" smtClean="0">
                <a:sym typeface="Wingdings 2"/>
              </a:rPr>
              <a:t>LED </a:t>
            </a:r>
          </a:p>
          <a:p>
            <a:r>
              <a:rPr lang="en-US" altLang="ko-KR" sz="1200" dirty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  </a:t>
            </a:r>
            <a:r>
              <a:rPr lang="ko-KR" altLang="en-US" sz="1200" dirty="0" smtClean="0">
                <a:sym typeface="Wingdings 2"/>
              </a:rPr>
              <a:t>상태를 점검한다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  </a:t>
            </a:r>
          </a:p>
          <a:p>
            <a:endParaRPr lang="ko-KR" alt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501471" y="1500166"/>
            <a:ext cx="63093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제이디코드 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– 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동글 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-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 엔트리 연결 순서는 간단하게 하기와 같다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.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501473" y="2071670"/>
            <a:ext cx="458046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 2"/>
              <a:buChar char="u"/>
            </a:pPr>
            <a:r>
              <a:rPr lang="ko-KR" altLang="en-US" sz="1200" dirty="0" err="1" smtClean="0">
                <a:sym typeface="Wingdings 2"/>
              </a:rPr>
              <a:t>제이디코드에</a:t>
            </a:r>
            <a:r>
              <a:rPr lang="ko-KR" altLang="en-US" sz="1200" dirty="0" smtClean="0">
                <a:sym typeface="Wingdings 2"/>
              </a:rPr>
              <a:t> 배터리를 꽂아 전원을 공급하여 </a:t>
            </a:r>
            <a:r>
              <a:rPr lang="en-US" altLang="ko-KR" sz="1200" dirty="0" smtClean="0">
                <a:sym typeface="Wingdings 2"/>
              </a:rPr>
              <a:t>LED </a:t>
            </a:r>
            <a:r>
              <a:rPr lang="ko-KR" altLang="en-US" sz="1200" dirty="0" smtClean="0">
                <a:sym typeface="Wingdings 2"/>
              </a:rPr>
              <a:t>상태를</a:t>
            </a:r>
            <a:endParaRPr lang="en-US" altLang="ko-KR" sz="1200" dirty="0" smtClean="0">
              <a:sym typeface="Wingdings 2"/>
            </a:endParaRPr>
          </a:p>
          <a:p>
            <a:r>
              <a:rPr lang="en-US" altLang="ko-KR" sz="1200" dirty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 점검한다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18" name="직사각형 17"/>
          <p:cNvSpPr/>
          <p:nvPr/>
        </p:nvSpPr>
        <p:spPr>
          <a:xfrm>
            <a:off x="501473" y="4914306"/>
            <a:ext cx="302433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/>
              <a:buChar char="w"/>
            </a:pPr>
            <a:r>
              <a:rPr lang="ko-KR" altLang="en-US" sz="1200" dirty="0" smtClean="0">
                <a:sym typeface="Wingdings 2"/>
              </a:rPr>
              <a:t>엔트리를 실행하고 </a:t>
            </a:r>
            <a:r>
              <a:rPr lang="en-US" altLang="ko-KR" sz="1200" dirty="0" smtClean="0">
                <a:sym typeface="Wingdings 2"/>
              </a:rPr>
              <a:t>[</a:t>
            </a:r>
            <a:r>
              <a:rPr lang="ko-KR" altLang="en-US" sz="1200" dirty="0" smtClean="0">
                <a:sym typeface="Wingdings 2"/>
              </a:rPr>
              <a:t>연결프로그램 열기</a:t>
            </a:r>
            <a:r>
              <a:rPr lang="en-US" altLang="ko-KR" sz="1200" dirty="0" smtClean="0">
                <a:sym typeface="Wingdings 2"/>
              </a:rPr>
              <a:t>] </a:t>
            </a:r>
            <a:r>
              <a:rPr lang="ko-KR" altLang="en-US" sz="1200" dirty="0" smtClean="0">
                <a:sym typeface="Wingdings 2"/>
              </a:rPr>
              <a:t>메뉴로 제이디코드를 연결한다</a:t>
            </a:r>
            <a:r>
              <a:rPr lang="en-US" altLang="ko-KR" sz="1200" dirty="0" smtClean="0">
                <a:sym typeface="Wingdings 2"/>
              </a:rPr>
              <a:t>.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500042" y="6643702"/>
            <a:ext cx="3385807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 2"/>
              <a:buChar char="x"/>
            </a:pPr>
            <a:r>
              <a:rPr lang="ko-KR" altLang="en-US" sz="1200" dirty="0" smtClean="0"/>
              <a:t>엔트리 </a:t>
            </a:r>
            <a:r>
              <a:rPr lang="en-US" altLang="ko-KR" sz="1200" dirty="0" smtClean="0"/>
              <a:t>[</a:t>
            </a:r>
            <a:r>
              <a:rPr lang="ko-KR" altLang="en-US" sz="1200" dirty="0" smtClean="0"/>
              <a:t>하드웨어</a:t>
            </a:r>
            <a:r>
              <a:rPr lang="en-US" altLang="ko-KR" sz="1200" dirty="0" smtClean="0"/>
              <a:t>]</a:t>
            </a:r>
            <a:r>
              <a:rPr lang="ko-KR" altLang="en-US" sz="1200" dirty="0" smtClean="0"/>
              <a:t>메뉴에서 제이디코드 전용 블록을 확인한다</a:t>
            </a:r>
            <a:r>
              <a:rPr lang="en-US" altLang="ko-KR" sz="1200" dirty="0" smtClean="0"/>
              <a:t>.</a:t>
            </a:r>
            <a:endParaRPr lang="ko-KR" altLang="en-US" sz="1200" dirty="0"/>
          </a:p>
        </p:txBody>
      </p:sp>
      <p:sp>
        <p:nvSpPr>
          <p:cNvPr id="22" name="직사각형 21"/>
          <p:cNvSpPr/>
          <p:nvPr/>
        </p:nvSpPr>
        <p:spPr>
          <a:xfrm>
            <a:off x="501473" y="7429520"/>
            <a:ext cx="532859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 </a:t>
            </a:r>
            <a:r>
              <a:rPr lang="en-US" altLang="ko-KR" sz="1200" dirty="0" smtClean="0">
                <a:sym typeface="Wingdings 2"/>
              </a:rPr>
              <a:t>~</a:t>
            </a:r>
            <a:r>
              <a:rPr lang="ko-KR" altLang="en-US" sz="1200" dirty="0" smtClean="0">
                <a:sym typeface="Wingdings 2"/>
              </a:rPr>
              <a:t>까지 정상 실행되면 </a:t>
            </a:r>
            <a:r>
              <a:rPr lang="ko-KR" altLang="en-US" sz="1200" dirty="0" err="1" smtClean="0">
                <a:sym typeface="Wingdings 2"/>
              </a:rPr>
              <a:t>제이디코드의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LED </a:t>
            </a:r>
            <a:r>
              <a:rPr lang="ko-KR" altLang="en-US" sz="1200" dirty="0" smtClean="0">
                <a:sym typeface="Wingdings 2"/>
              </a:rPr>
              <a:t>상태가 하기와 같다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912753" y="2571736"/>
            <a:ext cx="3477152" cy="3462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초록색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/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빨간색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가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 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천천히 점멸한다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  <a:endParaRPr lang="en-US" altLang="ko-KR" sz="1100" b="1" dirty="0">
              <a:ln w="3175">
                <a:noFill/>
              </a:ln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33521" y="3971836"/>
            <a:ext cx="3477152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드론과 비연결 시 빨강색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가 점멸한다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  <a:endParaRPr lang="en-US" altLang="ko-KR" sz="1100" b="1" dirty="0" smtClean="0">
              <a:ln w="3175">
                <a:noFill/>
              </a:ln>
            </a:endParaRPr>
          </a:p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드론과 연결 시 빨강색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가 켜진다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22888" y="7760960"/>
            <a:ext cx="4459170" cy="346249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제이디코드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-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엔트리 정상 연결되면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 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점멸을 멈추고 켜진다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  <a:endParaRPr lang="en-US" altLang="ko-KR" sz="1100" b="1" dirty="0">
              <a:ln w="3175">
                <a:noFill/>
              </a:ln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4998821" y="2097716"/>
            <a:ext cx="112366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66983" y="3540959"/>
            <a:ext cx="1200892" cy="903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5" cstate="print"/>
          <a:srcRect b="28528"/>
          <a:stretch>
            <a:fillRect/>
          </a:stretch>
        </p:blipFill>
        <p:spPr bwMode="auto">
          <a:xfrm>
            <a:off x="3979590" y="4857752"/>
            <a:ext cx="2683163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857232" y="5440197"/>
            <a:ext cx="2928958" cy="3462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[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하드웨어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]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에서 드론 전용 블록을 확인한다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이착륙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70" name="제목 55"/>
          <p:cNvSpPr txBox="1">
            <a:spLocks/>
          </p:cNvSpPr>
          <p:nvPr/>
        </p:nvSpPr>
        <p:spPr>
          <a:xfrm>
            <a:off x="4429132" y="2071670"/>
            <a:ext cx="1785950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85456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9648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7200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4500570" y="1714480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그림 26" descr="C:\Users\이미선\Dropbox\창업지원자료\기획\디자인\JDCode\앱디자인\jdcode\PNG파일\왼쪽조종\왼쪽드론_호버링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82297" y="2201324"/>
            <a:ext cx="1643074" cy="727602"/>
          </a:xfrm>
          <a:prstGeom prst="rect">
            <a:avLst/>
          </a:prstGeom>
          <a:noFill/>
        </p:spPr>
      </p:pic>
      <p:cxnSp>
        <p:nvCxnSpPr>
          <p:cNvPr id="28" name="직선 화살표 연결선 27"/>
          <p:cNvCxnSpPr/>
          <p:nvPr/>
        </p:nvCxnSpPr>
        <p:spPr>
          <a:xfrm rot="5400000" flipH="1" flipV="1">
            <a:off x="4583435" y="3656932"/>
            <a:ext cx="142876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/>
          <p:nvPr/>
        </p:nvCxnSpPr>
        <p:spPr>
          <a:xfrm>
            <a:off x="4585634" y="4356098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319660" y="3500430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이륙</a:t>
            </a:r>
            <a:endParaRPr lang="ko-KR" altLang="en-US" sz="1100" dirty="0"/>
          </a:p>
        </p:txBody>
      </p:sp>
      <p:sp>
        <p:nvSpPr>
          <p:cNvPr id="31" name="타원 30"/>
          <p:cNvSpPr/>
          <p:nvPr/>
        </p:nvSpPr>
        <p:spPr>
          <a:xfrm>
            <a:off x="739808" y="208160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857232" y="2016609"/>
            <a:ext cx="23535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제이디코드 이륙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착륙하기</a:t>
            </a:r>
            <a:r>
              <a:rPr lang="en-US" altLang="ko-KR" sz="1100" dirty="0" smtClean="0"/>
              <a:t> </a:t>
            </a:r>
            <a:endParaRPr lang="ko-KR" altLang="en-US" sz="1100" dirty="0"/>
          </a:p>
        </p:txBody>
      </p:sp>
      <p:sp>
        <p:nvSpPr>
          <p:cNvPr id="34" name="타원 33"/>
          <p:cNvSpPr/>
          <p:nvPr/>
        </p:nvSpPr>
        <p:spPr>
          <a:xfrm>
            <a:off x="739808" y="259993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714356" y="6407137"/>
            <a:ext cx="5643602" cy="107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드론이 이륙하기 시작하면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높이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 데이터값이 빠르게 변화되는 모습을 확인할 수 있다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드론은 이륙 후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전후까지의 높이까지 올라간 후 제자리에 멈춘다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이 때 드론은 외항에 따른 변화에 높이를 고정 하기위해 조금씩 움직이면서 자율적으로 움직임을 조정한다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변화 값은 상태 메시지로 확인가능하다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86" y="5121253"/>
            <a:ext cx="2786082" cy="108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드론 이륙하기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1138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43050" y="1928794"/>
            <a:ext cx="1390650" cy="561975"/>
          </a:xfrm>
          <a:prstGeom prst="rect">
            <a:avLst/>
          </a:prstGeom>
          <a:noFill/>
        </p:spPr>
      </p:pic>
      <p:pic>
        <p:nvPicPr>
          <p:cNvPr id="91142" name="Picture 6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4356" y="5143504"/>
            <a:ext cx="2085975" cy="876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future drone concepts에 대한 이미지 검색결과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/>
        </p:blipFill>
        <p:spPr bwMode="auto">
          <a:xfrm>
            <a:off x="414938" y="1914535"/>
            <a:ext cx="2991786" cy="1929956"/>
          </a:xfrm>
          <a:prstGeom prst="rect">
            <a:avLst/>
          </a:prstGeom>
          <a:noFill/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/>
        </p:blipFill>
        <p:spPr bwMode="auto">
          <a:xfrm>
            <a:off x="414938" y="3939308"/>
            <a:ext cx="2991786" cy="1905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4" name="Picture 4" descr="future drone designs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00523" y="1914534"/>
            <a:ext cx="3024821" cy="1941936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554795" y="1285852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미래에 도래할 컨셉 드론과 용도를 살펴보자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414938" y="3629046"/>
            <a:ext cx="2991786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마이드론 시대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500523" y="3641026"/>
            <a:ext cx="302482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개인 교통 수단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414937" y="5629310"/>
            <a:ext cx="2991787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택배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" name="그룹 2"/>
          <p:cNvGrpSpPr/>
          <p:nvPr/>
        </p:nvGrpSpPr>
        <p:grpSpPr>
          <a:xfrm>
            <a:off x="3510662" y="3934116"/>
            <a:ext cx="3014682" cy="1910638"/>
            <a:chOff x="3415769" y="4893611"/>
            <a:chExt cx="3014682" cy="1910638"/>
          </a:xfrm>
        </p:grpSpPr>
        <p:pic>
          <p:nvPicPr>
            <p:cNvPr id="98321" name="Picture 17"/>
            <p:cNvPicPr>
              <a:picLocks noChangeAspect="1" noChangeArrowheads="1"/>
            </p:cNvPicPr>
            <p:nvPr/>
          </p:nvPicPr>
          <p:blipFill rotWithShape="1">
            <a:blip r:embed="rId7" cstate="email"/>
            <a:srcRect l="-441" r="-75"/>
            <a:stretch/>
          </p:blipFill>
          <p:spPr bwMode="auto">
            <a:xfrm>
              <a:off x="3415770" y="5867450"/>
              <a:ext cx="3014681" cy="936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8322" name="Picture 18"/>
            <p:cNvPicPr>
              <a:picLocks noChangeAspect="1" noChangeArrowheads="1"/>
            </p:cNvPicPr>
            <p:nvPr/>
          </p:nvPicPr>
          <p:blipFill rotWithShape="1">
            <a:blip r:embed="rId8" cstate="email"/>
            <a:srcRect r="-518"/>
            <a:stretch/>
          </p:blipFill>
          <p:spPr bwMode="auto">
            <a:xfrm>
              <a:off x="3415769" y="4893611"/>
              <a:ext cx="3014682" cy="996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3" name="직사각형 22"/>
            <p:cNvSpPr/>
            <p:nvPr/>
          </p:nvSpPr>
          <p:spPr>
            <a:xfrm>
              <a:off x="3438636" y="6588805"/>
              <a:ext cx="2991815" cy="215444"/>
            </a:xfrm>
            <a:prstGeom prst="rect">
              <a:avLst/>
            </a:prstGeom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10800000" scaled="0"/>
            </a:gradFill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800" b="1" smtClean="0">
                  <a:solidFill>
                    <a:schemeClr val="bg1">
                      <a:lumMod val="75000"/>
                    </a:schemeClr>
                  </a:solidFill>
                </a:rPr>
                <a:t>택배용 드론 </a:t>
              </a:r>
              <a:r>
                <a:rPr lang="en-US" altLang="ko-KR" sz="800" b="1" smtClean="0">
                  <a:solidFill>
                    <a:schemeClr val="bg1">
                      <a:lumMod val="75000"/>
                    </a:schemeClr>
                  </a:solidFill>
                </a:rPr>
                <a:t>&amp; </a:t>
              </a:r>
              <a:r>
                <a:rPr lang="ko-KR" altLang="en-US" sz="800" b="1" smtClean="0">
                  <a:solidFill>
                    <a:schemeClr val="bg1">
                      <a:lumMod val="75000"/>
                    </a:schemeClr>
                  </a:solidFill>
                </a:rPr>
                <a:t>트럭</a:t>
              </a:r>
              <a:endParaRPr lang="ko-KR" altLang="en-US" sz="800" b="1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99988" y="5916192"/>
            <a:ext cx="3029011" cy="2065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9"/>
          <p:cNvPicPr preferRelativeResize="0">
            <a:picLocks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500438" y="5916192"/>
            <a:ext cx="3024000" cy="2080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직사각형 21"/>
          <p:cNvSpPr/>
          <p:nvPr/>
        </p:nvSpPr>
        <p:spPr>
          <a:xfrm>
            <a:off x="399989" y="7765850"/>
            <a:ext cx="2730059" cy="2220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경찰 보조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3489156" y="7765850"/>
            <a:ext cx="3011678" cy="2220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에어택시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5" name="제목 2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4" name="Picture 6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504" y="4857752"/>
            <a:ext cx="2085975" cy="1409700"/>
          </a:xfrm>
          <a:prstGeom prst="rect">
            <a:avLst/>
          </a:prstGeom>
          <a:noFill/>
        </p:spPr>
      </p:pic>
      <p:pic>
        <p:nvPicPr>
          <p:cNvPr id="89092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32" y="5000628"/>
            <a:ext cx="2085975" cy="1143000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이착륙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78312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25047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0056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739808" y="208160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857232" y="2016609"/>
            <a:ext cx="20152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제이디코드 착륙하기</a:t>
            </a:r>
            <a:r>
              <a:rPr lang="en-US" altLang="ko-KR" sz="1100" dirty="0" smtClean="0"/>
              <a:t> </a:t>
            </a:r>
            <a:endParaRPr lang="ko-KR" altLang="en-US" sz="1100" dirty="0"/>
          </a:p>
        </p:txBody>
      </p:sp>
      <p:sp>
        <p:nvSpPr>
          <p:cNvPr id="34" name="타원 33"/>
          <p:cNvSpPr/>
          <p:nvPr/>
        </p:nvSpPr>
        <p:spPr>
          <a:xfrm>
            <a:off x="739808" y="259993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타원 31"/>
          <p:cNvSpPr/>
          <p:nvPr/>
        </p:nvSpPr>
        <p:spPr>
          <a:xfrm>
            <a:off x="4529476" y="1728128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6" name="그림 35" descr="C:\Users\이미선\Dropbox\창업지원자료\기획\디자인\JDCode\앱디자인\jdcode\PNG파일\왼쪽조종\왼쪽드론_호버링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70" y="2181015"/>
            <a:ext cx="1643074" cy="727602"/>
          </a:xfrm>
          <a:prstGeom prst="rect">
            <a:avLst/>
          </a:prstGeom>
          <a:noFill/>
        </p:spPr>
      </p:pic>
      <p:cxnSp>
        <p:nvCxnSpPr>
          <p:cNvPr id="37" name="직선 화살표 연결선 36"/>
          <p:cNvCxnSpPr/>
          <p:nvPr/>
        </p:nvCxnSpPr>
        <p:spPr>
          <a:xfrm rot="5400000" flipH="1" flipV="1">
            <a:off x="4612341" y="3670580"/>
            <a:ext cx="1428760" cy="1588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4614540" y="4371334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348566" y="3514078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착륙</a:t>
            </a:r>
            <a:endParaRPr lang="ko-KR" altLang="en-US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785794" y="6000760"/>
            <a:ext cx="2786082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ko-KR" altLang="en-US" sz="1100" dirty="0" smtClean="0"/>
              <a:t>착륙하기는 먼저 이륙을 한 후 착륙할 수 있도록 한다</a:t>
            </a:r>
            <a:r>
              <a:rPr lang="en-US" altLang="ko-KR" sz="1100" dirty="0" smtClean="0"/>
              <a:t>.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위의 같이 코딩하면 드론이 비행하지 않고 멈춘 상태로 있을 것이다</a:t>
            </a:r>
            <a:r>
              <a:rPr lang="en-US" altLang="ko-KR" sz="1100" dirty="0" smtClean="0">
                <a:sym typeface="Wingdings 2"/>
              </a:rPr>
              <a:t>. </a:t>
            </a:r>
            <a:r>
              <a:rPr lang="ko-KR" altLang="en-US" sz="1100" dirty="0" smtClean="0">
                <a:sym typeface="Wingdings 2"/>
              </a:rPr>
              <a:t>이는 </a:t>
            </a:r>
            <a:r>
              <a:rPr lang="en-US" altLang="ko-KR" sz="1100" dirty="0" smtClean="0">
                <a:sym typeface="Wingdings 2"/>
              </a:rPr>
              <a:t>“</a:t>
            </a:r>
            <a:r>
              <a:rPr lang="ko-KR" altLang="en-US" sz="1100" dirty="0" smtClean="0">
                <a:sym typeface="Wingdings 2"/>
              </a:rPr>
              <a:t>드론 이륙하기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와 </a:t>
            </a:r>
            <a:r>
              <a:rPr lang="en-US" altLang="ko-KR" sz="1100" dirty="0" smtClean="0">
                <a:sym typeface="Wingdings 2"/>
              </a:rPr>
              <a:t>“</a:t>
            </a:r>
            <a:r>
              <a:rPr lang="ko-KR" altLang="en-US" sz="1100" dirty="0" smtClean="0">
                <a:sym typeface="Wingdings 2"/>
              </a:rPr>
              <a:t>드론 착륙하기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 블록이 밀리세컨단위로 실행되기 때문에 드론 이륙 명령 코드를 실행 후 드론 착륙하기가 실행되어 비행하지 못하는 것 처럼 보이지만 코딩은 정상적으로 실행 되는 것을 인지하고 코딩하도록 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sp>
        <p:nvSpPr>
          <p:cNvPr id="41" name="TextBox 40"/>
          <p:cNvSpPr txBox="1"/>
          <p:nvPr/>
        </p:nvSpPr>
        <p:spPr>
          <a:xfrm>
            <a:off x="3786190" y="6353361"/>
            <a:ext cx="2500330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이륙하기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실행 후 드론이 이륙 할 수 있도록 잠깐의 시간 동안 기다리게 할 수 있도록한다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> 정상적으로 비행 확인 한 후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삽입하여 드론을 착륙하도록 한다</a:t>
            </a:r>
            <a:r>
              <a:rPr lang="en-US" altLang="ko-KR" sz="1100" dirty="0" smtClean="0"/>
              <a:t>. </a:t>
            </a:r>
          </a:p>
        </p:txBody>
      </p:sp>
      <p:sp>
        <p:nvSpPr>
          <p:cNvPr id="23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드론 착륙하기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090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43050" y="2000232"/>
            <a:ext cx="1390650" cy="561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높이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99744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73936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1487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4643446" y="1643042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6" name="직선 연결선 25"/>
          <p:cNvCxnSpPr/>
          <p:nvPr/>
        </p:nvCxnSpPr>
        <p:spPr>
          <a:xfrm>
            <a:off x="4728510" y="4427536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그림 26" descr="C:\Users\이미선\Dropbox\창업지원자료\기획\디자인\JDCode\앱디자인\jdcode\PNG파일\왼쪽조종\왼쪽드론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9937" y="2141520"/>
            <a:ext cx="1149104" cy="245022"/>
          </a:xfrm>
          <a:prstGeom prst="rect">
            <a:avLst/>
          </a:prstGeom>
          <a:noFill/>
        </p:spPr>
      </p:pic>
      <p:cxnSp>
        <p:nvCxnSpPr>
          <p:cNvPr id="28" name="직선 화살표 연결선 27"/>
          <p:cNvCxnSpPr/>
          <p:nvPr/>
        </p:nvCxnSpPr>
        <p:spPr>
          <a:xfrm rot="5400000" flipH="1" flipV="1">
            <a:off x="4468151" y="3454203"/>
            <a:ext cx="1934446" cy="1222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500702" y="2713024"/>
            <a:ext cx="6286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endParaRPr lang="ko-KR" altLang="en-US" sz="1100" dirty="0"/>
          </a:p>
        </p:txBody>
      </p:sp>
      <p:sp>
        <p:nvSpPr>
          <p:cNvPr id="30" name="타원 29"/>
          <p:cNvSpPr/>
          <p:nvPr/>
        </p:nvSpPr>
        <p:spPr>
          <a:xfrm>
            <a:off x="714356" y="2073834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831780" y="2008843"/>
            <a:ext cx="2709396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높이제어 구간</a:t>
            </a:r>
            <a:r>
              <a:rPr lang="en-US" altLang="ko-KR" sz="1100" dirty="0" smtClean="0"/>
              <a:t>: 50~150cm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높이로  지정한다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42" name="타원 41"/>
          <p:cNvSpPr/>
          <p:nvPr/>
        </p:nvSpPr>
        <p:spPr>
          <a:xfrm>
            <a:off x="714356" y="2592173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/>
          <p:cNvSpPr/>
          <p:nvPr/>
        </p:nvSpPr>
        <p:spPr>
          <a:xfrm>
            <a:off x="731436" y="308459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2786058" y="5214942"/>
            <a:ext cx="357190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제이디코드의 기본 이륙하기 값은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로 정의된다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사용자가 임의로 고도 제어를 위해 사용되는 블록이다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예제와 같이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비행 준비 상태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블록을 삽입하여 드론 상태 점검 후 이륙 </a:t>
            </a:r>
            <a:r>
              <a:rPr lang="en-US" altLang="ko-KR" sz="1100" dirty="0" smtClean="0">
                <a:sym typeface="Wingdings" pitchFamily="2" charset="2"/>
              </a:rPr>
              <a:t> </a:t>
            </a:r>
            <a:r>
              <a:rPr lang="ko-KR" altLang="en-US" sz="1100" dirty="0" smtClean="0"/>
              <a:t>높이지정 </a:t>
            </a:r>
            <a:r>
              <a:rPr lang="en-US" altLang="ko-KR" sz="1100" dirty="0" smtClean="0">
                <a:sym typeface="Wingdings" pitchFamily="2" charset="2"/>
              </a:rPr>
              <a:t> </a:t>
            </a:r>
            <a:r>
              <a:rPr lang="ko-KR" altLang="en-US" sz="1100" dirty="0" smtClean="0"/>
              <a:t>착륙으로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코딩 하여 실행 해 보자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47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높이 제어하기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5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" name="모서리가 둥근 직사각형 53"/>
          <p:cNvSpPr/>
          <p:nvPr/>
        </p:nvSpPr>
        <p:spPr>
          <a:xfrm>
            <a:off x="5072074" y="4799962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2,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높이제어</a:t>
            </a:r>
          </a:p>
        </p:txBody>
      </p:sp>
      <p:pic>
        <p:nvPicPr>
          <p:cNvPr id="87044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12" y="1928794"/>
            <a:ext cx="1609725" cy="323850"/>
          </a:xfrm>
          <a:prstGeom prst="rect">
            <a:avLst/>
          </a:prstGeom>
          <a:noFill/>
        </p:spPr>
      </p:pic>
      <p:pic>
        <p:nvPicPr>
          <p:cNvPr id="87048" name="Picture 8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8" y="5214942"/>
            <a:ext cx="2085975" cy="1943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42" y="5143504"/>
            <a:ext cx="2422855" cy="3071834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높이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99744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73936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1487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고도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반복  제어하기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타원 40"/>
          <p:cNvSpPr/>
          <p:nvPr/>
        </p:nvSpPr>
        <p:spPr>
          <a:xfrm>
            <a:off x="4558382" y="1714480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3" name="그림 42" descr="C:\Users\이미선\Dropbox\창업지원자료\기획\디자인\JDCode\앱디자인\jdcode\PNG파일\왼쪽조종\왼쪽드론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72696" y="3612598"/>
            <a:ext cx="1149104" cy="245022"/>
          </a:xfrm>
          <a:prstGeom prst="rect">
            <a:avLst/>
          </a:prstGeom>
          <a:noFill/>
        </p:spPr>
      </p:pic>
      <p:cxnSp>
        <p:nvCxnSpPr>
          <p:cNvPr id="47" name="직선 화살표 연결선 46"/>
          <p:cNvCxnSpPr/>
          <p:nvPr/>
        </p:nvCxnSpPr>
        <p:spPr>
          <a:xfrm rot="5400000" flipH="1" flipV="1">
            <a:off x="5121627" y="4122892"/>
            <a:ext cx="468000" cy="1588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>
            <a:off x="4643446" y="4357686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그림 53" descr="C:\Users\이미선\Dropbox\창업지원자료\기획\디자인\JDCode\앱디자인\jdcode\PNG파일\왼쪽조종\왼쪽드론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4873" y="2071670"/>
            <a:ext cx="1149104" cy="245022"/>
          </a:xfrm>
          <a:prstGeom prst="rect">
            <a:avLst/>
          </a:prstGeom>
          <a:noFill/>
        </p:spPr>
      </p:pic>
      <p:cxnSp>
        <p:nvCxnSpPr>
          <p:cNvPr id="55" name="직선 화살표 연결선 54"/>
          <p:cNvCxnSpPr/>
          <p:nvPr/>
        </p:nvCxnSpPr>
        <p:spPr>
          <a:xfrm rot="5400000" flipH="1" flipV="1">
            <a:off x="4815627" y="2962446"/>
            <a:ext cx="1080000" cy="1588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5487076" y="4024638"/>
            <a:ext cx="5517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50Cm</a:t>
            </a:r>
            <a:endParaRPr lang="ko-KR" altLang="en-US" sz="1100" dirty="0"/>
          </a:p>
        </p:txBody>
      </p:sp>
      <p:sp>
        <p:nvSpPr>
          <p:cNvPr id="57" name="TextBox 56"/>
          <p:cNvSpPr txBox="1"/>
          <p:nvPr/>
        </p:nvSpPr>
        <p:spPr>
          <a:xfrm>
            <a:off x="5415638" y="2643174"/>
            <a:ext cx="6286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endParaRPr lang="ko-KR" altLang="en-US" sz="1100" dirty="0"/>
          </a:p>
        </p:txBody>
      </p:sp>
      <p:sp>
        <p:nvSpPr>
          <p:cNvPr id="58" name="TextBox 57"/>
          <p:cNvSpPr txBox="1"/>
          <p:nvPr/>
        </p:nvSpPr>
        <p:spPr>
          <a:xfrm>
            <a:off x="500042" y="2071670"/>
            <a:ext cx="3536546" cy="567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제어 블록을 이용하여 제이디코드의 높이를 반복하여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위아래 움직여 보도록 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59" name="모서리가 둥근 직사각형 58"/>
          <p:cNvSpPr/>
          <p:nvPr/>
        </p:nvSpPr>
        <p:spPr>
          <a:xfrm>
            <a:off x="4929198" y="4786314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3.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고도반복제어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786058" y="5143504"/>
            <a:ext cx="350046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제이디코드는 높이를 </a:t>
            </a:r>
            <a:r>
              <a:rPr lang="en-US" altLang="ko-KR" sz="1100" dirty="0" smtClean="0"/>
              <a:t>50~150cm</a:t>
            </a:r>
            <a:r>
              <a:rPr lang="ko-KR" altLang="en-US" sz="1100" dirty="0" smtClean="0"/>
              <a:t>까지 제어 가능 하다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예제 코드와 같이 최소 최대 값을 넣어 높이의 변화를 코딩을 통해 구현 하고 높이 구간을 확인 해보도록 하자</a:t>
            </a:r>
            <a:r>
              <a:rPr lang="en-US" altLang="ko-KR" sz="1100" dirty="0" smtClean="0"/>
              <a:t>. 50Cm</a:t>
            </a:r>
            <a:r>
              <a:rPr lang="ko-KR" altLang="en-US" sz="1100" dirty="0" smtClean="0"/>
              <a:t>와 </a:t>
            </a:r>
            <a:r>
              <a:rPr lang="en-US" altLang="ko-KR" sz="1100" dirty="0" smtClean="0"/>
              <a:t>150cm</a:t>
            </a:r>
            <a:r>
              <a:rPr lang="ko-KR" altLang="en-US" sz="1100" dirty="0" smtClean="0"/>
              <a:t>를 위아래로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번 반복하기를 실행 후 착륙한다</a:t>
            </a:r>
            <a:r>
              <a:rPr lang="en-US" altLang="ko-KR" sz="1100" dirty="0" smtClean="0"/>
              <a:t>.</a:t>
            </a:r>
          </a:p>
          <a:p>
            <a:pPr algn="dist">
              <a:lnSpc>
                <a:spcPct val="150000"/>
              </a:lnSpc>
            </a:pPr>
            <a:endParaRPr lang="en-US" altLang="ko-KR" sz="1100" dirty="0" smtClean="0"/>
          </a:p>
          <a:p>
            <a:pPr algn="dist"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만약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드론 착륙하기를 코딩을 넣지 않을 경우에는 마지막 명령어를 수행하므로 </a:t>
            </a:r>
            <a:r>
              <a:rPr lang="en-US" altLang="ko-KR" sz="1100" dirty="0" smtClean="0"/>
              <a:t>150cm </a:t>
            </a:r>
            <a:r>
              <a:rPr lang="ko-KR" altLang="en-US" sz="1100" dirty="0" smtClean="0"/>
              <a:t>높이로 기다리기가 계속 실행되어 착륙하지 않는다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코딩 할때는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반드시 삽입하여 안정적으로 드론을 착륙 하도록 한다</a:t>
            </a:r>
            <a:r>
              <a:rPr lang="en-US" altLang="ko-KR" sz="1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속도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99744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73936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1487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직진 후진하기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4929198" y="4786314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4.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직진후진속도</a:t>
            </a:r>
          </a:p>
        </p:txBody>
      </p:sp>
      <p:sp>
        <p:nvSpPr>
          <p:cNvPr id="24" name="타원 23"/>
          <p:cNvSpPr/>
          <p:nvPr/>
        </p:nvSpPr>
        <p:spPr>
          <a:xfrm>
            <a:off x="4572008" y="1714480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연결선 24"/>
          <p:cNvCxnSpPr/>
          <p:nvPr/>
        </p:nvCxnSpPr>
        <p:spPr>
          <a:xfrm>
            <a:off x="4657072" y="4357686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화살표 연결선 25"/>
          <p:cNvCxnSpPr>
            <a:stCxn id="28" idx="2"/>
          </p:cNvCxnSpPr>
          <p:nvPr/>
        </p:nvCxnSpPr>
        <p:spPr>
          <a:xfrm rot="5400000" flipH="1" flipV="1">
            <a:off x="4717417" y="3062115"/>
            <a:ext cx="1291504" cy="13755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9264" y="2857488"/>
            <a:ext cx="111921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70cm/s </a:t>
            </a:r>
            <a:r>
              <a:rPr lang="ko-KR" altLang="en-US" sz="1100" dirty="0" smtClean="0"/>
              <a:t>속도로</a:t>
            </a:r>
            <a:endParaRPr lang="en-US" altLang="ko-KR" sz="1100" dirty="0" smtClean="0"/>
          </a:p>
          <a:p>
            <a:r>
              <a:rPr lang="en-US" altLang="ko-KR" sz="1100" dirty="0" smtClean="0"/>
              <a:t>10</a:t>
            </a:r>
            <a:r>
              <a:rPr lang="ko-KR" altLang="en-US" sz="1100" dirty="0" smtClean="0"/>
              <a:t>초동안 직진</a:t>
            </a:r>
            <a:endParaRPr lang="ko-KR" altLang="en-US" sz="1100" dirty="0"/>
          </a:p>
        </p:txBody>
      </p:sp>
      <p:pic>
        <p:nvPicPr>
          <p:cNvPr id="28" name="그림 27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5000636" y="371474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그림 28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982437" y="1840650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타원 29"/>
          <p:cNvSpPr/>
          <p:nvPr/>
        </p:nvSpPr>
        <p:spPr>
          <a:xfrm>
            <a:off x="733067" y="2075856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850491" y="2010865"/>
            <a:ext cx="3292889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속도제어 구간</a:t>
            </a:r>
            <a:r>
              <a:rPr lang="en-US" altLang="ko-KR" sz="1100" dirty="0" smtClean="0"/>
              <a:t>: 0~200cm/s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속도로 직진 또는 후진한다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32" name="타원 31"/>
          <p:cNvSpPr/>
          <p:nvPr/>
        </p:nvSpPr>
        <p:spPr>
          <a:xfrm>
            <a:off x="733067" y="2594195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750147" y="308662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785794" y="6948936"/>
            <a:ext cx="550072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b="1" dirty="0" smtClean="0"/>
              <a:t>위의 </a:t>
            </a:r>
            <a:r>
              <a:rPr lang="en-US" altLang="ko-KR" sz="1100" b="1" dirty="0" smtClean="0"/>
              <a:t>2</a:t>
            </a:r>
            <a:r>
              <a:rPr lang="ko-KR" altLang="en-US" sz="1100" b="1" dirty="0" smtClean="0"/>
              <a:t>개의 코딩의 차이점은 무엇일가</a:t>
            </a:r>
            <a:r>
              <a:rPr lang="en-US" altLang="ko-KR" sz="1100" b="1" dirty="0" smtClean="0"/>
              <a:t>? </a:t>
            </a:r>
            <a:r>
              <a:rPr lang="ko-KR" altLang="en-US" sz="1100" dirty="0" smtClean="0"/>
              <a:t>결론은 </a:t>
            </a:r>
            <a:r>
              <a:rPr lang="en-US" altLang="ko-KR" sz="1100" dirty="0" smtClean="0"/>
              <a:t>“10</a:t>
            </a:r>
            <a:r>
              <a:rPr lang="ko-KR" altLang="en-US" sz="1100" dirty="0" smtClean="0"/>
              <a:t>초 기다리기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이다</a:t>
            </a:r>
            <a:r>
              <a:rPr lang="en-US" altLang="ko-KR" sz="1100" dirty="0" smtClean="0"/>
              <a:t>.</a:t>
            </a:r>
            <a:endParaRPr lang="en-US" altLang="ko-KR" sz="1100" b="1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왼쪽의 </a:t>
            </a:r>
            <a:r>
              <a:rPr lang="en-US" altLang="ko-KR" sz="1100" dirty="0" smtClean="0"/>
              <a:t>10</a:t>
            </a:r>
            <a:r>
              <a:rPr lang="ko-KR" altLang="en-US" sz="1100" dirty="0" smtClean="0"/>
              <a:t>초 기다리기를 하지 않을 경우에는 마지막 코딩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앞으로 </a:t>
            </a:r>
            <a:r>
              <a:rPr lang="en-US" altLang="ko-KR" sz="1100" dirty="0" smtClean="0"/>
              <a:t>70</a:t>
            </a:r>
            <a:r>
              <a:rPr lang="ko-KR" altLang="en-US" sz="1100" dirty="0" smtClean="0"/>
              <a:t>속도로 비행</a:t>
            </a:r>
            <a:r>
              <a:rPr lang="en-US" altLang="ko-KR" sz="1100" dirty="0" smtClean="0"/>
              <a:t>) </a:t>
            </a:r>
            <a:r>
              <a:rPr lang="ko-KR" altLang="en-US" sz="1100" dirty="0" smtClean="0"/>
              <a:t>한줄을 실행 후 바로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실행 하게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따라서 </a:t>
            </a:r>
            <a:r>
              <a:rPr lang="en-US" altLang="ko-KR" sz="1100" dirty="0" smtClean="0"/>
              <a:t>“</a:t>
            </a:r>
            <a:r>
              <a:rPr lang="en-US" altLang="ko-KR" sz="1100" dirty="0" smtClean="0">
                <a:sym typeface="Wingdings 2"/>
              </a:rPr>
              <a:t></a:t>
            </a:r>
            <a:r>
              <a:rPr lang="ko-KR" altLang="en-US" sz="1100" dirty="0" smtClean="0"/>
              <a:t>초 기다리기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넣어 직진하고자 하는 거리만큼을 속도와 기다리는 시간을 가늠하여 코드값을 입력한다</a:t>
            </a:r>
            <a:r>
              <a:rPr lang="en-US" altLang="ko-KR" sz="1100" dirty="0" smtClean="0"/>
              <a:t>. </a:t>
            </a:r>
          </a:p>
          <a:p>
            <a:pPr>
              <a:lnSpc>
                <a:spcPct val="150000"/>
              </a:lnSpc>
            </a:pPr>
            <a:endParaRPr lang="en-US" altLang="ko-KR" sz="1100" u="sng" dirty="0" smtClean="0">
              <a:solidFill>
                <a:srgbClr val="1555A6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</a:rPr>
              <a:t>70cm/s X 10s(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700cm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70cm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10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700cm</a:t>
            </a:r>
            <a:r>
              <a:rPr lang="ko-KR" altLang="en-US" sz="1100" dirty="0" smtClean="0"/>
              <a:t>거리만큼 이동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</p:txBody>
      </p:sp>
      <p:pic>
        <p:nvPicPr>
          <p:cNvPr id="82946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50" y="1928794"/>
            <a:ext cx="2657475" cy="561975"/>
          </a:xfrm>
          <a:prstGeom prst="rect">
            <a:avLst/>
          </a:prstGeom>
          <a:noFill/>
        </p:spPr>
      </p:pic>
      <p:pic>
        <p:nvPicPr>
          <p:cNvPr id="82948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8" y="5143504"/>
            <a:ext cx="2762250" cy="1676400"/>
          </a:xfrm>
          <a:prstGeom prst="rect">
            <a:avLst/>
          </a:prstGeom>
          <a:noFill/>
        </p:spPr>
      </p:pic>
      <p:pic>
        <p:nvPicPr>
          <p:cNvPr id="82950" name="Picture 6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76" y="5072066"/>
            <a:ext cx="2762250" cy="1943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0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04" y="5214942"/>
            <a:ext cx="3234152" cy="3286148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속도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85456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9648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7200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오른쪽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/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왼쪽으로 비행하기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65708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5.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좌우속도</a:t>
            </a:r>
          </a:p>
        </p:txBody>
      </p:sp>
      <p:sp>
        <p:nvSpPr>
          <p:cNvPr id="35" name="타원 34"/>
          <p:cNvSpPr/>
          <p:nvPr/>
        </p:nvSpPr>
        <p:spPr>
          <a:xfrm rot="5400000">
            <a:off x="4393413" y="1535885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타원 36"/>
          <p:cNvSpPr/>
          <p:nvPr/>
        </p:nvSpPr>
        <p:spPr>
          <a:xfrm>
            <a:off x="785794" y="2134877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903218" y="2019714"/>
            <a:ext cx="231986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속도제어 구간</a:t>
            </a:r>
            <a:r>
              <a:rPr lang="en-US" altLang="ko-KR" sz="1100" dirty="0" smtClean="0"/>
              <a:t>: 0~200cm/s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속도로 </a:t>
            </a:r>
            <a:endParaRPr lang="en-US" altLang="ko-KR" sz="1100" dirty="0" smtClean="0"/>
          </a:p>
          <a:p>
            <a:r>
              <a:rPr lang="en-US" altLang="ko-KR" sz="1100" dirty="0" smtClean="0"/>
              <a:t>         </a:t>
            </a:r>
            <a:r>
              <a:rPr lang="ko-KR" altLang="en-US" sz="1100" dirty="0" smtClean="0"/>
              <a:t>오른쪽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왼쪽으로 비행한다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41" name="타원 40"/>
          <p:cNvSpPr/>
          <p:nvPr/>
        </p:nvSpPr>
        <p:spPr>
          <a:xfrm>
            <a:off x="785794" y="3285525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>
            <a:off x="802874" y="377795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3" name="그림 42" descr="C:\Users\이미선\AppData\Local\Microsoft\Windows\INetCache\Content.Word\오른쪽드론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3500438" y="264317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그림 43" descr="C:\Users\이미선\AppData\Local\Microsoft\Windows\INetCache\Content.Word\오른쪽드론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5572140" y="2571736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TextBox 46"/>
          <p:cNvSpPr txBox="1"/>
          <p:nvPr/>
        </p:nvSpPr>
        <p:spPr>
          <a:xfrm>
            <a:off x="4286256" y="2357422"/>
            <a:ext cx="14287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30cm/s </a:t>
            </a:r>
            <a:r>
              <a:rPr lang="ko-KR" altLang="en-US" sz="1100" dirty="0" smtClean="0"/>
              <a:t>속도로</a:t>
            </a:r>
            <a:endParaRPr lang="en-US" altLang="ko-KR" sz="1100" dirty="0" smtClean="0"/>
          </a:p>
          <a:p>
            <a:r>
              <a:rPr lang="ko-KR" altLang="en-US" sz="1100" dirty="0" smtClean="0"/>
              <a:t>왼쪽으로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비행</a:t>
            </a:r>
            <a:endParaRPr lang="ko-KR" altLang="en-US" sz="1100" dirty="0"/>
          </a:p>
        </p:txBody>
      </p:sp>
      <p:cxnSp>
        <p:nvCxnSpPr>
          <p:cNvPr id="53" name="직선 화살표 연결선 52"/>
          <p:cNvCxnSpPr/>
          <p:nvPr/>
        </p:nvCxnSpPr>
        <p:spPr>
          <a:xfrm flipV="1">
            <a:off x="4357694" y="3000364"/>
            <a:ext cx="1215983" cy="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화살표 연결선 53"/>
          <p:cNvCxnSpPr/>
          <p:nvPr/>
        </p:nvCxnSpPr>
        <p:spPr>
          <a:xfrm flipV="1">
            <a:off x="4286256" y="2786050"/>
            <a:ext cx="1215983" cy="1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286256" y="3000364"/>
            <a:ext cx="15716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30cm/s </a:t>
            </a:r>
            <a:r>
              <a:rPr lang="ko-KR" altLang="en-US" sz="1100" dirty="0" smtClean="0"/>
              <a:t>속도로</a:t>
            </a:r>
            <a:endParaRPr lang="en-US" altLang="ko-KR" sz="1100" dirty="0" smtClean="0"/>
          </a:p>
          <a:p>
            <a:r>
              <a:rPr lang="ko-KR" altLang="en-US" sz="1100" dirty="0" smtClean="0"/>
              <a:t>오른쪽으로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비행</a:t>
            </a:r>
            <a:endParaRPr lang="ko-KR" altLang="en-US" sz="1100" dirty="0"/>
          </a:p>
        </p:txBody>
      </p:sp>
      <p:sp>
        <p:nvSpPr>
          <p:cNvPr id="56" name="TextBox 55"/>
          <p:cNvSpPr txBox="1"/>
          <p:nvPr/>
        </p:nvSpPr>
        <p:spPr>
          <a:xfrm>
            <a:off x="3429000" y="5000628"/>
            <a:ext cx="3000396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왼쪽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오른쪽 비행은 비행 회전 없이 꽃게와 같이 옆으로 비행하는 모습이다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왼쪽 코딩과 같이 하면 왼쪽으로 </a:t>
            </a:r>
            <a:r>
              <a:rPr lang="en-US" altLang="ko-KR" sz="1100" dirty="0" smtClean="0"/>
              <a:t>30cm/s</a:t>
            </a:r>
            <a:r>
              <a:rPr lang="ko-KR" altLang="en-US" sz="1100" dirty="0" smtClean="0"/>
              <a:t>를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초동안 비행하고 오른쪽으로 같은 속도로 같은 시간만큼 이동 하므로  제자리 위치로 컴백하게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하지만 외항과 오차범위를 내에서 착륙한다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</a:rPr>
              <a:t>30cm/s X 5s(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150cm</a:t>
            </a:r>
          </a:p>
          <a:p>
            <a:pPr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30cm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150cm</a:t>
            </a:r>
            <a:r>
              <a:rPr lang="ko-KR" altLang="en-US" sz="1100" dirty="0" smtClean="0"/>
              <a:t>거리만큼 이동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</p:txBody>
      </p:sp>
      <p:pic>
        <p:nvPicPr>
          <p:cNvPr id="27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32" y="2500298"/>
            <a:ext cx="2657475" cy="561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2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42" y="5238772"/>
            <a:ext cx="4046570" cy="2690814"/>
          </a:xfrm>
          <a:prstGeom prst="rect">
            <a:avLst/>
          </a:prstGeom>
          <a:noFill/>
        </p:spPr>
      </p:pic>
      <p:pic>
        <p:nvPicPr>
          <p:cNvPr id="78850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74" y="2000232"/>
            <a:ext cx="3619500" cy="561975"/>
          </a:xfrm>
          <a:prstGeom prst="rect">
            <a:avLst/>
          </a:prstGeom>
          <a:noFill/>
        </p:spPr>
      </p:pic>
      <p:sp>
        <p:nvSpPr>
          <p:cNvPr id="45" name="타원 44"/>
          <p:cNvSpPr/>
          <p:nvPr/>
        </p:nvSpPr>
        <p:spPr>
          <a:xfrm>
            <a:off x="4524361" y="1571604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거리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78312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25047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0056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거리 제어하기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585648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6.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거리제어</a:t>
            </a:r>
          </a:p>
        </p:txBody>
      </p:sp>
      <p:cxnSp>
        <p:nvCxnSpPr>
          <p:cNvPr id="27" name="직선 화살표 연결선 26"/>
          <p:cNvCxnSpPr>
            <a:stCxn id="29" idx="2"/>
          </p:cNvCxnSpPr>
          <p:nvPr/>
        </p:nvCxnSpPr>
        <p:spPr>
          <a:xfrm rot="5400000" flipH="1" flipV="1">
            <a:off x="4669770" y="2935945"/>
            <a:ext cx="1291504" cy="13755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381617" y="2731318"/>
            <a:ext cx="88838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140cm</a:t>
            </a:r>
            <a:r>
              <a:rPr lang="ko-KR" altLang="en-US" sz="1100" dirty="0" smtClean="0"/>
              <a:t>까지</a:t>
            </a:r>
            <a:endParaRPr lang="en-US" altLang="ko-KR" sz="1100" dirty="0" smtClean="0"/>
          </a:p>
          <a:p>
            <a:r>
              <a:rPr lang="en-US" altLang="ko-KR" sz="1100" dirty="0" smtClean="0"/>
              <a:t>70cm/s</a:t>
            </a:r>
            <a:r>
              <a:rPr lang="ko-KR" altLang="en-US" sz="1100" dirty="0" smtClean="0"/>
              <a:t>로</a:t>
            </a:r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pic>
        <p:nvPicPr>
          <p:cNvPr id="29" name="그림 28" descr="C:\Users\이미선\AppData\Local\Microsoft\Windows\INetCache\Content.Word\오른쪽드론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4952989" y="358857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그림 29" descr="C:\Users\이미선\AppData\Local\Microsoft\Windows\INetCache\Content.Word\오른쪽드론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4934790" y="1714480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타원 30"/>
          <p:cNvSpPr/>
          <p:nvPr/>
        </p:nvSpPr>
        <p:spPr>
          <a:xfrm>
            <a:off x="714356" y="2109642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831780" y="2036420"/>
            <a:ext cx="376794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주요블록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거리제어 구간 </a:t>
            </a:r>
            <a:r>
              <a:rPr lang="en-US" altLang="ko-KR" sz="1100" dirty="0" smtClean="0"/>
              <a:t>: 0~1,000cm</a:t>
            </a:r>
          </a:p>
          <a:p>
            <a:r>
              <a:rPr lang="ko-KR" altLang="en-US" sz="1100" dirty="0" smtClean="0"/>
              <a:t>속도제어 구간 </a:t>
            </a:r>
            <a:r>
              <a:rPr lang="en-US" altLang="ko-KR" sz="1100" dirty="0" smtClean="0"/>
              <a:t>: 0~200cm/s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지정한 거리만큼 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지정한 속도로 비행한다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33" name="타원 32"/>
          <p:cNvSpPr/>
          <p:nvPr/>
        </p:nvSpPr>
        <p:spPr>
          <a:xfrm>
            <a:off x="714356" y="2643174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/>
          <p:cNvSpPr/>
          <p:nvPr/>
        </p:nvSpPr>
        <p:spPr>
          <a:xfrm>
            <a:off x="731436" y="313560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2714620" y="4845397"/>
            <a:ext cx="3714776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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70cm/s X 2s(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140cm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70cm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140cm</a:t>
            </a:r>
            <a:r>
              <a:rPr lang="ko-KR" altLang="en-US" sz="1100" dirty="0" smtClean="0"/>
              <a:t>거리만큼 이동 후 착륙한다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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70cm/s X 1s(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  70cm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초만 비행하므로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만 이동 후 착륙한다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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70cm/s X 5s(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140cm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2</a:t>
            </a:r>
            <a:r>
              <a:rPr lang="ko-KR" altLang="en-US" sz="1100" dirty="0" smtClean="0"/>
              <a:t>초동안 </a:t>
            </a:r>
            <a:r>
              <a:rPr lang="en-US" altLang="ko-KR" sz="1100" dirty="0" smtClean="0"/>
              <a:t>140cm </a:t>
            </a:r>
            <a:r>
              <a:rPr lang="ko-KR" altLang="en-US" sz="1100" dirty="0" smtClean="0"/>
              <a:t>이동하고 </a:t>
            </a:r>
            <a:r>
              <a:rPr lang="en-US" altLang="ko-KR" sz="1100" dirty="0" smtClean="0"/>
              <a:t>3</a:t>
            </a:r>
            <a:r>
              <a:rPr lang="ko-KR" altLang="en-US" sz="1100" dirty="0" smtClean="0"/>
              <a:t>초동안 제자리 비행한다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143116" y="7143768"/>
            <a:ext cx="4214842" cy="1583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거리 제어하기는 지정한 거리를 지정한 속도로 비행 하는 것이다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즉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원하는 거리를 빠르게 또는 느리게 속도를 조절하여 비행하므로 비행 거리가 정해져 있을 경우에 사용하는 블록이다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시간과 거리를 정확하게 계산해서 코딩해야 원하는 이동 거리만큼 비행할 수 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>
                <a:sym typeface="Wingdings 2"/>
              </a:rPr>
              <a:t></a:t>
            </a:r>
            <a:r>
              <a:rPr lang="en-US" altLang="ko-KR" sz="1100" dirty="0" smtClean="0">
                <a:sym typeface="Wingdings 2"/>
              </a:rPr>
              <a:t>~</a:t>
            </a:r>
            <a:r>
              <a:rPr lang="ko-KR" altLang="en-US" sz="1100" dirty="0" smtClean="0">
                <a:sym typeface="Wingdings 2"/>
              </a:rPr>
              <a:t>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예제와 같이거리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속도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시간을 계산하여 위치와 제자리 비행 등을 정의한다</a:t>
            </a:r>
            <a:r>
              <a:rPr lang="en-US" altLang="ko-KR" sz="1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8" y="4071934"/>
            <a:ext cx="2762250" cy="2476500"/>
          </a:xfrm>
          <a:prstGeom prst="rect">
            <a:avLst/>
          </a:prstGeom>
          <a:noFill/>
        </p:spPr>
      </p:pic>
      <p:sp>
        <p:nvSpPr>
          <p:cNvPr id="45" name="타원 44"/>
          <p:cNvSpPr/>
          <p:nvPr/>
        </p:nvSpPr>
        <p:spPr>
          <a:xfrm>
            <a:off x="4524361" y="1071538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거리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3997309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3739229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371474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거리 제어</a:t>
            </a:r>
            <a:r>
              <a:rPr kumimoji="0" lang="ko-KR" altLang="en-US" sz="14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r>
              <a:rPr kumimoji="0" lang="en-US" altLang="ko-KR" sz="1400" b="1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vs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 속도 제어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3799830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7.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거리</a:t>
            </a:r>
            <a:r>
              <a:rPr lang="en-US" altLang="ko-KR" sz="900" b="1" dirty="0" err="1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vs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속도</a:t>
            </a:r>
          </a:p>
        </p:txBody>
      </p:sp>
      <p:cxnSp>
        <p:nvCxnSpPr>
          <p:cNvPr id="27" name="직선 화살표 연결선 26"/>
          <p:cNvCxnSpPr/>
          <p:nvPr/>
        </p:nvCxnSpPr>
        <p:spPr>
          <a:xfrm rot="5400000" flipH="1" flipV="1">
            <a:off x="4669770" y="2347734"/>
            <a:ext cx="1291504" cy="13755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381617" y="2231252"/>
            <a:ext cx="78739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140cm</a:t>
            </a:r>
            <a:r>
              <a:rPr lang="ko-KR" altLang="en-US" sz="1100" dirty="0" smtClean="0"/>
              <a:t>를</a:t>
            </a:r>
            <a:endParaRPr lang="en-US" altLang="ko-KR" sz="1100" dirty="0" smtClean="0"/>
          </a:p>
          <a:p>
            <a:r>
              <a:rPr lang="en-US" altLang="ko-KR" sz="1100" dirty="0" smtClean="0"/>
              <a:t>70cm/s</a:t>
            </a:r>
            <a:r>
              <a:rPr lang="ko-KR" altLang="en-US" sz="1100" dirty="0" smtClean="0"/>
              <a:t>로</a:t>
            </a:r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pic>
        <p:nvPicPr>
          <p:cNvPr id="29" name="그림 28" descr="C:\Users\이미선\AppData\Local\Microsoft\Windows\INetCache\Content.Word\오른쪽드론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4952989" y="2983658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그림 29" descr="C:\Users\이미선\AppData\Local\Microsoft\Windows\INetCache\Content.Word\오른쪽드론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4934790" y="121441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571480" y="2000232"/>
            <a:ext cx="3353803" cy="8213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거리제어와 속도 제어 블록의 미세한 차이점을 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비교하고 학습하여 자율 비행 시 보다 스마트하게 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코딩 해보도록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1028" name="AutoShape 4" descr="https://mail.naver.com/read/image/original/?mimeSN=1571891089.241926.49330.50944&amp;offset=424521&amp;size=419434&amp;u=leche2222&amp;cid=d94ae79145984b36aa312af7a9850ce@cmweb05.nm.nfra.io&amp;contentType=image/jpeg&amp;filename=Screenshot_20191024-132431_JCBlock.jpg&amp;org=1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030" name="AutoShape 6" descr="https://mail.naver.com/read/image/original/?mimeSN=1571891089.241926.49330.50944&amp;offset=424521&amp;size=419434&amp;u=leche2222&amp;cid=d94ae79145984b36aa312af7a9850ce@cmweb05.nm.nfra.io&amp;contentType=image/jpeg&amp;filename=Screenshot_20191024-132431_JCBlock.jpg&amp;org=1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71480" y="6500826"/>
            <a:ext cx="578647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위의 코드는 거리와 속도를 기준으로 데이터를 계산하면 동일한 결과를 예상 할 수 있다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하지만 결과 값은 서로 상이하다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  </a:t>
            </a:r>
            <a:r>
              <a:rPr lang="en-US" altLang="ko-KR" sz="1100" dirty="0" smtClean="0">
                <a:solidFill>
                  <a:srgbClr val="0070C0"/>
                </a:solidFill>
              </a:rPr>
              <a:t>[</a:t>
            </a:r>
            <a:r>
              <a:rPr lang="ko-KR" altLang="en-US" sz="1100" dirty="0" smtClean="0">
                <a:solidFill>
                  <a:srgbClr val="0070C0"/>
                </a:solidFill>
              </a:rPr>
              <a:t>거리 기준</a:t>
            </a:r>
            <a:r>
              <a:rPr lang="en-US" altLang="ko-KR" sz="1100" dirty="0" smtClean="0">
                <a:solidFill>
                  <a:srgbClr val="0070C0"/>
                </a:solidFill>
              </a:rPr>
              <a:t>] 140cm</a:t>
            </a:r>
            <a:r>
              <a:rPr lang="ko-KR" altLang="en-US" sz="1100" dirty="0" smtClean="0">
                <a:solidFill>
                  <a:srgbClr val="0070C0"/>
                </a:solidFill>
              </a:rPr>
              <a:t>까지 </a:t>
            </a:r>
            <a:r>
              <a:rPr lang="en-US" altLang="ko-KR" sz="1100" dirty="0" smtClean="0">
                <a:solidFill>
                  <a:srgbClr val="0070C0"/>
                </a:solidFill>
              </a:rPr>
              <a:t>70cm/s </a:t>
            </a:r>
            <a:r>
              <a:rPr lang="ko-KR" altLang="en-US" sz="1100" dirty="0" smtClean="0">
                <a:solidFill>
                  <a:srgbClr val="0070C0"/>
                </a:solidFill>
              </a:rPr>
              <a:t>속도로 비행</a:t>
            </a:r>
            <a:endParaRPr lang="en-US" altLang="ko-KR" sz="1100" dirty="0" smtClean="0">
              <a:solidFill>
                <a:srgbClr val="0070C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altLang="ko-KR" sz="1100" dirty="0" smtClean="0">
                <a:solidFill>
                  <a:srgbClr val="0070C0"/>
                </a:solidFill>
              </a:rPr>
              <a:t>  [</a:t>
            </a:r>
            <a:r>
              <a:rPr lang="ko-KR" altLang="en-US" sz="1100" dirty="0" smtClean="0">
                <a:solidFill>
                  <a:srgbClr val="0070C0"/>
                </a:solidFill>
              </a:rPr>
              <a:t>속도 기준</a:t>
            </a:r>
            <a:r>
              <a:rPr lang="en-US" altLang="ko-KR" sz="1100" dirty="0" smtClean="0">
                <a:solidFill>
                  <a:srgbClr val="0070C0"/>
                </a:solidFill>
              </a:rPr>
              <a:t>] 70cm/s</a:t>
            </a:r>
            <a:r>
              <a:rPr lang="ko-KR" altLang="en-US" sz="1100" dirty="0" smtClean="0">
                <a:solidFill>
                  <a:srgbClr val="0070C0"/>
                </a:solidFill>
              </a:rPr>
              <a:t>로 </a:t>
            </a:r>
            <a:r>
              <a:rPr lang="en-US" altLang="ko-KR" sz="1100" dirty="0" smtClean="0">
                <a:solidFill>
                  <a:srgbClr val="0070C0"/>
                </a:solidFill>
              </a:rPr>
              <a:t>2</a:t>
            </a:r>
            <a:r>
              <a:rPr lang="ko-KR" altLang="en-US" sz="1100" dirty="0" smtClean="0">
                <a:solidFill>
                  <a:srgbClr val="0070C0"/>
                </a:solidFill>
              </a:rPr>
              <a:t>초동안 직진</a:t>
            </a:r>
            <a:r>
              <a:rPr lang="en-US" altLang="ko-KR" sz="1100" dirty="0" smtClean="0">
                <a:solidFill>
                  <a:srgbClr val="0070C0"/>
                </a:solidFill>
              </a:rPr>
              <a:t>, </a:t>
            </a:r>
            <a:r>
              <a:rPr lang="ko-KR" altLang="en-US" sz="1100" dirty="0" smtClean="0">
                <a:solidFill>
                  <a:srgbClr val="0070C0"/>
                </a:solidFill>
              </a:rPr>
              <a:t>즉 산술식으로는 </a:t>
            </a:r>
            <a:r>
              <a:rPr lang="en-US" altLang="ko-KR" sz="1100" dirty="0" smtClean="0">
                <a:solidFill>
                  <a:srgbClr val="0070C0"/>
                </a:solidFill>
              </a:rPr>
              <a:t>140cm</a:t>
            </a:r>
            <a:r>
              <a:rPr lang="ko-KR" altLang="en-US" sz="1100" dirty="0" smtClean="0">
                <a:solidFill>
                  <a:srgbClr val="0070C0"/>
                </a:solidFill>
              </a:rPr>
              <a:t>까지 비행</a:t>
            </a:r>
            <a:r>
              <a:rPr lang="en-US" altLang="ko-KR" sz="1100" dirty="0" smtClean="0">
                <a:solidFill>
                  <a:srgbClr val="0070C0"/>
                </a:solidFill>
              </a:rPr>
              <a:t>    </a:t>
            </a:r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거리 기준 코딩은 약</a:t>
            </a:r>
            <a:r>
              <a:rPr lang="en-US" altLang="ko-KR" sz="1100" dirty="0" smtClean="0"/>
              <a:t>140cm </a:t>
            </a:r>
            <a:r>
              <a:rPr lang="ko-KR" altLang="en-US" sz="1100" dirty="0" smtClean="0"/>
              <a:t>까지 도달 하기 위해 </a:t>
            </a:r>
            <a:r>
              <a:rPr lang="en-US" altLang="ko-KR" sz="1100" dirty="0" smtClean="0"/>
              <a:t>70cm/s</a:t>
            </a:r>
            <a:r>
              <a:rPr lang="ko-KR" altLang="en-US" sz="1100" dirty="0" smtClean="0"/>
              <a:t>로 비행하지만 가속과 거리와의 관계를 고려해 자동으로 속도를 줄여서 지정 거리에서 멈추게 되고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속도 기준은 </a:t>
            </a:r>
            <a:r>
              <a:rPr lang="en-US" altLang="ko-KR" sz="1100" dirty="0" smtClean="0"/>
              <a:t>70cm/s</a:t>
            </a:r>
            <a:r>
              <a:rPr lang="ko-KR" altLang="en-US" sz="1100" dirty="0" smtClean="0"/>
              <a:t>으로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초동안 비행을 하고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드론착륙하기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코딩이 실행되면 서서히 속도를 줄여가기 때문에 </a:t>
            </a:r>
            <a:r>
              <a:rPr lang="en-US" altLang="ko-KR" sz="1100" dirty="0" smtClean="0"/>
              <a:t>140cm </a:t>
            </a:r>
            <a:r>
              <a:rPr lang="ko-KR" altLang="en-US" sz="1100" dirty="0" smtClean="0"/>
              <a:t>넘어 착륙하게 된다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76802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04" y="4071934"/>
            <a:ext cx="3724275" cy="2476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12" y="1785918"/>
            <a:ext cx="3629025" cy="561975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회전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5426069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5167989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514350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90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도 회전 제어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5228590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8.90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도회전</a:t>
            </a:r>
          </a:p>
        </p:txBody>
      </p:sp>
      <p:sp>
        <p:nvSpPr>
          <p:cNvPr id="27" name="타원 26"/>
          <p:cNvSpPr/>
          <p:nvPr/>
        </p:nvSpPr>
        <p:spPr>
          <a:xfrm>
            <a:off x="3885341" y="2285984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/>
        </p:nvSpPr>
        <p:spPr>
          <a:xfrm>
            <a:off x="714356" y="1931787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831780" y="1858565"/>
            <a:ext cx="262493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주요블록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회전 각도 제어 구간 </a:t>
            </a:r>
            <a:r>
              <a:rPr lang="en-US" altLang="ko-KR" sz="1100" dirty="0" smtClean="0"/>
              <a:t>: -180~180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 앞면 기준으로 지정한 각도 만큼 회전한다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30" name="타원 29"/>
          <p:cNvSpPr/>
          <p:nvPr/>
        </p:nvSpPr>
        <p:spPr>
          <a:xfrm>
            <a:off x="714356" y="262490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타원 30"/>
          <p:cNvSpPr/>
          <p:nvPr/>
        </p:nvSpPr>
        <p:spPr>
          <a:xfrm>
            <a:off x="731436" y="3270836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3" name="그림 32" descr="C:\Users\이미선\AppData\Local\Microsoft\Windows\INetCache\Content.Word\오른쪽드론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4073311" y="3172502"/>
            <a:ext cx="1005727" cy="932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4742343" y="4167514"/>
            <a:ext cx="114326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시계방향으로 </a:t>
            </a:r>
            <a:endParaRPr lang="en-US" altLang="ko-KR" sz="1100" dirty="0" smtClean="0"/>
          </a:p>
          <a:p>
            <a:r>
              <a:rPr lang="ko-KR" altLang="en-US" sz="1100" dirty="0" smtClean="0"/>
              <a:t>각속도</a:t>
            </a:r>
            <a:r>
              <a:rPr lang="en-US" altLang="ko-KR" sz="1100" dirty="0" smtClean="0"/>
              <a:t>70</a:t>
            </a:r>
            <a:r>
              <a:rPr lang="ko-KR" altLang="en-US" sz="1100" dirty="0" smtClean="0"/>
              <a:t>으로 </a:t>
            </a:r>
            <a:endParaRPr lang="en-US" altLang="ko-KR" sz="1100" dirty="0" smtClean="0"/>
          </a:p>
          <a:p>
            <a:r>
              <a:rPr lang="en-US" altLang="ko-KR" sz="1100" dirty="0" smtClean="0"/>
              <a:t>90</a:t>
            </a:r>
            <a:r>
              <a:rPr lang="ko-KR" altLang="en-US" sz="1100" dirty="0" smtClean="0"/>
              <a:t>도 동체 회전</a:t>
            </a:r>
            <a:endParaRPr lang="en-US" altLang="ko-KR" sz="1100" dirty="0" smtClean="0"/>
          </a:p>
        </p:txBody>
      </p:sp>
      <p:grpSp>
        <p:nvGrpSpPr>
          <p:cNvPr id="36" name="그룹 35"/>
          <p:cNvGrpSpPr/>
          <p:nvPr/>
        </p:nvGrpSpPr>
        <p:grpSpPr>
          <a:xfrm>
            <a:off x="3473050" y="2382358"/>
            <a:ext cx="2500330" cy="2500330"/>
            <a:chOff x="3873965" y="2286778"/>
            <a:chExt cx="2500330" cy="2500330"/>
          </a:xfrm>
        </p:grpSpPr>
        <p:cxnSp>
          <p:nvCxnSpPr>
            <p:cNvPr id="45" name="직선 연결선 44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연결선 56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8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3087596">
            <a:off x="4376917" y="2920729"/>
            <a:ext cx="1380235" cy="382370"/>
          </a:xfrm>
          <a:prstGeom prst="rect">
            <a:avLst/>
          </a:prstGeom>
          <a:noFill/>
        </p:spPr>
      </p:pic>
      <p:sp>
        <p:nvSpPr>
          <p:cNvPr id="60" name="TextBox 59"/>
          <p:cNvSpPr txBox="1"/>
          <p:nvPr/>
        </p:nvSpPr>
        <p:spPr>
          <a:xfrm>
            <a:off x="4599721" y="2381564"/>
            <a:ext cx="3161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0°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671291" y="3405838"/>
            <a:ext cx="393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90°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099655" y="4757291"/>
            <a:ext cx="11867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-180°/180°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385275" y="3405838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-90°</a:t>
            </a:r>
          </a:p>
        </p:txBody>
      </p:sp>
      <p:pic>
        <p:nvPicPr>
          <p:cNvPr id="74756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71612" y="5514968"/>
            <a:ext cx="3733800" cy="1943100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571480" y="7300918"/>
            <a:ext cx="59293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동체 회전은 방향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방향 각도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회전 속도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각속도</a:t>
            </a:r>
            <a:r>
              <a:rPr lang="en-US" altLang="ko-KR" sz="1100" dirty="0" smtClean="0"/>
              <a:t>)</a:t>
            </a:r>
            <a:r>
              <a:rPr lang="ko-KR" altLang="en-US" sz="1100" dirty="0" smtClean="0"/>
              <a:t> </a:t>
            </a:r>
            <a:r>
              <a:rPr lang="en-US" altLang="ko-KR" sz="1100" dirty="0" smtClean="0"/>
              <a:t>3</a:t>
            </a:r>
            <a:r>
              <a:rPr lang="ko-KR" altLang="en-US" sz="1100" dirty="0" smtClean="0"/>
              <a:t>가지 옵션으로 제어한다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방향과 방향 각도를 설정 하면 지정한 각속도로  동체가 회전하다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> </a:t>
            </a: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각속도가 커질 수록 빠르게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회전하고 빠르면 가속에 의해서 동체가 흔들릴 수 있으므로 </a:t>
            </a:r>
            <a:r>
              <a:rPr lang="en-US" altLang="ko-KR" sz="1100" dirty="0" smtClean="0"/>
              <a:t>70 </a:t>
            </a:r>
            <a:r>
              <a:rPr lang="ko-KR" altLang="en-US" sz="1100" dirty="0" smtClean="0"/>
              <a:t>전후의 각속도로 회전력을 지정한다</a:t>
            </a:r>
            <a:r>
              <a:rPr lang="en-US" altLang="ko-KR" sz="1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42" y="4719655"/>
            <a:ext cx="3867150" cy="2352675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회전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49740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239327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21484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360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도 반복 회전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299928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9.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반복회전</a:t>
            </a:r>
          </a:p>
        </p:txBody>
      </p:sp>
      <p:sp>
        <p:nvSpPr>
          <p:cNvPr id="32" name="타원 31"/>
          <p:cNvSpPr/>
          <p:nvPr/>
        </p:nvSpPr>
        <p:spPr>
          <a:xfrm>
            <a:off x="4141816" y="1214414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 descr="C:\Users\이미선\AppData\Local\Microsoft\Windows\INetCache\Content.Word\오른쪽드론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4329786" y="2100932"/>
            <a:ext cx="1005727" cy="932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>
            <a:off x="5141948" y="3571868"/>
            <a:ext cx="108074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시계방향으로 </a:t>
            </a:r>
            <a:endParaRPr lang="en-US" altLang="ko-KR" sz="1100" dirty="0" smtClean="0"/>
          </a:p>
          <a:p>
            <a:r>
              <a:rPr lang="en-US" altLang="ko-KR" sz="1100" dirty="0" smtClean="0"/>
              <a:t>90</a:t>
            </a:r>
            <a:r>
              <a:rPr lang="ko-KR" altLang="en-US" sz="1100" dirty="0" smtClean="0"/>
              <a:t>도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회 회전</a:t>
            </a:r>
            <a:endParaRPr lang="en-US" altLang="ko-KR" sz="1100" dirty="0" smtClean="0"/>
          </a:p>
        </p:txBody>
      </p:sp>
      <p:sp>
        <p:nvSpPr>
          <p:cNvPr id="37" name="TextBox 36"/>
          <p:cNvSpPr txBox="1"/>
          <p:nvPr/>
        </p:nvSpPr>
        <p:spPr>
          <a:xfrm>
            <a:off x="4856196" y="1309994"/>
            <a:ext cx="6575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0°/360°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927766" y="2334268"/>
            <a:ext cx="393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90°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427568" y="3596010"/>
            <a:ext cx="4700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180°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500438" y="2334268"/>
            <a:ext cx="4700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270°</a:t>
            </a:r>
          </a:p>
        </p:txBody>
      </p:sp>
      <p:pic>
        <p:nvPicPr>
          <p:cNvPr id="43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3087596">
            <a:off x="4658122" y="1825017"/>
            <a:ext cx="1380235" cy="382370"/>
          </a:xfrm>
          <a:prstGeom prst="rect">
            <a:avLst/>
          </a:prstGeom>
          <a:noFill/>
        </p:spPr>
      </p:pic>
      <p:pic>
        <p:nvPicPr>
          <p:cNvPr id="44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19229079" flipH="1" flipV="1">
            <a:off x="4737115" y="2936957"/>
            <a:ext cx="1380235" cy="382370"/>
          </a:xfrm>
          <a:prstGeom prst="rect">
            <a:avLst/>
          </a:prstGeom>
          <a:noFill/>
        </p:spPr>
      </p:pic>
      <p:pic>
        <p:nvPicPr>
          <p:cNvPr id="47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8406263" flipH="1" flipV="1">
            <a:off x="3533851" y="1898296"/>
            <a:ext cx="1380235" cy="382370"/>
          </a:xfrm>
          <a:prstGeom prst="rect">
            <a:avLst/>
          </a:prstGeom>
          <a:noFill/>
        </p:spPr>
      </p:pic>
      <p:pic>
        <p:nvPicPr>
          <p:cNvPr id="53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13688644">
            <a:off x="3625958" y="3024848"/>
            <a:ext cx="1380235" cy="382370"/>
          </a:xfrm>
          <a:prstGeom prst="rect">
            <a:avLst/>
          </a:prstGeom>
          <a:noFill/>
        </p:spPr>
      </p:pic>
      <p:sp>
        <p:nvSpPr>
          <p:cNvPr id="54" name="TextBox 53"/>
          <p:cNvSpPr txBox="1"/>
          <p:nvPr/>
        </p:nvSpPr>
        <p:spPr>
          <a:xfrm>
            <a:off x="714356" y="1828696"/>
            <a:ext cx="250033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90</a:t>
            </a:r>
            <a:r>
              <a:rPr lang="ko-KR" altLang="en-US" sz="1100" dirty="0" smtClean="0"/>
              <a:t>도씩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번 반복 회전하여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 회전해보도록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가속력과 반작용에 의해 오차가 발생하며 제자리 회전한다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55" name="그룹 75"/>
          <p:cNvGrpSpPr/>
          <p:nvPr/>
        </p:nvGrpSpPr>
        <p:grpSpPr>
          <a:xfrm>
            <a:off x="3542970" y="1310788"/>
            <a:ext cx="2729417" cy="2500330"/>
            <a:chOff x="3687410" y="2286778"/>
            <a:chExt cx="2729417" cy="2500330"/>
          </a:xfrm>
        </p:grpSpPr>
        <p:cxnSp>
          <p:nvCxnSpPr>
            <p:cNvPr id="56" name="직선 연결선 55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연결선 63"/>
            <p:cNvCxnSpPr/>
            <p:nvPr/>
          </p:nvCxnSpPr>
          <p:spPr>
            <a:xfrm flipV="1">
              <a:off x="3687410" y="3536943"/>
              <a:ext cx="2729417" cy="10783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/>
          <p:cNvSpPr txBox="1"/>
          <p:nvPr/>
        </p:nvSpPr>
        <p:spPr>
          <a:xfrm>
            <a:off x="2726495" y="4722029"/>
            <a:ext cx="38576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두 예제를 비교 코딩 시연해보자</a:t>
            </a:r>
            <a:r>
              <a:rPr lang="en-US" altLang="ko-KR" sz="1100" dirty="0" smtClean="0"/>
              <a:t>. 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- </a:t>
            </a:r>
            <a:r>
              <a:rPr lang="ko-KR" altLang="en-US" sz="1100" dirty="0" smtClean="0"/>
              <a:t>왼쪽 예제는 </a:t>
            </a:r>
            <a:r>
              <a:rPr lang="en-US" altLang="ko-KR" sz="1100" dirty="0" smtClean="0"/>
              <a:t>90</a:t>
            </a:r>
            <a:r>
              <a:rPr lang="ko-KR" altLang="en-US" sz="1100" dirty="0" smtClean="0"/>
              <a:t>도씨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번 회전하여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도를 회전한다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642918" y="7107342"/>
            <a:ext cx="24288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회전 제어 블록에서 </a:t>
            </a:r>
            <a:r>
              <a:rPr lang="en-US" altLang="ko-KR" sz="1100" dirty="0" smtClean="0"/>
              <a:t>-180~180</a:t>
            </a:r>
            <a:r>
              <a:rPr lang="ko-KR" altLang="en-US" sz="1100" dirty="0" smtClean="0"/>
              <a:t>도로 구간을 지정한 이유도 </a:t>
            </a:r>
            <a:r>
              <a:rPr lang="en-US" altLang="ko-KR" sz="1100" dirty="0" smtClean="0"/>
              <a:t>270</a:t>
            </a:r>
            <a:r>
              <a:rPr lang="ko-KR" altLang="en-US" sz="1100" dirty="0" smtClean="0"/>
              <a:t>도 시계방향 회전은 반시계방향 </a:t>
            </a:r>
            <a:r>
              <a:rPr lang="en-US" altLang="ko-KR" sz="1100" dirty="0" smtClean="0"/>
              <a:t>-90</a:t>
            </a:r>
            <a:r>
              <a:rPr lang="ko-KR" altLang="en-US" sz="1100" dirty="0" smtClean="0"/>
              <a:t>도랑 동일한 결과를 나타내기 때문이다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45" name="직사각형 44"/>
          <p:cNvSpPr/>
          <p:nvPr/>
        </p:nvSpPr>
        <p:spPr>
          <a:xfrm>
            <a:off x="2714620" y="5284121"/>
            <a:ext cx="378621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100" dirty="0" smtClean="0"/>
              <a:t>- </a:t>
            </a:r>
            <a:r>
              <a:rPr lang="ko-KR" altLang="en-US" sz="1100" dirty="0" smtClean="0"/>
              <a:t>하기는 회전 없이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 지점에 고정 호버링 하고 있다</a:t>
            </a:r>
            <a:r>
              <a:rPr lang="en-US" altLang="ko-KR" sz="1100" dirty="0" smtClean="0"/>
              <a:t>. </a:t>
            </a:r>
            <a:endParaRPr lang="ko-KR" altLang="en-US" sz="1100" dirty="0" smtClean="0"/>
          </a:p>
        </p:txBody>
      </p:sp>
      <p:pic>
        <p:nvPicPr>
          <p:cNvPr id="72708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77106" y="6643702"/>
            <a:ext cx="3980918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b="1" dirty="0" smtClean="0"/>
              <a:t>자율비행</a:t>
            </a:r>
            <a:r>
              <a:rPr lang="en-US" altLang="ko-KR" b="1" dirty="0" smtClean="0"/>
              <a:t>-</a:t>
            </a:r>
            <a:r>
              <a:rPr lang="ko-KR" altLang="en-US" b="1" dirty="0" smtClean="0"/>
              <a:t>응용</a:t>
            </a:r>
            <a:endParaRPr lang="ko-KR" altLang="en-US" b="1" dirty="0"/>
          </a:p>
        </p:txBody>
      </p:sp>
      <p:sp>
        <p:nvSpPr>
          <p:cNvPr id="5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lang="en-US" altLang="ko-KR" sz="54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4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8" name="제목 55"/>
          <p:cNvSpPr txBox="1">
            <a:spLocks/>
          </p:cNvSpPr>
          <p:nvPr/>
        </p:nvSpPr>
        <p:spPr>
          <a:xfrm>
            <a:off x="2691494" y="3571868"/>
            <a:ext cx="414338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본 장에서는 기본편에서 학습한 코딩을 바탕으로 드론을 보다  다이나믹 제어 할 수 있도록 다양한 비행 방법 을 구현 하도록 한다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665807" y="8289224"/>
            <a:ext cx="147278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000" b="1" smtClean="0">
                <a:latin typeface="+mn-ea"/>
                <a:cs typeface="Times New Roman"/>
              </a:rPr>
              <a:t>고무발 </a:t>
            </a:r>
            <a:r>
              <a:rPr lang="en-US" altLang="ko-KR" sz="1000" b="1" smtClean="0">
                <a:latin typeface="+mn-ea"/>
                <a:cs typeface="Times New Roman"/>
              </a:rPr>
              <a:t>(</a:t>
            </a:r>
            <a:r>
              <a:rPr lang="en-US" sz="1000" b="1" smtClean="0">
                <a:latin typeface="+mn-ea"/>
                <a:cs typeface="Times New Roman"/>
              </a:rPr>
              <a:t>1</a:t>
            </a:r>
            <a:r>
              <a:rPr lang="ko-KR" altLang="en-US" sz="1000" b="1" smtClean="0">
                <a:latin typeface="+mn-ea"/>
                <a:cs typeface="Times New Roman"/>
              </a:rPr>
              <a:t>세트</a:t>
            </a:r>
            <a:r>
              <a:rPr lang="en-US" altLang="ko-KR" sz="1000" b="1" smtClean="0">
                <a:latin typeface="+mn-ea"/>
                <a:cs typeface="Times New Roman"/>
              </a:rPr>
              <a:t>)</a:t>
            </a:r>
            <a:endParaRPr lang="ko-KR" altLang="en-US" sz="1000" b="1">
              <a:latin typeface="+mn-ea"/>
            </a:endParaRPr>
          </a:p>
        </p:txBody>
      </p:sp>
      <p:sp>
        <p:nvSpPr>
          <p:cNvPr id="13" name="제목 1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드론 디자인 및 조립</a:t>
            </a:r>
            <a:endParaRPr lang="ko-KR" alt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898" y="1428728"/>
            <a:ext cx="597309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b="1239"/>
          <a:stretch>
            <a:fillRect/>
          </a:stretch>
        </p:blipFill>
        <p:spPr bwMode="auto">
          <a:xfrm>
            <a:off x="601919" y="4857752"/>
            <a:ext cx="5613163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70" y="4929190"/>
            <a:ext cx="3897980" cy="3643338"/>
          </a:xfrm>
          <a:prstGeom prst="rect">
            <a:avLst/>
          </a:prstGeom>
          <a:noFill/>
        </p:spPr>
      </p:pic>
      <p:pic>
        <p:nvPicPr>
          <p:cNvPr id="69634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70" y="1714480"/>
            <a:ext cx="3781425" cy="3009900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회전 컴백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85456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9648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7200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65708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10. 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회전컴백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7150" y="1428728"/>
            <a:ext cx="55579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아래의 리턴홈 방법을 비교하고 또다른 다양한 코딩 방법으로 리턴 홈을 구현해 보자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grpSp>
        <p:nvGrpSpPr>
          <p:cNvPr id="3" name="그룹 80"/>
          <p:cNvGrpSpPr/>
          <p:nvPr/>
        </p:nvGrpSpPr>
        <p:grpSpPr>
          <a:xfrm>
            <a:off x="4429132" y="1928794"/>
            <a:ext cx="1762616" cy="2571768"/>
            <a:chOff x="4643446" y="1928794"/>
            <a:chExt cx="1762616" cy="2571768"/>
          </a:xfrm>
        </p:grpSpPr>
        <p:cxnSp>
          <p:nvCxnSpPr>
            <p:cNvPr id="33" name="직선 연결선 32"/>
            <p:cNvCxnSpPr/>
            <p:nvPr/>
          </p:nvCxnSpPr>
          <p:spPr>
            <a:xfrm>
              <a:off x="4643446" y="4499092"/>
              <a:ext cx="1388621" cy="14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타원 44"/>
            <p:cNvSpPr/>
            <p:nvPr/>
          </p:nvSpPr>
          <p:spPr>
            <a:xfrm>
              <a:off x="4643446" y="2025105"/>
              <a:ext cx="1367203" cy="2473987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55" name="직선 화살표 연결선 54"/>
            <p:cNvCxnSpPr/>
            <p:nvPr/>
          </p:nvCxnSpPr>
          <p:spPr>
            <a:xfrm rot="5400000" flipH="1" flipV="1">
              <a:off x="4653184" y="3238046"/>
              <a:ext cx="1177010" cy="12536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5318905" y="2928926"/>
              <a:ext cx="1087157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300cm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100cm/s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</a:t>
              </a:r>
              <a:r>
                <a:rPr lang="en-US" altLang="ko-KR" sz="1100" dirty="0" smtClean="0"/>
                <a:t>/</a:t>
              </a:r>
              <a:r>
                <a:rPr lang="ko-KR" altLang="en-US" sz="1100" dirty="0" smtClean="0"/>
                <a:t>후진비행</a:t>
              </a:r>
              <a:endParaRPr lang="ko-KR" altLang="en-US" sz="1100" dirty="0"/>
            </a:p>
          </p:txBody>
        </p:sp>
        <p:cxnSp>
          <p:nvCxnSpPr>
            <p:cNvPr id="58" name="직선 화살표 연결선 57"/>
            <p:cNvCxnSpPr/>
            <p:nvPr/>
          </p:nvCxnSpPr>
          <p:spPr>
            <a:xfrm rot="5400000" flipH="1" flipV="1">
              <a:off x="4783393" y="3241739"/>
              <a:ext cx="1177010" cy="12536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그룹 31"/>
            <p:cNvGrpSpPr/>
            <p:nvPr/>
          </p:nvGrpSpPr>
          <p:grpSpPr>
            <a:xfrm>
              <a:off x="4885486" y="1928794"/>
              <a:ext cx="839754" cy="781261"/>
              <a:chOff x="3643314" y="3000366"/>
              <a:chExt cx="785818" cy="731083"/>
            </a:xfrm>
          </p:grpSpPr>
          <p:pic>
            <p:nvPicPr>
              <p:cNvPr id="65" name="그림 6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6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68" name="그림 67" descr="C:\Users\이미선\AppData\Local\Microsoft\Windows\INetCache\Content.Word\오른쪽드론.png"/>
              <p:cNvPicPr/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" name="그룹 31"/>
            <p:cNvGrpSpPr/>
            <p:nvPr/>
          </p:nvGrpSpPr>
          <p:grpSpPr>
            <a:xfrm>
              <a:off x="4871135" y="3600041"/>
              <a:ext cx="839754" cy="781261"/>
              <a:chOff x="3643314" y="3000366"/>
              <a:chExt cx="785818" cy="731083"/>
            </a:xfrm>
          </p:grpSpPr>
          <p:pic>
            <p:nvPicPr>
              <p:cNvPr id="62" name="그림 61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6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63" name="그림 62" descr="C:\Users\이미선\AppData\Local\Microsoft\Windows\INetCache\Content.Word\오른쪽드론.png"/>
              <p:cNvPicPr/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69" name="타원 68"/>
          <p:cNvSpPr/>
          <p:nvPr/>
        </p:nvSpPr>
        <p:spPr>
          <a:xfrm>
            <a:off x="4645114" y="5488282"/>
            <a:ext cx="1388621" cy="2512742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0" name="직선 연결선 69"/>
          <p:cNvCxnSpPr/>
          <p:nvPr/>
        </p:nvCxnSpPr>
        <p:spPr>
          <a:xfrm>
            <a:off x="4715973" y="8213868"/>
            <a:ext cx="1388621" cy="14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직선 화살표 연결선 70"/>
          <p:cNvCxnSpPr/>
          <p:nvPr/>
        </p:nvCxnSpPr>
        <p:spPr>
          <a:xfrm rot="5400000" flipH="1" flipV="1">
            <a:off x="4696337" y="6791662"/>
            <a:ext cx="1195448" cy="12732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5372487" y="6617717"/>
            <a:ext cx="91403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300cm</a:t>
            </a:r>
            <a:r>
              <a:rPr lang="ko-KR" altLang="en-US" sz="1100" dirty="0" smtClean="0"/>
              <a:t>를 </a:t>
            </a:r>
            <a:endParaRPr lang="en-US" altLang="ko-KR" sz="1100" dirty="0" smtClean="0"/>
          </a:p>
          <a:p>
            <a:r>
              <a:rPr lang="en-US" altLang="ko-KR" sz="1100" dirty="0" smtClean="0"/>
              <a:t>100cm/s</a:t>
            </a:r>
            <a:r>
              <a:rPr lang="ko-KR" altLang="en-US" sz="1100" dirty="0" smtClean="0"/>
              <a:t>로 </a:t>
            </a:r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cxnSp>
        <p:nvCxnSpPr>
          <p:cNvPr id="73" name="직선 화살표 연결선 72"/>
          <p:cNvCxnSpPr/>
          <p:nvPr/>
        </p:nvCxnSpPr>
        <p:spPr>
          <a:xfrm rot="5400000" flipH="1" flipV="1">
            <a:off x="4828587" y="6795413"/>
            <a:ext cx="1195448" cy="12732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Picture 12" descr="circle arrow png에 대한 이미지 검색결과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-654" b="-7991"/>
          <a:stretch>
            <a:fillRect/>
          </a:stretch>
        </p:blipFill>
        <p:spPr bwMode="auto">
          <a:xfrm rot="3929323">
            <a:off x="4221991" y="5160387"/>
            <a:ext cx="1132671" cy="1215250"/>
          </a:xfrm>
          <a:prstGeom prst="rect">
            <a:avLst/>
          </a:prstGeom>
          <a:noFill/>
        </p:spPr>
      </p:pic>
      <p:grpSp>
        <p:nvGrpSpPr>
          <p:cNvPr id="6" name="그룹 31"/>
          <p:cNvGrpSpPr/>
          <p:nvPr/>
        </p:nvGrpSpPr>
        <p:grpSpPr>
          <a:xfrm rot="10800000">
            <a:off x="4890946" y="5424658"/>
            <a:ext cx="852909" cy="793499"/>
            <a:chOff x="3643314" y="3000366"/>
            <a:chExt cx="785818" cy="731083"/>
          </a:xfrm>
        </p:grpSpPr>
        <p:pic>
          <p:nvPicPr>
            <p:cNvPr id="76" name="그림 75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77" name="그림 76" descr="C:\Users\이미선\AppData\Local\Microsoft\Windows\INetCache\Content.Word\오른쪽드론.png"/>
            <p:cNvPicPr/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그룹 31"/>
          <p:cNvGrpSpPr/>
          <p:nvPr/>
        </p:nvGrpSpPr>
        <p:grpSpPr>
          <a:xfrm>
            <a:off x="4917702" y="7368329"/>
            <a:ext cx="852909" cy="793499"/>
            <a:chOff x="3643314" y="3000366"/>
            <a:chExt cx="785818" cy="731083"/>
          </a:xfrm>
        </p:grpSpPr>
        <p:pic>
          <p:nvPicPr>
            <p:cNvPr id="79" name="그림 78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80" name="그림 79" descr="C:\Users\이미선\AppData\Local\Microsoft\Windows\INetCache\Content.Word\오른쪽드론.png"/>
            <p:cNvPicPr/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723" y="4572000"/>
            <a:ext cx="4193334" cy="3786214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스퀘어 비행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49737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23929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21481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4857760" y="4286248"/>
            <a:ext cx="1428760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11.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스퀘어비행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7150" y="1428728"/>
            <a:ext cx="38683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속도와 방향을 사용자가 정의하여 스퀘어 비행을 구현한다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4500570" y="4714876"/>
            <a:ext cx="18573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비행 코딩 시 유의 사항이 </a:t>
            </a:r>
            <a:r>
              <a:rPr lang="en-US" altLang="ko-KR" sz="1100" dirty="0" smtClean="0"/>
              <a:t>“</a:t>
            </a:r>
            <a:r>
              <a:rPr lang="en-US" altLang="ko-KR" sz="1100" dirty="0" smtClean="0">
                <a:sym typeface="Wingdings 2"/>
              </a:rPr>
              <a:t></a:t>
            </a:r>
            <a:r>
              <a:rPr lang="ko-KR" altLang="en-US" sz="1100" dirty="0" smtClean="0">
                <a:sym typeface="Wingdings 2"/>
              </a:rPr>
              <a:t>초 </a:t>
            </a:r>
            <a:r>
              <a:rPr lang="ko-KR" altLang="en-US" sz="1100" dirty="0" smtClean="0"/>
              <a:t>기다리기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 블록을 적절히 활용하는 것이다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비행은 자세 제어와 가속에 의해 오차가 크게 발생할 수 있다</a:t>
            </a:r>
            <a:r>
              <a:rPr lang="en-US" altLang="ko-KR" sz="1100" dirty="0" smtClean="0"/>
              <a:t>. 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오차를 줄이기 위한 방법으로 </a:t>
            </a:r>
            <a:r>
              <a:rPr lang="en-US" altLang="ko-KR" sz="1100" dirty="0" smtClean="0"/>
              <a:t>“</a:t>
            </a:r>
            <a:r>
              <a:rPr lang="ko-KR" altLang="en-US" sz="1100" dirty="0" smtClean="0">
                <a:sym typeface="Wingdings 2"/>
              </a:rPr>
              <a:t>초 기다리기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를 삽입하여 드론이 포지셔닝 할 수 있도록 기다려주고 오차를 줄이도록 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ko-KR" altLang="en-US" sz="1100" dirty="0"/>
          </a:p>
        </p:txBody>
      </p:sp>
      <p:sp>
        <p:nvSpPr>
          <p:cNvPr id="37" name="타원 36"/>
          <p:cNvSpPr/>
          <p:nvPr/>
        </p:nvSpPr>
        <p:spPr>
          <a:xfrm>
            <a:off x="1928802" y="1785918"/>
            <a:ext cx="2786082" cy="2167282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8" name="그룹 37"/>
          <p:cNvGrpSpPr/>
          <p:nvPr/>
        </p:nvGrpSpPr>
        <p:grpSpPr>
          <a:xfrm>
            <a:off x="714356" y="1897882"/>
            <a:ext cx="5643602" cy="1983880"/>
            <a:chOff x="714356" y="2016616"/>
            <a:chExt cx="5643602" cy="1983880"/>
          </a:xfrm>
        </p:grpSpPr>
        <p:cxnSp>
          <p:nvCxnSpPr>
            <p:cNvPr id="39" name="직선 화살표 연결선 38"/>
            <p:cNvCxnSpPr/>
            <p:nvPr/>
          </p:nvCxnSpPr>
          <p:spPr>
            <a:xfrm rot="5400000" flipH="1" flipV="1">
              <a:off x="989375" y="3014790"/>
              <a:ext cx="1177010" cy="12536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그룹 31"/>
            <p:cNvGrpSpPr/>
            <p:nvPr/>
          </p:nvGrpSpPr>
          <p:grpSpPr>
            <a:xfrm>
              <a:off x="1214422" y="2113986"/>
              <a:ext cx="645591" cy="600621"/>
              <a:chOff x="3643314" y="3000366"/>
              <a:chExt cx="785818" cy="731083"/>
            </a:xfrm>
          </p:grpSpPr>
          <p:pic>
            <p:nvPicPr>
              <p:cNvPr id="67" name="그림 6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68" name="그림 67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42" name="그룹 31"/>
            <p:cNvGrpSpPr/>
            <p:nvPr/>
          </p:nvGrpSpPr>
          <p:grpSpPr>
            <a:xfrm>
              <a:off x="1233597" y="3420450"/>
              <a:ext cx="681093" cy="580052"/>
              <a:chOff x="3643314" y="3000366"/>
              <a:chExt cx="785818" cy="669241"/>
            </a:xfrm>
          </p:grpSpPr>
          <p:pic>
            <p:nvPicPr>
              <p:cNvPr id="65" name="그림 6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66" name="그림 65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09959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43" name="직선 화살표 연결선 42"/>
            <p:cNvCxnSpPr/>
            <p:nvPr/>
          </p:nvCxnSpPr>
          <p:spPr>
            <a:xfrm rot="5400000" flipH="1" flipV="1">
              <a:off x="4613329" y="3011097"/>
              <a:ext cx="1177010" cy="12536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5552929" y="3656078"/>
              <a:ext cx="805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smtClean="0"/>
                <a:t>이륙</a:t>
              </a:r>
              <a:r>
                <a:rPr lang="en-US" altLang="ko-KR" sz="1100" dirty="0" smtClean="0"/>
                <a:t>/</a:t>
              </a:r>
              <a:r>
                <a:rPr lang="ko-KR" altLang="en-US" sz="1100" dirty="0" smtClean="0"/>
                <a:t>착륙</a:t>
              </a:r>
              <a:endParaRPr lang="ko-KR" altLang="en-US" sz="1100" dirty="0"/>
            </a:p>
          </p:txBody>
        </p:sp>
        <p:grpSp>
          <p:nvGrpSpPr>
            <p:cNvPr id="45" name="그룹 31"/>
            <p:cNvGrpSpPr/>
            <p:nvPr/>
          </p:nvGrpSpPr>
          <p:grpSpPr>
            <a:xfrm>
              <a:off x="4857761" y="2016612"/>
              <a:ext cx="642941" cy="609278"/>
              <a:chOff x="3643314" y="3000366"/>
              <a:chExt cx="785818" cy="744677"/>
            </a:xfrm>
          </p:grpSpPr>
          <p:pic>
            <p:nvPicPr>
              <p:cNvPr id="63" name="그림 62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64" name="그림 63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85394"/>
                <a:ext cx="711313" cy="6596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47" name="그룹 31"/>
            <p:cNvGrpSpPr/>
            <p:nvPr/>
          </p:nvGrpSpPr>
          <p:grpSpPr>
            <a:xfrm>
              <a:off x="4838529" y="3357559"/>
              <a:ext cx="691077" cy="642942"/>
              <a:chOff x="3643314" y="3000366"/>
              <a:chExt cx="785818" cy="731083"/>
            </a:xfrm>
          </p:grpSpPr>
          <p:pic>
            <p:nvPicPr>
              <p:cNvPr id="61" name="그림 60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62" name="그림 61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54" name="직선 화살표 연결선 53"/>
            <p:cNvCxnSpPr/>
            <p:nvPr/>
          </p:nvCxnSpPr>
          <p:spPr>
            <a:xfrm rot="10800000">
              <a:off x="2143116" y="2498709"/>
              <a:ext cx="2428892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직선 화살표 연결선 54"/>
            <p:cNvCxnSpPr/>
            <p:nvPr/>
          </p:nvCxnSpPr>
          <p:spPr>
            <a:xfrm rot="10800000">
              <a:off x="2214556" y="3643306"/>
              <a:ext cx="2428890" cy="1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>
              <a:off x="5338615" y="2714612"/>
              <a:ext cx="83708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직진비행</a:t>
              </a:r>
              <a:endParaRPr lang="ko-KR" altLang="en-US" sz="1100" dirty="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357430" y="2167250"/>
              <a:ext cx="21431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왼쪽 비행</a:t>
              </a:r>
              <a:endParaRPr lang="ko-KR" altLang="en-US" sz="1100" dirty="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714356" y="2804686"/>
              <a:ext cx="83708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후진비행</a:t>
              </a:r>
              <a:endParaRPr lang="ko-KR" altLang="en-US" sz="1100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214554" y="3643306"/>
              <a:ext cx="235745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오른쪽 비행</a:t>
              </a:r>
              <a:endParaRPr lang="ko-KR" altLang="en-US" sz="11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스퀘어 회전 비행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5068879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810799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8631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4929198" y="4857752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12.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스퀘어회전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7150" y="1428728"/>
            <a:ext cx="39485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속도와 방향을 사용자 정의하여 스퀘어 비행을 구현해 본다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grpSp>
        <p:nvGrpSpPr>
          <p:cNvPr id="47" name="그룹 46"/>
          <p:cNvGrpSpPr/>
          <p:nvPr/>
        </p:nvGrpSpPr>
        <p:grpSpPr>
          <a:xfrm>
            <a:off x="500042" y="1928794"/>
            <a:ext cx="5887625" cy="2698934"/>
            <a:chOff x="560982" y="2346789"/>
            <a:chExt cx="5887625" cy="2698934"/>
          </a:xfrm>
        </p:grpSpPr>
        <p:sp>
          <p:nvSpPr>
            <p:cNvPr id="53" name="타원 52"/>
            <p:cNvSpPr/>
            <p:nvPr/>
          </p:nvSpPr>
          <p:spPr>
            <a:xfrm>
              <a:off x="2143116" y="2571736"/>
              <a:ext cx="3000396" cy="2473987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77" name="직선 화살표 연결선 76"/>
            <p:cNvCxnSpPr/>
            <p:nvPr/>
          </p:nvCxnSpPr>
          <p:spPr>
            <a:xfrm rot="16200000" flipV="1">
              <a:off x="1401453" y="3544585"/>
              <a:ext cx="768020" cy="926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8" name="그룹 31"/>
            <p:cNvGrpSpPr/>
            <p:nvPr/>
          </p:nvGrpSpPr>
          <p:grpSpPr>
            <a:xfrm rot="10800000">
              <a:off x="1438189" y="2558857"/>
              <a:ext cx="704927" cy="655824"/>
              <a:chOff x="3643314" y="3000366"/>
              <a:chExt cx="785818" cy="731083"/>
            </a:xfrm>
          </p:grpSpPr>
          <p:pic>
            <p:nvPicPr>
              <p:cNvPr id="103" name="그림 102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04" name="그림 103" descr="C:\Users\이미선\AppData\Local\Microsoft\Windows\INetCache\Content.Word\오른쪽드론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79" name="그룹 31"/>
            <p:cNvGrpSpPr/>
            <p:nvPr/>
          </p:nvGrpSpPr>
          <p:grpSpPr>
            <a:xfrm rot="5400000">
              <a:off x="1496435" y="3809520"/>
              <a:ext cx="670021" cy="623350"/>
              <a:chOff x="3643314" y="3000366"/>
              <a:chExt cx="785818" cy="731083"/>
            </a:xfrm>
          </p:grpSpPr>
          <p:pic>
            <p:nvPicPr>
              <p:cNvPr id="101" name="그림 100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02" name="그림 101" descr="C:\Users\이미선\AppData\Local\Microsoft\Windows\INetCache\Content.Word\오른쪽드론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80" name="직선 화살표 연결선 79"/>
            <p:cNvCxnSpPr>
              <a:stCxn id="97" idx="2"/>
              <a:endCxn id="100" idx="3"/>
            </p:cNvCxnSpPr>
            <p:nvPr/>
          </p:nvCxnSpPr>
          <p:spPr>
            <a:xfrm rot="5400000" flipH="1" flipV="1">
              <a:off x="4988086" y="3492870"/>
              <a:ext cx="637133" cy="7987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Box 80"/>
            <p:cNvSpPr txBox="1"/>
            <p:nvPr/>
          </p:nvSpPr>
          <p:spPr>
            <a:xfrm>
              <a:off x="5643578" y="4402781"/>
              <a:ext cx="805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이륙</a:t>
              </a:r>
              <a:r>
                <a:rPr lang="en-US" altLang="ko-KR" sz="1100" dirty="0" smtClean="0"/>
                <a:t>/</a:t>
              </a:r>
              <a:r>
                <a:rPr lang="ko-KR" altLang="en-US" sz="1100" dirty="0" smtClean="0"/>
                <a:t>착륙</a:t>
              </a:r>
              <a:endParaRPr lang="ko-KR" altLang="en-US" sz="1100" dirty="0"/>
            </a:p>
          </p:txBody>
        </p:sp>
        <p:grpSp>
          <p:nvGrpSpPr>
            <p:cNvPr id="82" name="그룹 31"/>
            <p:cNvGrpSpPr/>
            <p:nvPr/>
          </p:nvGrpSpPr>
          <p:grpSpPr>
            <a:xfrm rot="16200000">
              <a:off x="4944005" y="2565900"/>
              <a:ext cx="672188" cy="625368"/>
              <a:chOff x="3643314" y="3000366"/>
              <a:chExt cx="785818" cy="731083"/>
            </a:xfrm>
          </p:grpSpPr>
          <p:pic>
            <p:nvPicPr>
              <p:cNvPr id="99" name="그림 98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00" name="그림 99" descr="C:\Users\이미선\AppData\Local\Microsoft\Windows\INetCache\Content.Word\오른쪽드론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83" name="그룹 31"/>
            <p:cNvGrpSpPr/>
            <p:nvPr/>
          </p:nvGrpSpPr>
          <p:grpSpPr>
            <a:xfrm>
              <a:off x="4934445" y="3815429"/>
              <a:ext cx="736429" cy="685133"/>
              <a:chOff x="3643314" y="3000366"/>
              <a:chExt cx="785818" cy="731083"/>
            </a:xfrm>
          </p:grpSpPr>
          <p:pic>
            <p:nvPicPr>
              <p:cNvPr id="97" name="그림 9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98" name="그림 97" descr="C:\Users\이미선\AppData\Local\Microsoft\Windows\INetCache\Content.Word\오른쪽드론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84" name="직선 화살표 연결선 83"/>
            <p:cNvCxnSpPr/>
            <p:nvPr/>
          </p:nvCxnSpPr>
          <p:spPr>
            <a:xfrm rot="10800000">
              <a:off x="2214554" y="2857488"/>
              <a:ext cx="2643206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직선 화살표 연결선 84"/>
            <p:cNvCxnSpPr/>
            <p:nvPr/>
          </p:nvCxnSpPr>
          <p:spPr>
            <a:xfrm rot="10800000">
              <a:off x="2285994" y="4232687"/>
              <a:ext cx="2500328" cy="1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TextBox 85"/>
            <p:cNvSpPr txBox="1"/>
            <p:nvPr/>
          </p:nvSpPr>
          <p:spPr>
            <a:xfrm>
              <a:off x="5500702" y="3214678"/>
              <a:ext cx="83708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직진비행</a:t>
              </a:r>
              <a:endParaRPr lang="ko-KR" altLang="en-US" sz="1100" dirty="0"/>
            </a:p>
          </p:txBody>
        </p:sp>
        <p:pic>
          <p:nvPicPr>
            <p:cNvPr id="87" name="Picture 12" descr="circle arrow png에 대한 이미지 검색결과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-1153"/>
            <a:stretch>
              <a:fillRect/>
            </a:stretch>
          </p:blipFill>
          <p:spPr bwMode="auto">
            <a:xfrm rot="11466969" flipV="1">
              <a:off x="4918700" y="2346789"/>
              <a:ext cx="642942" cy="571504"/>
            </a:xfrm>
            <a:prstGeom prst="rect">
              <a:avLst/>
            </a:prstGeom>
            <a:noFill/>
          </p:spPr>
        </p:pic>
        <p:sp>
          <p:nvSpPr>
            <p:cNvPr id="88" name="TextBox 87"/>
            <p:cNvSpPr txBox="1"/>
            <p:nvPr/>
          </p:nvSpPr>
          <p:spPr>
            <a:xfrm>
              <a:off x="5643578" y="2643174"/>
              <a:ext cx="72487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반시계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90°</a:t>
              </a:r>
              <a:r>
                <a:rPr lang="ko-KR" altLang="en-US" sz="1100" dirty="0" smtClean="0"/>
                <a:t> 회전</a:t>
              </a:r>
              <a:endParaRPr lang="ko-KR" altLang="en-US" sz="1100" dirty="0"/>
            </a:p>
          </p:txBody>
        </p:sp>
        <p:pic>
          <p:nvPicPr>
            <p:cNvPr id="89" name="Picture 12" descr="circle arrow png에 대한 이미지 검색결과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-1153"/>
            <a:stretch>
              <a:fillRect/>
            </a:stretch>
          </p:blipFill>
          <p:spPr bwMode="auto">
            <a:xfrm rot="6849451" flipV="1">
              <a:off x="1186280" y="2548716"/>
              <a:ext cx="642942" cy="571504"/>
            </a:xfrm>
            <a:prstGeom prst="rect">
              <a:avLst/>
            </a:prstGeom>
            <a:noFill/>
          </p:spPr>
        </p:pic>
        <p:sp>
          <p:nvSpPr>
            <p:cNvPr id="90" name="TextBox 89"/>
            <p:cNvSpPr txBox="1"/>
            <p:nvPr/>
          </p:nvSpPr>
          <p:spPr>
            <a:xfrm>
              <a:off x="560982" y="2500298"/>
              <a:ext cx="72487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반시계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90°</a:t>
              </a:r>
              <a:r>
                <a:rPr lang="ko-KR" altLang="en-US" sz="1100" dirty="0" smtClean="0"/>
                <a:t> 회전</a:t>
              </a:r>
              <a:endParaRPr lang="ko-KR" altLang="en-US" sz="1100" dirty="0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2500306" y="2595878"/>
              <a:ext cx="221457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직진비행</a:t>
              </a:r>
              <a:endParaRPr lang="ko-KR" altLang="en-US" sz="1100" dirty="0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835966" y="3214678"/>
              <a:ext cx="83708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직진비행</a:t>
              </a:r>
              <a:endParaRPr lang="ko-KR" altLang="en-US" sz="1100" dirty="0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2500306" y="4304125"/>
              <a:ext cx="207170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직진비행</a:t>
              </a:r>
              <a:endParaRPr lang="ko-KR" altLang="en-US" sz="1100" dirty="0"/>
            </a:p>
          </p:txBody>
        </p:sp>
        <p:pic>
          <p:nvPicPr>
            <p:cNvPr id="94" name="Picture 12" descr="circle arrow png에 대한 이미지 검색결과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-1153"/>
            <a:stretch>
              <a:fillRect/>
            </a:stretch>
          </p:blipFill>
          <p:spPr bwMode="auto">
            <a:xfrm rot="898069" flipV="1">
              <a:off x="1491632" y="4047487"/>
              <a:ext cx="642942" cy="571504"/>
            </a:xfrm>
            <a:prstGeom prst="rect">
              <a:avLst/>
            </a:prstGeom>
            <a:noFill/>
          </p:spPr>
        </p:pic>
        <p:sp>
          <p:nvSpPr>
            <p:cNvPr id="95" name="TextBox 94"/>
            <p:cNvSpPr txBox="1"/>
            <p:nvPr/>
          </p:nvSpPr>
          <p:spPr>
            <a:xfrm>
              <a:off x="682592" y="4089811"/>
              <a:ext cx="72487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반시계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90°</a:t>
              </a:r>
              <a:r>
                <a:rPr lang="ko-KR" altLang="en-US" sz="1100" dirty="0" smtClean="0"/>
                <a:t> 회전</a:t>
              </a:r>
              <a:endParaRPr lang="ko-KR" altLang="en-US" sz="1100" dirty="0"/>
            </a:p>
          </p:txBody>
        </p:sp>
        <p:pic>
          <p:nvPicPr>
            <p:cNvPr id="96" name="Picture 12" descr="circle arrow png에 대한 이미지 검색결과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-1153"/>
            <a:stretch>
              <a:fillRect/>
            </a:stretch>
          </p:blipFill>
          <p:spPr bwMode="auto">
            <a:xfrm rot="18251697" flipV="1">
              <a:off x="5239066" y="3944801"/>
              <a:ext cx="642942" cy="571504"/>
            </a:xfrm>
            <a:prstGeom prst="rect">
              <a:avLst/>
            </a:prstGeom>
            <a:noFill/>
          </p:spPr>
        </p:pic>
      </p:grpSp>
      <p:pic>
        <p:nvPicPr>
          <p:cNvPr id="65538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042" y="5143504"/>
            <a:ext cx="4594666" cy="3429024"/>
          </a:xfrm>
          <a:prstGeom prst="rect">
            <a:avLst/>
          </a:prstGeom>
          <a:noFill/>
        </p:spPr>
      </p:pic>
      <p:sp>
        <p:nvSpPr>
          <p:cNvPr id="76" name="TextBox 75"/>
          <p:cNvSpPr txBox="1"/>
          <p:nvPr/>
        </p:nvSpPr>
        <p:spPr>
          <a:xfrm>
            <a:off x="2643182" y="5575308"/>
            <a:ext cx="392909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스퀘어 비행을 회전기능과 조건문을 이용하여 구현해 보자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스퀘어 비행 보다 코딩은 간단해 지지만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회전이란 블록을 사용하게 되므로 드론 비행의 오차가 조금 더 클  수 있다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9435" y="3286116"/>
            <a:ext cx="3724275" cy="5572125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웨이브 비행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3282929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3024849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300036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4929198" y="3071802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13.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웨이브비행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7150" y="1428728"/>
            <a:ext cx="45736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높이를 계단식으로 낮추면서 자연스러운 웨이브 비행하도록 구현한다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grpSp>
        <p:nvGrpSpPr>
          <p:cNvPr id="26" name="그룹 25"/>
          <p:cNvGrpSpPr/>
          <p:nvPr/>
        </p:nvGrpSpPr>
        <p:grpSpPr>
          <a:xfrm>
            <a:off x="1071546" y="1785918"/>
            <a:ext cx="4572032" cy="1263325"/>
            <a:chOff x="857232" y="1857356"/>
            <a:chExt cx="5429288" cy="1500198"/>
          </a:xfrm>
        </p:grpSpPr>
        <p:pic>
          <p:nvPicPr>
            <p:cNvPr id="53" name="Picture 10" descr="관련 이미지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/>
            <a:srcRect l="20314" r="31744"/>
            <a:stretch>
              <a:fillRect/>
            </a:stretch>
          </p:blipFill>
          <p:spPr bwMode="auto">
            <a:xfrm>
              <a:off x="1142984" y="1857356"/>
              <a:ext cx="4786346" cy="1375986"/>
            </a:xfrm>
            <a:prstGeom prst="rect">
              <a:avLst/>
            </a:prstGeom>
            <a:noFill/>
          </p:spPr>
        </p:pic>
        <p:pic>
          <p:nvPicPr>
            <p:cNvPr id="56" name="그림 55" descr="C:\Users\이미선\Dropbox\창업지원자료\기획\디자인\JDCode\앱디자인\jdcode\PNG파일\왼쪽조종\왼쪽드론_호버링.png"/>
            <p:cNvPicPr/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57232" y="3061351"/>
              <a:ext cx="810547" cy="296203"/>
            </a:xfrm>
            <a:prstGeom prst="rect">
              <a:avLst/>
            </a:prstGeom>
            <a:noFill/>
          </p:spPr>
        </p:pic>
        <p:pic>
          <p:nvPicPr>
            <p:cNvPr id="60" name="그림 59" descr="C:\Users\이미선\Dropbox\창업지원자료\기획\디자인\JDCode\앱디자인\jdcode\PNG파일\왼쪽조종\왼쪽드론_호버링.png"/>
            <p:cNvPicPr/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13254" y="3061351"/>
              <a:ext cx="810547" cy="296203"/>
            </a:xfrm>
            <a:prstGeom prst="rect">
              <a:avLst/>
            </a:prstGeom>
            <a:noFill/>
          </p:spPr>
        </p:pic>
        <p:pic>
          <p:nvPicPr>
            <p:cNvPr id="77" name="그림 76" descr="C:\Users\이미선\Dropbox\창업지원자료\기획\디자인\JDCode\앱디자인\jdcode\PNG파일\왼쪽조종\왼쪽드론_호버링.png"/>
            <p:cNvPicPr/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475973" y="3061351"/>
              <a:ext cx="810547" cy="296203"/>
            </a:xfrm>
            <a:prstGeom prst="rect">
              <a:avLst/>
            </a:prstGeom>
            <a:noFill/>
          </p:spPr>
        </p:pic>
        <p:pic>
          <p:nvPicPr>
            <p:cNvPr id="78" name="그림 77" descr="C:\Users\이미선\Dropbox\창업지원자료\기획\디자인\JDCode\앱디자인\jdcode\PNG파일\왼쪽조종\왼쪽드론_호버링.png"/>
            <p:cNvPicPr/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928802" y="1901948"/>
              <a:ext cx="810547" cy="296203"/>
            </a:xfrm>
            <a:prstGeom prst="rect">
              <a:avLst/>
            </a:prstGeom>
            <a:noFill/>
          </p:spPr>
        </p:pic>
        <p:pic>
          <p:nvPicPr>
            <p:cNvPr id="79" name="그림 78" descr="C:\Users\이미선\Dropbox\창업지원자료\기획\디자인\JDCode\앱디자인\jdcode\PNG파일\왼쪽조종\왼쪽드론_호버링.png"/>
            <p:cNvPicPr/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332965" y="1901948"/>
              <a:ext cx="810547" cy="296203"/>
            </a:xfrm>
            <a:prstGeom prst="rect">
              <a:avLst/>
            </a:prstGeom>
            <a:noFill/>
          </p:spPr>
        </p:pic>
        <p:cxnSp>
          <p:nvCxnSpPr>
            <p:cNvPr id="80" name="직선 화살표 연결선 79"/>
            <p:cNvCxnSpPr/>
            <p:nvPr/>
          </p:nvCxnSpPr>
          <p:spPr>
            <a:xfrm rot="10800000" flipV="1">
              <a:off x="1643050" y="2169503"/>
              <a:ext cx="606658" cy="739709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직선 화살표 연결선 80"/>
            <p:cNvCxnSpPr/>
            <p:nvPr/>
          </p:nvCxnSpPr>
          <p:spPr>
            <a:xfrm rot="10800000" flipV="1">
              <a:off x="4036788" y="2124911"/>
              <a:ext cx="606658" cy="739709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직선 화살표 연결선 81"/>
            <p:cNvCxnSpPr/>
            <p:nvPr/>
          </p:nvCxnSpPr>
          <p:spPr>
            <a:xfrm rot="10800000" flipH="1" flipV="1">
              <a:off x="4822606" y="2143272"/>
              <a:ext cx="606658" cy="739709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직선 화살표 연결선 82"/>
            <p:cNvCxnSpPr/>
            <p:nvPr/>
          </p:nvCxnSpPr>
          <p:spPr>
            <a:xfrm rot="10800000" flipH="1" flipV="1">
              <a:off x="2500307" y="2169503"/>
              <a:ext cx="606658" cy="739709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83"/>
          <p:cNvSpPr txBox="1"/>
          <p:nvPr/>
        </p:nvSpPr>
        <p:spPr>
          <a:xfrm>
            <a:off x="714356" y="3643306"/>
            <a:ext cx="2214578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웨이브 비행은 계단식으로 높이를 줄이고 늘려서 자연스럽게 고도를 제어해서 웨이브 모습으로 비행하고자 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웨이브 비행 할때의 코딩 핵심사항은 지정한 거리까지 직진하면서 높이를 반복적으로 제어 하면서 전체 증폭을 만들어 가는 방법이다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높이의 폭을 조정하면서 사용자가 원하는 증폭을 만들어 보도록 한다</a:t>
            </a:r>
            <a:r>
              <a:rPr lang="en-US" altLang="ko-KR" sz="1100" dirty="0" smtClean="0"/>
              <a:t>.</a:t>
            </a:r>
            <a:endParaRPr lang="ko-KR" altLang="en-US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직사각형 29"/>
          <p:cNvSpPr/>
          <p:nvPr/>
        </p:nvSpPr>
        <p:spPr>
          <a:xfrm>
            <a:off x="2714620" y="3571868"/>
            <a:ext cx="40005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사이언스 창작소란 제이디코드 드론에 적용된 과학 원리를 다양한 창의적 교구재 실험 활동을 통해 눈으로 직접 확인하면서 물리적 원리와 비행기술을 이해하고 코딩 제어한다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lang="ko-KR" altLang="en-US" sz="1400" b="1" dirty="0"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cxnSp>
        <p:nvCxnSpPr>
          <p:cNvPr id="27" name="직선 연결선 26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제목 55"/>
          <p:cNvSpPr>
            <a:spLocks noGrp="1"/>
          </p:cNvSpPr>
          <p:nvPr>
            <p:ph type="title"/>
          </p:nvPr>
        </p:nvSpPr>
        <p:spPr>
          <a:xfrm>
            <a:off x="2643182" y="2801561"/>
            <a:ext cx="4643470" cy="714380"/>
          </a:xfrm>
        </p:spPr>
        <p:txBody>
          <a:bodyPr>
            <a:normAutofit fontScale="90000"/>
          </a:bodyPr>
          <a:lstStyle/>
          <a:p>
            <a:r>
              <a:rPr lang="ko-KR" altLang="en-US" b="1" dirty="0" smtClean="0"/>
              <a:t>창작소</a:t>
            </a:r>
            <a:r>
              <a:rPr lang="en-US" altLang="ko-KR" b="1" dirty="0" smtClean="0"/>
              <a:t>-</a:t>
            </a:r>
            <a:r>
              <a:rPr lang="ko-KR" altLang="en-US" b="1" dirty="0" smtClean="0"/>
              <a:t>선풍기</a:t>
            </a:r>
            <a:endParaRPr lang="ko-KR" altLang="en-US" b="1" dirty="0"/>
          </a:p>
        </p:txBody>
      </p:sp>
      <p:sp>
        <p:nvSpPr>
          <p:cNvPr id="40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5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up\191111_창업지원자료\기획\홈페이지\제이디코드\제품사진\KakaoTalk_20231222_120349911.png"/>
          <p:cNvPicPr>
            <a:picLocks noChangeAspect="1" noChangeArrowheads="1"/>
          </p:cNvPicPr>
          <p:nvPr/>
        </p:nvPicPr>
        <p:blipFill>
          <a:blip r:embed="rId2" cstate="print"/>
          <a:srcRect l="18174" t="17745" r="18805" b="17191"/>
          <a:stretch>
            <a:fillRect/>
          </a:stretch>
        </p:blipFill>
        <p:spPr bwMode="auto">
          <a:xfrm rot="16200000">
            <a:off x="4107661" y="2607455"/>
            <a:ext cx="2214578" cy="1571635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8" y="2643174"/>
            <a:ext cx="2000264" cy="2303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571480" y="1500166"/>
            <a:ext cx="59293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>
                <a:solidFill>
                  <a:prstClr val="black"/>
                </a:solidFill>
              </a:rPr>
              <a:t>제이디코드는 레이저센서를 이용하여 모션비행과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</a:rPr>
              <a:t>호버링 비행을 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  <a:r>
              <a:rPr lang="ko-KR" altLang="en-US" sz="1200" dirty="0" smtClean="0">
                <a:solidFill>
                  <a:prstClr val="black"/>
                </a:solidFill>
              </a:rPr>
              <a:t>레이저 센서를 드론에서 활용하는 방법을 학습한다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9075" y="2143108"/>
            <a:ext cx="2714644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각 부 명칭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024499" y="3000365"/>
            <a:ext cx="97600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메인보드</a:t>
            </a:r>
            <a:endParaRPr lang="ko-KR" altLang="en-US" sz="1200" dirty="0"/>
          </a:p>
        </p:txBody>
      </p:sp>
      <p:sp>
        <p:nvSpPr>
          <p:cNvPr id="17" name="직사각형 16"/>
          <p:cNvSpPr/>
          <p:nvPr/>
        </p:nvSpPr>
        <p:spPr>
          <a:xfrm>
            <a:off x="3024498" y="3723497"/>
            <a:ext cx="1451627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지지대 </a:t>
            </a:r>
            <a:endParaRPr lang="en-US" altLang="ko-KR" sz="1200" dirty="0" smtClean="0">
              <a:sym typeface="Wingdings 2"/>
            </a:endParaRPr>
          </a:p>
          <a:p>
            <a:r>
              <a:rPr lang="ko-KR" altLang="en-US" sz="1200" dirty="0" smtClean="0">
                <a:sym typeface="Wingdings 2"/>
              </a:rPr>
              <a:t>고정핀</a:t>
            </a:r>
            <a:endParaRPr lang="ko-KR" altLang="en-US" sz="1200" dirty="0"/>
          </a:p>
        </p:txBody>
      </p:sp>
      <p:sp>
        <p:nvSpPr>
          <p:cNvPr id="24" name="직사각형 23"/>
          <p:cNvSpPr/>
          <p:nvPr/>
        </p:nvSpPr>
        <p:spPr>
          <a:xfrm>
            <a:off x="3025256" y="2571736"/>
            <a:ext cx="118468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 날개</a:t>
            </a:r>
            <a:endParaRPr lang="ko-KR" altLang="en-US" sz="1200" dirty="0"/>
          </a:p>
        </p:txBody>
      </p:sp>
      <p:sp>
        <p:nvSpPr>
          <p:cNvPr id="25" name="직사각형 24"/>
          <p:cNvSpPr/>
          <p:nvPr/>
        </p:nvSpPr>
        <p:spPr>
          <a:xfrm>
            <a:off x="3024498" y="4524312"/>
            <a:ext cx="1308751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바닥 </a:t>
            </a:r>
            <a:endParaRPr lang="en-US" altLang="ko-KR" sz="1200" dirty="0" smtClean="0">
              <a:sym typeface="Wingdings 2"/>
            </a:endParaRPr>
          </a:p>
          <a:p>
            <a:r>
              <a:rPr lang="ko-KR" altLang="en-US" sz="1200" dirty="0" smtClean="0">
                <a:sym typeface="Wingdings 2"/>
              </a:rPr>
              <a:t>지지대</a:t>
            </a:r>
            <a:endParaRPr lang="ko-KR" altLang="en-US" sz="1200" dirty="0"/>
          </a:p>
        </p:txBody>
      </p:sp>
      <p:grpSp>
        <p:nvGrpSpPr>
          <p:cNvPr id="7" name="그룹 62"/>
          <p:cNvGrpSpPr/>
          <p:nvPr/>
        </p:nvGrpSpPr>
        <p:grpSpPr>
          <a:xfrm>
            <a:off x="1643050" y="2714612"/>
            <a:ext cx="1428760" cy="1949255"/>
            <a:chOff x="1785926" y="3214678"/>
            <a:chExt cx="2786082" cy="1949255"/>
          </a:xfrm>
        </p:grpSpPr>
        <p:cxnSp>
          <p:nvCxnSpPr>
            <p:cNvPr id="15" name="꺾인 연결선 14"/>
            <p:cNvCxnSpPr/>
            <p:nvPr/>
          </p:nvCxnSpPr>
          <p:spPr>
            <a:xfrm flipV="1">
              <a:off x="1785926" y="3668314"/>
              <a:ext cx="2756586" cy="617934"/>
            </a:xfrm>
            <a:prstGeom prst="bentConnector3">
              <a:avLst>
                <a:gd name="adj1" fmla="val 79402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꺾인 연결선 20"/>
            <p:cNvCxnSpPr/>
            <p:nvPr/>
          </p:nvCxnSpPr>
          <p:spPr>
            <a:xfrm flipV="1">
              <a:off x="2203838" y="4357686"/>
              <a:ext cx="2368170" cy="285752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꺾인 연결선 25"/>
            <p:cNvCxnSpPr/>
            <p:nvPr/>
          </p:nvCxnSpPr>
          <p:spPr>
            <a:xfrm flipV="1">
              <a:off x="2000240" y="3214678"/>
              <a:ext cx="2571768" cy="285754"/>
            </a:xfrm>
            <a:prstGeom prst="bentConnector3">
              <a:avLst>
                <a:gd name="adj1" fmla="val 76321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꺾인 연결선 28"/>
            <p:cNvCxnSpPr/>
            <p:nvPr/>
          </p:nvCxnSpPr>
          <p:spPr>
            <a:xfrm>
              <a:off x="2357430" y="5000628"/>
              <a:ext cx="2185082" cy="163305"/>
            </a:xfrm>
            <a:prstGeom prst="bentConnector3">
              <a:avLst>
                <a:gd name="adj1" fmla="val 73315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TextBox 71"/>
          <p:cNvSpPr txBox="1"/>
          <p:nvPr/>
        </p:nvSpPr>
        <p:spPr>
          <a:xfrm>
            <a:off x="4714884" y="2428860"/>
            <a:ext cx="1071570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레이저 센서</a:t>
            </a:r>
            <a:endParaRPr lang="ko-KR" altLang="en-US" sz="12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5286388" y="4572000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수광부</a:t>
            </a:r>
            <a:endParaRPr lang="en-US" altLang="ko-KR" sz="1200" b="1" dirty="0" smtClean="0"/>
          </a:p>
          <a:p>
            <a:pPr algn="ctr"/>
            <a:r>
              <a:rPr lang="en-US" altLang="ko-KR" sz="1200" dirty="0" smtClean="0"/>
              <a:t>(</a:t>
            </a:r>
            <a:r>
              <a:rPr lang="ko-KR" altLang="en-US" sz="1200" dirty="0" smtClean="0"/>
              <a:t>빛 신호 받음</a:t>
            </a:r>
            <a:r>
              <a:rPr lang="en-US" altLang="ko-KR" sz="1200" dirty="0" smtClean="0"/>
              <a:t>)</a:t>
            </a:r>
            <a:endParaRPr lang="ko-KR" altLang="en-US" sz="1200" dirty="0"/>
          </a:p>
        </p:txBody>
      </p:sp>
      <p:sp>
        <p:nvSpPr>
          <p:cNvPr id="75" name="TextBox 74"/>
          <p:cNvSpPr txBox="1"/>
          <p:nvPr/>
        </p:nvSpPr>
        <p:spPr>
          <a:xfrm>
            <a:off x="3929066" y="4572000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발광부</a:t>
            </a:r>
            <a:endParaRPr lang="en-US" altLang="ko-KR" sz="1200" b="1" dirty="0" smtClean="0"/>
          </a:p>
          <a:p>
            <a:pPr algn="r"/>
            <a:r>
              <a:rPr lang="en-US" altLang="ko-KR" sz="1200" dirty="0" smtClean="0"/>
              <a:t>(</a:t>
            </a:r>
            <a:r>
              <a:rPr lang="ko-KR" altLang="en-US" sz="1200" dirty="0" smtClean="0"/>
              <a:t>빛 신호 보냄</a:t>
            </a:r>
            <a:r>
              <a:rPr lang="en-US" altLang="ko-KR" sz="1200" dirty="0" smtClean="0"/>
              <a:t>)</a:t>
            </a:r>
            <a:endParaRPr lang="ko-KR" altLang="en-US" sz="1200" dirty="0"/>
          </a:p>
        </p:txBody>
      </p:sp>
      <p:sp>
        <p:nvSpPr>
          <p:cNvPr id="77" name="타원 76"/>
          <p:cNvSpPr/>
          <p:nvPr/>
        </p:nvSpPr>
        <p:spPr>
          <a:xfrm>
            <a:off x="5000636" y="2857488"/>
            <a:ext cx="571504" cy="285752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8" name="꺾인 연결선 77"/>
          <p:cNvCxnSpPr>
            <a:endCxn id="75" idx="0"/>
          </p:cNvCxnSpPr>
          <p:nvPr/>
        </p:nvCxnSpPr>
        <p:spPr>
          <a:xfrm rot="5400000">
            <a:off x="4070602" y="3356213"/>
            <a:ext cx="1681475" cy="750099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꺾인 연결선 80"/>
          <p:cNvCxnSpPr>
            <a:endCxn id="73" idx="0"/>
          </p:cNvCxnSpPr>
          <p:nvPr/>
        </p:nvCxnSpPr>
        <p:spPr>
          <a:xfrm rot="16200000" flipH="1">
            <a:off x="4838558" y="3552666"/>
            <a:ext cx="1681476" cy="357192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71480" y="5818070"/>
            <a:ext cx="271464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레이저 센서 거리측정 원리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141" name="직사각형 140"/>
          <p:cNvSpPr/>
          <p:nvPr/>
        </p:nvSpPr>
        <p:spPr>
          <a:xfrm>
            <a:off x="785794" y="6461012"/>
            <a:ext cx="2571768" cy="1754326"/>
          </a:xfrm>
          <a:prstGeom prst="rect">
            <a:avLst/>
          </a:prstGeom>
          <a:solidFill>
            <a:schemeClr val="bg1">
              <a:lumMod val="95000"/>
              <a:alpha val="29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장애물 거리와 레이저가 반사하여 도달하는 시간은비례한다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>
              <a:lnSpc>
                <a:spcPct val="150000"/>
              </a:lnSpc>
            </a:pPr>
            <a:endParaRPr lang="en-US" altLang="ko-KR" sz="1200" dirty="0" smtClean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즉</a:t>
            </a:r>
            <a:r>
              <a:rPr lang="en-US" altLang="ko-KR" sz="1200" dirty="0" smtClean="0">
                <a:solidFill>
                  <a:prstClr val="black"/>
                </a:solidFill>
              </a:rPr>
              <a:t>, </a:t>
            </a:r>
            <a:r>
              <a:rPr lang="ko-KR" altLang="en-US" sz="1200" dirty="0" smtClean="0">
                <a:solidFill>
                  <a:prstClr val="black"/>
                </a:solidFill>
              </a:rPr>
              <a:t>장애물이 가까이 있으면 레이저 반사시간이 빠르고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</a:rPr>
              <a:t>반면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</a:rPr>
              <a:t>장애물이 멀리 있으면 반사시간이 늦다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37" name="제목 3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자동선풍기 개요</a:t>
            </a:r>
            <a:endParaRPr lang="ko-KR" altLang="en-US" sz="3600" dirty="0"/>
          </a:p>
        </p:txBody>
      </p:sp>
      <p:grpSp>
        <p:nvGrpSpPr>
          <p:cNvPr id="44" name="그룹 49"/>
          <p:cNvGrpSpPr/>
          <p:nvPr/>
        </p:nvGrpSpPr>
        <p:grpSpPr>
          <a:xfrm>
            <a:off x="4189298" y="8197065"/>
            <a:ext cx="1571844" cy="293053"/>
            <a:chOff x="6514871" y="5569216"/>
            <a:chExt cx="1972186" cy="788742"/>
          </a:xfrm>
          <a:noFill/>
        </p:grpSpPr>
        <p:pic>
          <p:nvPicPr>
            <p:cNvPr id="45" name="Picture 9" descr="Green grass vector ClipArt Icon free vector">
              <a:hlinkClick r:id="rId4" tooltip="Green grass vector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46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47" name="Picture 9" descr="Green grass vector ClipArt Icon free vector">
                <a:hlinkClick r:id="rId4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48" name="Picture 9" descr="Green grass vector ClipArt Icon free vector">
                <a:hlinkClick r:id="rId4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pic>
        <p:nvPicPr>
          <p:cNvPr id="49" name="그림 48" descr="3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071942" y="5357818"/>
            <a:ext cx="1800632" cy="1121049"/>
          </a:xfrm>
          <a:prstGeom prst="rect">
            <a:avLst/>
          </a:prstGeom>
        </p:spPr>
      </p:pic>
      <p:pic>
        <p:nvPicPr>
          <p:cNvPr id="50" name="Picture 4" descr="red,light,tip,energy,hint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840324" y="6164332"/>
            <a:ext cx="232917" cy="135342"/>
          </a:xfrm>
          <a:prstGeom prst="rect">
            <a:avLst/>
          </a:prstGeom>
          <a:noFill/>
        </p:spPr>
      </p:pic>
      <p:sp>
        <p:nvSpPr>
          <p:cNvPr id="51" name="TextBox 50"/>
          <p:cNvSpPr txBox="1"/>
          <p:nvPr/>
        </p:nvSpPr>
        <p:spPr>
          <a:xfrm>
            <a:off x="5080054" y="6715140"/>
            <a:ext cx="1259345" cy="142876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200" dirty="0" smtClean="0"/>
              <a:t>발광부에서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빛이 반사되어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수광부까지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도달하는 시간</a:t>
            </a:r>
            <a:endParaRPr lang="en-US" altLang="ko-KR" sz="1200" dirty="0" smtClean="0"/>
          </a:p>
          <a:p>
            <a:pPr algn="ctr"/>
            <a:endParaRPr lang="en-US" altLang="ko-KR" sz="1200" dirty="0" smtClean="0">
              <a:sym typeface="Wingdings" pitchFamily="2" charset="2"/>
            </a:endParaRPr>
          </a:p>
          <a:p>
            <a:pPr algn="ctr"/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거리로 환산</a:t>
            </a:r>
            <a:endParaRPr lang="en-US" altLang="ko-KR" sz="1200" dirty="0" smtClean="0"/>
          </a:p>
        </p:txBody>
      </p:sp>
      <p:cxnSp>
        <p:nvCxnSpPr>
          <p:cNvPr id="52" name="직선 연결선 51"/>
          <p:cNvCxnSpPr/>
          <p:nvPr/>
        </p:nvCxnSpPr>
        <p:spPr>
          <a:xfrm rot="5400000">
            <a:off x="3832040" y="7398437"/>
            <a:ext cx="2130399" cy="6892"/>
          </a:xfrm>
          <a:prstGeom prst="line">
            <a:avLst/>
          </a:prstGeom>
          <a:ln w="38100">
            <a:solidFill>
              <a:srgbClr val="FF0000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 rot="5400000">
            <a:off x="3931636" y="7398438"/>
            <a:ext cx="2130399" cy="6892"/>
          </a:xfrm>
          <a:prstGeom prst="line">
            <a:avLst/>
          </a:prstGeom>
          <a:ln w="38100">
            <a:solidFill>
              <a:srgbClr val="0000FF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연결선 53"/>
          <p:cNvCxnSpPr/>
          <p:nvPr/>
        </p:nvCxnSpPr>
        <p:spPr>
          <a:xfrm rot="10800000" flipV="1">
            <a:off x="3999935" y="6357946"/>
            <a:ext cx="2214578" cy="3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연결선 54"/>
          <p:cNvCxnSpPr/>
          <p:nvPr/>
        </p:nvCxnSpPr>
        <p:spPr>
          <a:xfrm rot="10800000">
            <a:off x="3946166" y="8488868"/>
            <a:ext cx="2286016" cy="1588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28169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/>
          <a:stretch>
            <a:fillRect/>
          </a:stretch>
        </p:blipFill>
        <p:spPr bwMode="auto">
          <a:xfrm rot="5400000">
            <a:off x="721639" y="3988683"/>
            <a:ext cx="2026652" cy="1710354"/>
          </a:xfrm>
          <a:prstGeom prst="roundRect">
            <a:avLst>
              <a:gd name="adj" fmla="val 7637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828307" y="3504750"/>
            <a:ext cx="1791800" cy="5263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mtClean="0">
                <a:sym typeface="Wingdings 2"/>
              </a:rPr>
              <a:t></a:t>
            </a:r>
            <a:r>
              <a:rPr lang="ko-KR" altLang="en-US" sz="1200" smtClean="0">
                <a:sym typeface="Wingdings 2"/>
              </a:rPr>
              <a:t>폼보드를 확인한다</a:t>
            </a:r>
            <a:r>
              <a:rPr lang="en-US" altLang="ko-KR" sz="1200" smtClean="0">
                <a:sym typeface="Wingdings 2"/>
              </a:rPr>
              <a:t>.</a:t>
            </a:r>
            <a:r>
              <a:rPr lang="ko-KR" altLang="en-US" sz="1200" smtClean="0">
                <a:sym typeface="Wingdings 2"/>
              </a:rPr>
              <a:t> </a:t>
            </a:r>
            <a:endParaRPr lang="ko-KR" altLang="en-US" sz="1200"/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10800000">
            <a:off x="3394594" y="3830532"/>
            <a:ext cx="2524809" cy="2043904"/>
          </a:xfrm>
          <a:prstGeom prst="roundRect">
            <a:avLst>
              <a:gd name="adj" fmla="val 4893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직사각형 6"/>
          <p:cNvSpPr/>
          <p:nvPr/>
        </p:nvSpPr>
        <p:spPr>
          <a:xfrm>
            <a:off x="3360407" y="3491880"/>
            <a:ext cx="2572068" cy="3158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A,B,C</a:t>
            </a:r>
            <a:r>
              <a:rPr lang="ko-KR" altLang="en-US" sz="1200" dirty="0" smtClean="0">
                <a:sym typeface="Wingdings 2"/>
              </a:rPr>
              <a:t>와 같이 떼어낸다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32" name="TextBox 75"/>
          <p:cNvSpPr txBox="1"/>
          <p:nvPr/>
        </p:nvSpPr>
        <p:spPr>
          <a:xfrm>
            <a:off x="3872625" y="3865837"/>
            <a:ext cx="124274" cy="210535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A</a:t>
            </a:r>
            <a:endParaRPr lang="ko-KR" altLang="en-US" sz="1200" b="1"/>
          </a:p>
        </p:txBody>
      </p:sp>
      <p:sp>
        <p:nvSpPr>
          <p:cNvPr id="33" name="TextBox 76"/>
          <p:cNvSpPr txBox="1"/>
          <p:nvPr/>
        </p:nvSpPr>
        <p:spPr>
          <a:xfrm>
            <a:off x="4693498" y="3865837"/>
            <a:ext cx="111482" cy="210535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B</a:t>
            </a:r>
            <a:endParaRPr lang="ko-KR" altLang="en-US" sz="1200" b="1"/>
          </a:p>
        </p:txBody>
      </p:sp>
      <p:sp>
        <p:nvSpPr>
          <p:cNvPr id="34" name="TextBox 77"/>
          <p:cNvSpPr txBox="1"/>
          <p:nvPr/>
        </p:nvSpPr>
        <p:spPr>
          <a:xfrm>
            <a:off x="5333301" y="3865837"/>
            <a:ext cx="111482" cy="210535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C</a:t>
            </a:r>
            <a:endParaRPr lang="ko-KR" altLang="en-US" sz="1200" b="1"/>
          </a:p>
        </p:txBody>
      </p:sp>
      <p:sp>
        <p:nvSpPr>
          <p:cNvPr id="35" name="직사각형 34"/>
          <p:cNvSpPr/>
          <p:nvPr/>
        </p:nvSpPr>
        <p:spPr>
          <a:xfrm>
            <a:off x="500042" y="1979712"/>
            <a:ext cx="5572164" cy="14773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rgbClr val="0070C0"/>
                </a:solidFill>
              </a:rPr>
              <a:t>1.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부품 확인 하기</a:t>
            </a:r>
            <a:endParaRPr lang="en-US" altLang="ko-KR" sz="12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en-US" altLang="ko-KR" sz="1200" b="1" dirty="0" smtClean="0"/>
              <a:t>JDCode  </a:t>
            </a:r>
            <a:r>
              <a:rPr lang="ko-KR" altLang="en-US" sz="1200" b="1" dirty="0"/>
              <a:t>부속품 </a:t>
            </a:r>
            <a:r>
              <a:rPr lang="en-US" altLang="ko-KR" sz="1200" b="1" dirty="0"/>
              <a:t>:</a:t>
            </a:r>
            <a:r>
              <a:rPr lang="en-US" altLang="ko-KR" sz="1200" dirty="0"/>
              <a:t> </a:t>
            </a:r>
            <a:r>
              <a:rPr lang="ko-KR" altLang="en-US" sz="1200" dirty="0"/>
              <a:t>메인보드 </a:t>
            </a:r>
            <a:r>
              <a:rPr lang="en-US" altLang="ko-KR" sz="1200" dirty="0"/>
              <a:t>1</a:t>
            </a:r>
            <a:r>
              <a:rPr lang="ko-KR" altLang="en-US" sz="1200" dirty="0"/>
              <a:t>세트</a:t>
            </a:r>
            <a:r>
              <a:rPr lang="en-US" altLang="ko-KR" sz="1200" dirty="0"/>
              <a:t>, </a:t>
            </a:r>
            <a:r>
              <a:rPr lang="ko-KR" altLang="en-US" sz="1200" dirty="0"/>
              <a:t>모터 </a:t>
            </a:r>
            <a:r>
              <a:rPr lang="en-US" altLang="ko-KR" sz="1200" dirty="0"/>
              <a:t>1</a:t>
            </a:r>
            <a:r>
              <a:rPr lang="ko-KR" altLang="en-US" sz="1200" dirty="0"/>
              <a:t>세트</a:t>
            </a:r>
            <a:r>
              <a:rPr lang="en-US" altLang="ko-KR" sz="1200" dirty="0"/>
              <a:t>(</a:t>
            </a:r>
            <a:r>
              <a:rPr lang="ko-KR" altLang="en-US" sz="1200" dirty="0"/>
              <a:t>날개포함</a:t>
            </a:r>
            <a:r>
              <a:rPr lang="en-US" altLang="ko-KR" sz="1200" dirty="0"/>
              <a:t>), </a:t>
            </a:r>
            <a:r>
              <a:rPr lang="ko-KR" altLang="en-US" sz="1200" dirty="0"/>
              <a:t>배터리</a:t>
            </a:r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ko-KR" altLang="en-US" sz="1200" b="1" dirty="0"/>
              <a:t>구    성     품 </a:t>
            </a:r>
            <a:r>
              <a:rPr lang="en-US" altLang="ko-KR" sz="1200" b="1" dirty="0"/>
              <a:t>: </a:t>
            </a:r>
            <a:r>
              <a:rPr lang="ko-KR" altLang="en-US" sz="1200" dirty="0" err="1"/>
              <a:t>폼보드</a:t>
            </a:r>
            <a:r>
              <a:rPr lang="ko-KR" altLang="en-US" sz="1200" dirty="0"/>
              <a:t> </a:t>
            </a:r>
            <a:r>
              <a:rPr lang="en-US" altLang="ko-KR" sz="1200" dirty="0"/>
              <a:t>1</a:t>
            </a:r>
            <a:r>
              <a:rPr lang="ko-KR" altLang="en-US" sz="1200" dirty="0"/>
              <a:t>판</a:t>
            </a:r>
            <a:r>
              <a:rPr lang="en-US" altLang="ko-KR" sz="1200" dirty="0"/>
              <a:t>                     </a:t>
            </a:r>
            <a:endParaRPr lang="en-US" altLang="ko-KR" sz="1200" dirty="0" smtClean="0"/>
          </a:p>
          <a:p>
            <a:pPr>
              <a:lnSpc>
                <a:spcPct val="150000"/>
              </a:lnSpc>
            </a:pPr>
            <a:endParaRPr lang="en-US" altLang="ko-KR" sz="12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70C0"/>
                </a:solidFill>
              </a:rPr>
              <a:t>2.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조립 하기</a:t>
            </a:r>
            <a:endParaRPr lang="ko-KR" altLang="en-US" sz="12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571480" y="1476099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</a:rPr>
              <a:t>제이디코드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의 거리측정 센서를 이용하여 자동 선풍기를 조립한다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.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682647" y="6156176"/>
            <a:ext cx="430817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A</a:t>
            </a:r>
            <a:r>
              <a:rPr lang="ko-KR" altLang="en-US" sz="1200" dirty="0" smtClean="0">
                <a:sym typeface="Wingdings 2"/>
              </a:rPr>
              <a:t>에 모터를 꽂고 메인보드에 </a:t>
            </a:r>
            <a:r>
              <a:rPr lang="ko-KR" altLang="en-US" sz="1200" dirty="0" err="1" smtClean="0">
                <a:sym typeface="Wingdings 2"/>
              </a:rPr>
              <a:t>모터선을</a:t>
            </a:r>
            <a:r>
              <a:rPr lang="ko-KR" altLang="en-US" sz="1200" dirty="0" smtClean="0">
                <a:sym typeface="Wingdings 2"/>
              </a:rPr>
              <a:t> 연결한다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946247" y="6433175"/>
            <a:ext cx="1254863" cy="2437762"/>
          </a:xfrm>
          <a:prstGeom prst="roundRect">
            <a:avLst>
              <a:gd name="adj" fmla="val 9870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직사각형 42"/>
          <p:cNvSpPr/>
          <p:nvPr/>
        </p:nvSpPr>
        <p:spPr>
          <a:xfrm>
            <a:off x="3143248" y="7215206"/>
            <a:ext cx="135732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 모터선 커넥터</a:t>
            </a:r>
            <a:endParaRPr lang="ko-KR" altLang="en-US" sz="1200" dirty="0"/>
          </a:p>
        </p:txBody>
      </p:sp>
      <p:cxnSp>
        <p:nvCxnSpPr>
          <p:cNvPr id="44" name="꺾인 연결선 43"/>
          <p:cNvCxnSpPr/>
          <p:nvPr/>
        </p:nvCxnSpPr>
        <p:spPr>
          <a:xfrm flipV="1">
            <a:off x="1524988" y="7358082"/>
            <a:ext cx="1689698" cy="533532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꺾인 연결선 44"/>
          <p:cNvCxnSpPr/>
          <p:nvPr/>
        </p:nvCxnSpPr>
        <p:spPr>
          <a:xfrm flipV="1">
            <a:off x="1536070" y="6750500"/>
            <a:ext cx="1659304" cy="301705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직사각형 45"/>
          <p:cNvSpPr/>
          <p:nvPr/>
        </p:nvSpPr>
        <p:spPr>
          <a:xfrm>
            <a:off x="3143248" y="6614796"/>
            <a:ext cx="890248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날개</a:t>
            </a:r>
            <a:r>
              <a:rPr lang="en-US" altLang="ko-KR" sz="1200" dirty="0" smtClean="0">
                <a:sym typeface="Wingdings 2"/>
              </a:rPr>
              <a:t>(A)</a:t>
            </a:r>
            <a:endParaRPr lang="ko-KR" altLang="en-US" sz="1200" dirty="0"/>
          </a:p>
        </p:txBody>
      </p:sp>
      <p:sp>
        <p:nvSpPr>
          <p:cNvPr id="23" name="제목 2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자동선풍기 조립</a:t>
            </a:r>
            <a:endParaRPr lang="ko-KR" altLang="en-US" sz="3600" dirty="0"/>
          </a:p>
        </p:txBody>
      </p:sp>
      <p:grpSp>
        <p:nvGrpSpPr>
          <p:cNvPr id="27" name="그룹 26"/>
          <p:cNvGrpSpPr/>
          <p:nvPr/>
        </p:nvGrpSpPr>
        <p:grpSpPr>
          <a:xfrm>
            <a:off x="4572007" y="6715140"/>
            <a:ext cx="1804537" cy="1857386"/>
            <a:chOff x="4572008" y="7065708"/>
            <a:chExt cx="1463944" cy="1506818"/>
          </a:xfrm>
        </p:grpSpPr>
        <p:pic>
          <p:nvPicPr>
            <p:cNvPr id="25" name="Picture 2" descr="D:\backup\191111_창업지원자료\기획\홈페이지\제이디코드\제품사진\KakaoTalk_20231222_120349911.png"/>
            <p:cNvPicPr>
              <a:picLocks noChangeAspect="1" noChangeArrowheads="1"/>
            </p:cNvPicPr>
            <p:nvPr/>
          </p:nvPicPr>
          <p:blipFill>
            <a:blip r:embed="rId5" cstate="print"/>
            <a:srcRect l="16141" r="16772"/>
            <a:stretch>
              <a:fillRect/>
            </a:stretch>
          </p:blipFill>
          <p:spPr bwMode="auto">
            <a:xfrm rot="16200000">
              <a:off x="4589600" y="7126175"/>
              <a:ext cx="1428759" cy="1463944"/>
            </a:xfrm>
            <a:prstGeom prst="rect">
              <a:avLst/>
            </a:prstGeom>
            <a:noFill/>
          </p:spPr>
        </p:pic>
        <p:sp>
          <p:nvSpPr>
            <p:cNvPr id="26" name="위쪽 화살표 25"/>
            <p:cNvSpPr/>
            <p:nvPr/>
          </p:nvSpPr>
          <p:spPr>
            <a:xfrm rot="2746838" flipV="1">
              <a:off x="5351658" y="7042165"/>
              <a:ext cx="233765" cy="280851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333558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그룹 22"/>
          <p:cNvGrpSpPr/>
          <p:nvPr/>
        </p:nvGrpSpPr>
        <p:grpSpPr>
          <a:xfrm>
            <a:off x="2928934" y="1785918"/>
            <a:ext cx="3357586" cy="3143272"/>
            <a:chOff x="1814513" y="1500166"/>
            <a:chExt cx="6472271" cy="6153627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>
              <a:lum bright="10000"/>
            </a:blip>
            <a:srcRect/>
            <a:stretch>
              <a:fillRect/>
            </a:stretch>
          </p:blipFill>
          <p:spPr bwMode="auto">
            <a:xfrm>
              <a:off x="1814513" y="1509713"/>
              <a:ext cx="3228975" cy="6124575"/>
            </a:xfrm>
            <a:prstGeom prst="roundRect">
              <a:avLst>
                <a:gd name="adj" fmla="val 11942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3">
              <a:lum bright="10000"/>
            </a:blip>
            <a:srcRect/>
            <a:stretch>
              <a:fillRect/>
            </a:stretch>
          </p:blipFill>
          <p:spPr bwMode="auto">
            <a:xfrm>
              <a:off x="5072074" y="1500166"/>
              <a:ext cx="3214710" cy="6153627"/>
            </a:xfrm>
            <a:prstGeom prst="roundRect">
              <a:avLst>
                <a:gd name="adj" fmla="val 11942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/>
          <a:stretch>
            <a:fillRect/>
          </a:stretch>
        </p:blipFill>
        <p:spPr bwMode="auto">
          <a:xfrm>
            <a:off x="791608" y="1857356"/>
            <a:ext cx="1731697" cy="3048002"/>
          </a:xfrm>
          <a:prstGeom prst="roundRect">
            <a:avLst>
              <a:gd name="adj" fmla="val 11942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직사각형 1"/>
          <p:cNvSpPr/>
          <p:nvPr/>
        </p:nvSpPr>
        <p:spPr>
          <a:xfrm>
            <a:off x="571480" y="1428728"/>
            <a:ext cx="2000947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</a:t>
            </a:r>
            <a:r>
              <a:rPr lang="ko-KR" altLang="en-US" sz="1200" dirty="0" smtClean="0">
                <a:sym typeface="Wingdings 2"/>
              </a:rPr>
              <a:t>메인보드를 꽂는다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5" name="직사각형 4"/>
          <p:cNvSpPr/>
          <p:nvPr/>
        </p:nvSpPr>
        <p:spPr>
          <a:xfrm>
            <a:off x="3146644" y="1443179"/>
            <a:ext cx="241192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mtClean="0">
                <a:sym typeface="Wingdings 2"/>
              </a:rPr>
              <a:t>A</a:t>
            </a:r>
            <a:r>
              <a:rPr lang="ko-KR" altLang="en-US" sz="1200" smtClean="0">
                <a:sym typeface="Wingdings 2"/>
              </a:rPr>
              <a:t>에 </a:t>
            </a:r>
            <a:r>
              <a:rPr lang="en-US" altLang="ko-KR" sz="1200" smtClean="0">
                <a:sym typeface="Wingdings 2"/>
              </a:rPr>
              <a:t>C </a:t>
            </a:r>
            <a:r>
              <a:rPr lang="ko-KR" altLang="en-US" sz="1200" smtClean="0">
                <a:sym typeface="Wingdings 2"/>
              </a:rPr>
              <a:t>지지대를 꽂는다</a:t>
            </a:r>
            <a:r>
              <a:rPr lang="en-US" altLang="ko-KR" sz="1200" smtClean="0">
                <a:sym typeface="Wingdings 2"/>
              </a:rPr>
              <a:t>.</a:t>
            </a:r>
            <a:endParaRPr lang="ko-KR" altLang="en-US" sz="1200"/>
          </a:p>
        </p:txBody>
      </p:sp>
      <p:sp>
        <p:nvSpPr>
          <p:cNvPr id="7" name="위쪽 화살표 6"/>
          <p:cNvSpPr/>
          <p:nvPr/>
        </p:nvSpPr>
        <p:spPr>
          <a:xfrm rot="2233622" flipV="1">
            <a:off x="3984274" y="4173826"/>
            <a:ext cx="182898" cy="244112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8" name="위쪽 화살표 7"/>
          <p:cNvSpPr/>
          <p:nvPr/>
        </p:nvSpPr>
        <p:spPr>
          <a:xfrm rot="18171666" flipV="1">
            <a:off x="3269312" y="4190544"/>
            <a:ext cx="164601" cy="219691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42918" y="5643570"/>
            <a:ext cx="3239628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A</a:t>
            </a:r>
            <a:r>
              <a:rPr lang="ko-KR" altLang="en-US" sz="1200" dirty="0" smtClean="0">
                <a:sym typeface="Wingdings 2"/>
              </a:rPr>
              <a:t>를 </a:t>
            </a:r>
            <a:r>
              <a:rPr lang="en-US" altLang="ko-KR" sz="1200" dirty="0" smtClean="0">
                <a:sym typeface="Wingdings 2"/>
              </a:rPr>
              <a:t>B</a:t>
            </a:r>
            <a:r>
              <a:rPr lang="ko-KR" altLang="en-US" sz="1200" dirty="0" smtClean="0">
                <a:sym typeface="Wingdings 2"/>
              </a:rPr>
              <a:t>에 꽂고 배터리를 연결한다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cxnSp>
        <p:nvCxnSpPr>
          <p:cNvPr id="13" name="꺾인 연결선 12"/>
          <p:cNvCxnSpPr/>
          <p:nvPr/>
        </p:nvCxnSpPr>
        <p:spPr>
          <a:xfrm rot="16200000" flipH="1">
            <a:off x="1128053" y="4275737"/>
            <a:ext cx="1233828" cy="233460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/>
          <p:cNvSpPr/>
          <p:nvPr/>
        </p:nvSpPr>
        <p:spPr>
          <a:xfrm>
            <a:off x="925707" y="5009381"/>
            <a:ext cx="2288979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 메인보드 앞뒤 위치 주의 </a:t>
            </a:r>
            <a:endParaRPr lang="ko-KR" altLang="en-US" sz="1200" dirty="0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lum bright="10000"/>
          </a:blip>
          <a:srcRect l="3869" t="2914" r="2381"/>
          <a:stretch>
            <a:fillRect/>
          </a:stretch>
        </p:blipFill>
        <p:spPr bwMode="auto">
          <a:xfrm>
            <a:off x="3786190" y="5286380"/>
            <a:ext cx="2214578" cy="3044156"/>
          </a:xfrm>
          <a:prstGeom prst="roundRect">
            <a:avLst>
              <a:gd name="adj" fmla="val 11942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위쪽 화살표 23"/>
          <p:cNvSpPr/>
          <p:nvPr/>
        </p:nvSpPr>
        <p:spPr>
          <a:xfrm rot="2233622" flipV="1">
            <a:off x="5976976" y="4173827"/>
            <a:ext cx="182898" cy="244112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5" name="위쪽 화살표 24"/>
          <p:cNvSpPr/>
          <p:nvPr/>
        </p:nvSpPr>
        <p:spPr>
          <a:xfrm rot="18171666" flipV="1">
            <a:off x="4619072" y="4190545"/>
            <a:ext cx="164601" cy="219691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8368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8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50" y="1402220"/>
            <a:ext cx="3500462" cy="2884028"/>
          </a:xfrm>
          <a:prstGeom prst="rect">
            <a:avLst/>
          </a:prstGeom>
          <a:noFill/>
        </p:spPr>
      </p:pic>
      <p:sp>
        <p:nvSpPr>
          <p:cNvPr id="30" name="제목 29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자동선풍기 코딩</a:t>
            </a:r>
            <a:endParaRPr lang="ko-KR" altLang="en-US" sz="3600" dirty="0"/>
          </a:p>
        </p:txBody>
      </p:sp>
      <p:sp>
        <p:nvSpPr>
          <p:cNvPr id="31" name="모서리가 둥근 직사각형 30"/>
          <p:cNvSpPr/>
          <p:nvPr/>
        </p:nvSpPr>
        <p:spPr>
          <a:xfrm flipV="1">
            <a:off x="568272" y="4433716"/>
            <a:ext cx="5789686" cy="8971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32" name="그룹 157"/>
          <p:cNvGrpSpPr/>
          <p:nvPr/>
        </p:nvGrpSpPr>
        <p:grpSpPr>
          <a:xfrm flipH="1">
            <a:off x="675392" y="4190727"/>
            <a:ext cx="250534" cy="334430"/>
            <a:chOff x="8004773" y="4661601"/>
            <a:chExt cx="703673" cy="939312"/>
          </a:xfrm>
        </p:grpSpPr>
        <p:sp>
          <p:nvSpPr>
            <p:cNvPr id="3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9" name="제목 55"/>
          <p:cNvSpPr txBox="1">
            <a:spLocks/>
          </p:cNvSpPr>
          <p:nvPr/>
        </p:nvSpPr>
        <p:spPr>
          <a:xfrm>
            <a:off x="872998" y="416624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grpSp>
        <p:nvGrpSpPr>
          <p:cNvPr id="49" name="그룹 48"/>
          <p:cNvGrpSpPr/>
          <p:nvPr/>
        </p:nvGrpSpPr>
        <p:grpSpPr>
          <a:xfrm>
            <a:off x="785794" y="4737746"/>
            <a:ext cx="2571768" cy="2143140"/>
            <a:chOff x="785794" y="4857752"/>
            <a:chExt cx="2571768" cy="2143140"/>
          </a:xfrm>
        </p:grpSpPr>
        <p:pic>
          <p:nvPicPr>
            <p:cNvPr id="43" name="그림 42"/>
            <p:cNvPicPr/>
            <p:nvPr/>
          </p:nvPicPr>
          <p:blipFill>
            <a:blip r:embed="rId3" cstate="print">
              <a:lum bright="10000"/>
            </a:blip>
            <a:srcRect/>
            <a:stretch>
              <a:fillRect/>
            </a:stretch>
          </p:blipFill>
          <p:spPr bwMode="auto">
            <a:xfrm>
              <a:off x="785794" y="4857752"/>
              <a:ext cx="2571768" cy="2143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4" name="그룹 32"/>
            <p:cNvGrpSpPr/>
            <p:nvPr/>
          </p:nvGrpSpPr>
          <p:grpSpPr>
            <a:xfrm>
              <a:off x="1643050" y="5500694"/>
              <a:ext cx="822329" cy="1164899"/>
              <a:chOff x="1606539" y="5429256"/>
              <a:chExt cx="322263" cy="388937"/>
            </a:xfrm>
          </p:grpSpPr>
          <p:cxnSp>
            <p:nvCxnSpPr>
              <p:cNvPr id="45" name="AutoShape 7"/>
              <p:cNvCxnSpPr>
                <a:cxnSpLocks noChangeShapeType="1"/>
              </p:cNvCxnSpPr>
              <p:nvPr/>
            </p:nvCxnSpPr>
            <p:spPr bwMode="auto">
              <a:xfrm>
                <a:off x="1928802" y="5429256"/>
                <a:ext cx="0" cy="388937"/>
              </a:xfrm>
              <a:prstGeom prst="straightConnector1">
                <a:avLst/>
              </a:prstGeom>
              <a:noFill/>
              <a:ln w="41275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46" name="AutoShape 8"/>
              <p:cNvCxnSpPr>
                <a:cxnSpLocks noChangeShapeType="1"/>
              </p:cNvCxnSpPr>
              <p:nvPr/>
            </p:nvCxnSpPr>
            <p:spPr bwMode="auto">
              <a:xfrm>
                <a:off x="1609714" y="5429256"/>
                <a:ext cx="0" cy="388937"/>
              </a:xfrm>
              <a:prstGeom prst="straightConnector1">
                <a:avLst/>
              </a:prstGeom>
              <a:noFill/>
              <a:ln w="41275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47" name="AutoShape 9"/>
              <p:cNvCxnSpPr>
                <a:cxnSpLocks noChangeShapeType="1"/>
              </p:cNvCxnSpPr>
              <p:nvPr/>
            </p:nvCxnSpPr>
            <p:spPr bwMode="auto">
              <a:xfrm>
                <a:off x="1606539" y="5611818"/>
                <a:ext cx="320675" cy="6350"/>
              </a:xfrm>
              <a:prstGeom prst="straightConnector1">
                <a:avLst/>
              </a:prstGeom>
              <a:noFill/>
              <a:ln w="34925">
                <a:solidFill>
                  <a:srgbClr val="66FF33"/>
                </a:solidFill>
                <a:prstDash val="sysDot"/>
                <a:round/>
                <a:headEnd type="triangle" w="med" len="med"/>
                <a:tailEnd type="triangle" w="med" len="med"/>
              </a:ln>
            </p:spPr>
          </p:cxnSp>
        </p:grpSp>
        <p:sp>
          <p:nvSpPr>
            <p:cNvPr id="48" name="직사각형 47"/>
            <p:cNvSpPr/>
            <p:nvPr/>
          </p:nvSpPr>
          <p:spPr>
            <a:xfrm>
              <a:off x="1643050" y="5429256"/>
              <a:ext cx="92869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b="1" dirty="0" smtClean="0">
                  <a:solidFill>
                    <a:srgbClr val="FF0000"/>
                  </a:solidFill>
                  <a:sym typeface="Wingdings 2"/>
                </a:rPr>
                <a:t>30cm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50" name="Rectangle 6"/>
          <p:cNvSpPr>
            <a:spLocks noChangeArrowheads="1"/>
          </p:cNvSpPr>
          <p:nvPr/>
        </p:nvSpPr>
        <p:spPr bwMode="auto">
          <a:xfrm>
            <a:off x="571480" y="6952324"/>
            <a:ext cx="328614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sz="1200" dirty="0" smtClean="0"/>
              <a:t>①</a:t>
            </a:r>
            <a:r>
              <a:rPr lang="ko-KR" altLang="en-US" sz="1200" dirty="0" smtClean="0"/>
              <a:t> 레이저센서에서 약</a:t>
            </a:r>
            <a:r>
              <a:rPr lang="en-US" altLang="ko-KR" sz="1200" dirty="0" smtClean="0"/>
              <a:t>3</a:t>
            </a:r>
            <a:r>
              <a:rPr lang="en-US" sz="1200" dirty="0" smtClean="0"/>
              <a:t>0cm </a:t>
            </a:r>
            <a:r>
              <a:rPr lang="ko-KR" altLang="en-US" sz="1200" dirty="0" smtClean="0"/>
              <a:t>앞에 손을 댄다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선풍기가 켜진다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② </a:t>
            </a:r>
            <a:r>
              <a:rPr lang="ko-KR" altLang="en-US" sz="1200" dirty="0" smtClean="0"/>
              <a:t>손을 레이저센서로부터 떼어본다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ko-KR" altLang="en-US" sz="1200" dirty="0" smtClean="0"/>
              <a:t> </a:t>
            </a:r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 선풍기가 멈춘다</a:t>
            </a:r>
            <a:r>
              <a:rPr lang="en-US" altLang="ko-KR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③</a:t>
            </a:r>
            <a:r>
              <a:rPr lang="ko-KR" altLang="en-US" sz="1200" dirty="0" smtClean="0"/>
              <a:t> 반복적으로 선풍기 작동</a:t>
            </a:r>
            <a:r>
              <a:rPr lang="en-US" sz="1200" dirty="0" smtClean="0"/>
              <a:t> </a:t>
            </a:r>
            <a:r>
              <a:rPr lang="ko-KR" altLang="en-US" sz="1200" dirty="0" smtClean="0"/>
              <a:t>실습한다</a:t>
            </a:r>
            <a:r>
              <a:rPr lang="en-US" sz="1200" dirty="0" smtClean="0"/>
              <a:t>.</a:t>
            </a:r>
            <a:endParaRPr lang="ko-KR" altLang="en-US" sz="1200" dirty="0" smtClean="0"/>
          </a:p>
        </p:txBody>
      </p:sp>
      <p:sp>
        <p:nvSpPr>
          <p:cNvPr id="51" name="TextBox 50"/>
          <p:cNvSpPr txBox="1"/>
          <p:nvPr/>
        </p:nvSpPr>
        <p:spPr>
          <a:xfrm>
            <a:off x="3929066" y="7309514"/>
            <a:ext cx="2643206" cy="73866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드론 높이 변수를 만들어  </a:t>
            </a:r>
            <a:endParaRPr lang="en-US" altLang="ko-KR" sz="1400" b="1" spc="-150" dirty="0" smtClean="0">
              <a:ln w="3175">
                <a:noFill/>
              </a:ln>
              <a:solidFill>
                <a:srgbClr val="FFFF00"/>
              </a:solidFill>
              <a:effectLst/>
            </a:endParaRPr>
          </a:p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레이저센서 디지털 값을 확인한다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.</a:t>
            </a:r>
          </a:p>
        </p:txBody>
      </p:sp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42" y="4880622"/>
            <a:ext cx="198282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모서리가 둥근 직사각형 24"/>
          <p:cNvSpPr/>
          <p:nvPr/>
        </p:nvSpPr>
        <p:spPr>
          <a:xfrm>
            <a:off x="4932406" y="4268174"/>
            <a:ext cx="1428760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14.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자동선풍기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직사각형 29"/>
          <p:cNvSpPr/>
          <p:nvPr/>
        </p:nvSpPr>
        <p:spPr>
          <a:xfrm>
            <a:off x="2714620" y="3571868"/>
            <a:ext cx="40005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사이언스 창작소란 제이디코드 드론에 적용된 과학 원리를 다양한 창의적 교구재 실험 활동을 통해 눈으로 직접 확인하면서 물리적 원리와 비행기술을 이해하고 코딩 제어한다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lang="ko-KR" altLang="en-US" sz="1400" b="1" dirty="0"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cxnSp>
        <p:nvCxnSpPr>
          <p:cNvPr id="27" name="직선 연결선 26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제목 55"/>
          <p:cNvSpPr>
            <a:spLocks noGrp="1"/>
          </p:cNvSpPr>
          <p:nvPr>
            <p:ph type="title"/>
          </p:nvPr>
        </p:nvSpPr>
        <p:spPr>
          <a:xfrm>
            <a:off x="2643182" y="2801561"/>
            <a:ext cx="4643470" cy="714380"/>
          </a:xfrm>
        </p:spPr>
        <p:txBody>
          <a:bodyPr>
            <a:normAutofit fontScale="90000"/>
          </a:bodyPr>
          <a:lstStyle/>
          <a:p>
            <a:r>
              <a:rPr lang="ko-KR" altLang="en-US" b="1" dirty="0" smtClean="0"/>
              <a:t>창작소</a:t>
            </a:r>
            <a:r>
              <a:rPr lang="en-US" altLang="ko-KR" b="1" dirty="0" smtClean="0"/>
              <a:t>-</a:t>
            </a:r>
            <a:r>
              <a:rPr lang="ko-KR" altLang="en-US" b="1" dirty="0" smtClean="0"/>
              <a:t>풍력자동차</a:t>
            </a:r>
            <a:endParaRPr lang="ko-KR" altLang="en-US" b="1" dirty="0"/>
          </a:p>
        </p:txBody>
      </p:sp>
      <p:sp>
        <p:nvSpPr>
          <p:cNvPr id="40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6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6796300" y="45720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7" name="제목 2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04" y="1771650"/>
            <a:ext cx="5857916" cy="7174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1970" y="1314430"/>
            <a:ext cx="2152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57" y="3099111"/>
            <a:ext cx="2928958" cy="240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00042" y="1476099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풍력 자동차를 통해 뉴턴의 제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3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법칙 작용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반작용 원리를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.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571480" y="2000232"/>
            <a:ext cx="59293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>
                <a:solidFill>
                  <a:prstClr val="black"/>
                </a:solidFill>
              </a:rPr>
              <a:t>쿼드콥터의 비행 원리는 뉴턴의 작용</a:t>
            </a:r>
            <a:r>
              <a:rPr lang="en-US" altLang="ko-KR" sz="1200" dirty="0" smtClean="0">
                <a:solidFill>
                  <a:prstClr val="black"/>
                </a:solidFill>
              </a:rPr>
              <a:t>-</a:t>
            </a:r>
            <a:r>
              <a:rPr lang="ko-KR" altLang="en-US" sz="1200" dirty="0" smtClean="0">
                <a:solidFill>
                  <a:prstClr val="black"/>
                </a:solidFill>
              </a:rPr>
              <a:t>반작용 원리에 의해서 비행하게 된다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r>
              <a:rPr lang="ko-KR" altLang="en-US" sz="1200" dirty="0" smtClean="0">
                <a:solidFill>
                  <a:prstClr val="black"/>
                </a:solidFill>
              </a:rPr>
              <a:t>풍력 자동차를 통해 프로펠러가 회전하면서 생성되는 바람의 방향과 자동차가 움직이는 방향을 직접 실험을 통해 탐색하고 작용</a:t>
            </a:r>
            <a:r>
              <a:rPr lang="en-US" altLang="ko-KR" sz="1200" dirty="0" smtClean="0">
                <a:solidFill>
                  <a:prstClr val="black"/>
                </a:solidFill>
              </a:rPr>
              <a:t>-</a:t>
            </a:r>
            <a:r>
              <a:rPr lang="ko-KR" altLang="en-US" sz="1200" dirty="0" smtClean="0">
                <a:solidFill>
                  <a:prstClr val="black"/>
                </a:solidFill>
              </a:rPr>
              <a:t>반작용 원리 이해한다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9075" y="2643174"/>
            <a:ext cx="2714644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각 부 명칭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4763456" y="3965120"/>
            <a:ext cx="97600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메인보드</a:t>
            </a:r>
            <a:endParaRPr lang="ko-KR" altLang="en-US" sz="1200" dirty="0"/>
          </a:p>
        </p:txBody>
      </p:sp>
      <p:sp>
        <p:nvSpPr>
          <p:cNvPr id="17" name="직사각형 16"/>
          <p:cNvSpPr/>
          <p:nvPr/>
        </p:nvSpPr>
        <p:spPr>
          <a:xfrm>
            <a:off x="4763455" y="4250872"/>
            <a:ext cx="1451627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앞면</a:t>
            </a:r>
            <a:r>
              <a:rPr lang="en-US" altLang="ko-KR" sz="1200" smtClean="0">
                <a:sym typeface="Wingdings 2"/>
              </a:rPr>
              <a:t>(</a:t>
            </a:r>
            <a:r>
              <a:rPr lang="ko-KR" altLang="en-US" sz="1200" smtClean="0">
                <a:sym typeface="Wingdings 2"/>
              </a:rPr>
              <a:t>앞방향</a:t>
            </a:r>
            <a:r>
              <a:rPr lang="en-US" altLang="ko-KR" sz="1200" smtClean="0">
                <a:sym typeface="Wingdings 2"/>
              </a:rPr>
              <a:t>)</a:t>
            </a:r>
            <a:endParaRPr lang="ko-KR" altLang="en-US" sz="1200" dirty="0"/>
          </a:p>
        </p:txBody>
      </p:sp>
      <p:sp>
        <p:nvSpPr>
          <p:cNvPr id="24" name="직사각형 23"/>
          <p:cNvSpPr/>
          <p:nvPr/>
        </p:nvSpPr>
        <p:spPr>
          <a:xfrm>
            <a:off x="4816083" y="3607930"/>
            <a:ext cx="118468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 날개</a:t>
            </a:r>
            <a:endParaRPr lang="ko-KR" altLang="en-US" sz="1200" dirty="0"/>
          </a:p>
        </p:txBody>
      </p:sp>
      <p:sp>
        <p:nvSpPr>
          <p:cNvPr id="25" name="직사각형 24"/>
          <p:cNvSpPr/>
          <p:nvPr/>
        </p:nvSpPr>
        <p:spPr>
          <a:xfrm>
            <a:off x="4775518" y="4742185"/>
            <a:ext cx="1308751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연장선</a:t>
            </a:r>
            <a:endParaRPr lang="ko-KR" altLang="en-US" sz="1200" dirty="0"/>
          </a:p>
        </p:txBody>
      </p:sp>
      <p:cxnSp>
        <p:nvCxnSpPr>
          <p:cNvPr id="15" name="꺾인 연결선 14"/>
          <p:cNvCxnSpPr/>
          <p:nvPr/>
        </p:nvCxnSpPr>
        <p:spPr>
          <a:xfrm flipV="1">
            <a:off x="3000372" y="4099244"/>
            <a:ext cx="1785950" cy="401318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꺾인 연결선 20"/>
          <p:cNvCxnSpPr/>
          <p:nvPr/>
        </p:nvCxnSpPr>
        <p:spPr>
          <a:xfrm flipV="1">
            <a:off x="3143248" y="4384995"/>
            <a:ext cx="1667519" cy="285752"/>
          </a:xfrm>
          <a:prstGeom prst="bentConnector3">
            <a:avLst>
              <a:gd name="adj1" fmla="val 61395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꺾인 연결선 25"/>
          <p:cNvCxnSpPr>
            <a:endCxn id="24" idx="1"/>
          </p:cNvCxnSpPr>
          <p:nvPr/>
        </p:nvCxnSpPr>
        <p:spPr>
          <a:xfrm>
            <a:off x="1785926" y="3670615"/>
            <a:ext cx="3030157" cy="75815"/>
          </a:xfrm>
          <a:prstGeom prst="bentConnector3">
            <a:avLst>
              <a:gd name="adj1" fmla="val 72339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꺾인 연결선 28"/>
          <p:cNvCxnSpPr/>
          <p:nvPr/>
        </p:nvCxnSpPr>
        <p:spPr>
          <a:xfrm flipV="1">
            <a:off x="2357430" y="5170813"/>
            <a:ext cx="2428892" cy="71438"/>
          </a:xfrm>
          <a:prstGeom prst="bentConnector3">
            <a:avLst>
              <a:gd name="adj1" fmla="val 86669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71480" y="5857884"/>
            <a:ext cx="37862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mtClean="0">
                <a:ln w="3175">
                  <a:noFill/>
                </a:ln>
                <a:sym typeface="Wingdings"/>
              </a:rPr>
              <a:t>  뉴턴의 제</a:t>
            </a:r>
            <a:r>
              <a:rPr lang="en-US" altLang="ko-KR" sz="1400" b="1" smtClean="0">
                <a:ln w="3175">
                  <a:noFill/>
                </a:ln>
                <a:sym typeface="Wingdings"/>
              </a:rPr>
              <a:t>3</a:t>
            </a:r>
            <a:r>
              <a:rPr lang="ko-KR" altLang="en-US" sz="1400" b="1" smtClean="0">
                <a:ln w="3175">
                  <a:noFill/>
                </a:ln>
                <a:sym typeface="Wingdings"/>
              </a:rPr>
              <a:t>법칙 정의 </a:t>
            </a:r>
            <a:r>
              <a:rPr lang="en-US" altLang="ko-KR" sz="1400" b="1" smtClean="0">
                <a:ln w="3175">
                  <a:noFill/>
                </a:ln>
                <a:sym typeface="Wingdings"/>
              </a:rPr>
              <a:t>(</a:t>
            </a:r>
            <a:r>
              <a:rPr lang="ko-KR" altLang="en-US" sz="1400" b="1" smtClean="0">
                <a:ln w="3175">
                  <a:noFill/>
                </a:ln>
                <a:sym typeface="Wingdings"/>
              </a:rPr>
              <a:t>작용 </a:t>
            </a:r>
            <a:r>
              <a:rPr lang="en-US" altLang="ko-KR" sz="1400" b="1" smtClean="0">
                <a:ln w="3175">
                  <a:noFill/>
                </a:ln>
                <a:sym typeface="Wingdings"/>
              </a:rPr>
              <a:t>– </a:t>
            </a:r>
            <a:r>
              <a:rPr lang="ko-KR" altLang="en-US" sz="1400" b="1" smtClean="0">
                <a:ln w="3175">
                  <a:noFill/>
                </a:ln>
                <a:sym typeface="Wingdings"/>
              </a:rPr>
              <a:t>반작용 원리</a:t>
            </a:r>
            <a:r>
              <a:rPr lang="en-US" altLang="ko-KR" sz="1400" b="1" smtClean="0">
                <a:ln w="3175">
                  <a:noFill/>
                </a:ln>
                <a:sym typeface="Wingdings"/>
              </a:rPr>
              <a:t>)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141" name="직사각형 140"/>
          <p:cNvSpPr/>
          <p:nvPr/>
        </p:nvSpPr>
        <p:spPr>
          <a:xfrm>
            <a:off x="3214686" y="6332433"/>
            <a:ext cx="2928958" cy="333617"/>
          </a:xfrm>
          <a:prstGeom prst="rect">
            <a:avLst/>
          </a:prstGeom>
          <a:solidFill>
            <a:schemeClr val="accent6">
              <a:alpha val="29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b="1" smtClean="0">
                <a:solidFill>
                  <a:prstClr val="black"/>
                </a:solidFill>
              </a:rPr>
              <a:t>모든 움직임에는 작용</a:t>
            </a:r>
            <a:r>
              <a:rPr lang="en-US" altLang="ko-KR" sz="1200" b="1" smtClean="0">
                <a:solidFill>
                  <a:prstClr val="black"/>
                </a:solidFill>
              </a:rPr>
              <a:t>-</a:t>
            </a:r>
            <a:r>
              <a:rPr lang="ko-KR" altLang="en-US" sz="1200" b="1" smtClean="0">
                <a:solidFill>
                  <a:prstClr val="black"/>
                </a:solidFill>
              </a:rPr>
              <a:t>반작용이 있다</a:t>
            </a:r>
            <a:r>
              <a:rPr lang="en-US" altLang="ko-KR" sz="1200" b="1" smtClean="0">
                <a:solidFill>
                  <a:prstClr val="black"/>
                </a:solidFill>
              </a:rPr>
              <a:t>.</a:t>
            </a:r>
          </a:p>
        </p:txBody>
      </p:sp>
      <p:cxnSp>
        <p:nvCxnSpPr>
          <p:cNvPr id="46" name="꺾인 연결선 45"/>
          <p:cNvCxnSpPr>
            <a:endCxn id="59" idx="1"/>
          </p:cNvCxnSpPr>
          <p:nvPr/>
        </p:nvCxnSpPr>
        <p:spPr>
          <a:xfrm flipV="1">
            <a:off x="2000240" y="3246364"/>
            <a:ext cx="2786082" cy="138499"/>
          </a:xfrm>
          <a:prstGeom prst="bentConnector3">
            <a:avLst>
              <a:gd name="adj1" fmla="val 71312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꺾인 연결선 50"/>
          <p:cNvCxnSpPr>
            <a:endCxn id="25" idx="1"/>
          </p:cNvCxnSpPr>
          <p:nvPr/>
        </p:nvCxnSpPr>
        <p:spPr>
          <a:xfrm>
            <a:off x="2356150" y="4751709"/>
            <a:ext cx="2419368" cy="128976"/>
          </a:xfrm>
          <a:prstGeom prst="bentConnector3">
            <a:avLst>
              <a:gd name="adj1" fmla="val 82887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직사각형 52"/>
          <p:cNvSpPr/>
          <p:nvPr/>
        </p:nvSpPr>
        <p:spPr>
          <a:xfrm>
            <a:off x="4786322" y="5027937"/>
            <a:ext cx="1308751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바퀴</a:t>
            </a:r>
            <a:endParaRPr lang="ko-KR" altLang="en-US" sz="1200" dirty="0"/>
          </a:p>
        </p:txBody>
      </p:sp>
      <p:sp>
        <p:nvSpPr>
          <p:cNvPr id="59" name="직사각형 58"/>
          <p:cNvSpPr/>
          <p:nvPr/>
        </p:nvSpPr>
        <p:spPr>
          <a:xfrm>
            <a:off x="4786322" y="3107864"/>
            <a:ext cx="118468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 뒷면</a:t>
            </a:r>
            <a:r>
              <a:rPr lang="en-US" altLang="ko-KR" sz="1200" smtClean="0">
                <a:sym typeface="Wingdings 2"/>
              </a:rPr>
              <a:t>(</a:t>
            </a:r>
            <a:r>
              <a:rPr lang="ko-KR" altLang="en-US" sz="1200" smtClean="0">
                <a:sym typeface="Wingdings 2"/>
              </a:rPr>
              <a:t>뒷방향</a:t>
            </a:r>
            <a:r>
              <a:rPr lang="en-US" altLang="ko-KR" sz="1200" smtClean="0">
                <a:sym typeface="Wingdings 2"/>
              </a:rPr>
              <a:t>)</a:t>
            </a:r>
            <a:endParaRPr lang="ko-KR" altLang="en-US" sz="1200" dirty="0"/>
          </a:p>
        </p:txBody>
      </p:sp>
      <p:sp>
        <p:nvSpPr>
          <p:cNvPr id="94" name="직사각형 93"/>
          <p:cNvSpPr/>
          <p:nvPr/>
        </p:nvSpPr>
        <p:spPr>
          <a:xfrm>
            <a:off x="3214686" y="6917311"/>
            <a:ext cx="3000396" cy="1200329"/>
          </a:xfrm>
          <a:prstGeom prst="rect">
            <a:avLst/>
          </a:prstGeom>
          <a:solidFill>
            <a:schemeClr val="bg1">
              <a:lumMod val="95000"/>
              <a:alpha val="29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smtClean="0">
                <a:solidFill>
                  <a:prstClr val="black"/>
                </a:solidFill>
              </a:rPr>
              <a:t>작용</a:t>
            </a:r>
            <a:r>
              <a:rPr lang="en-US" altLang="ko-KR" sz="1200" smtClean="0">
                <a:solidFill>
                  <a:prstClr val="black"/>
                </a:solidFill>
              </a:rPr>
              <a:t>-</a:t>
            </a:r>
            <a:r>
              <a:rPr lang="ko-KR" altLang="en-US" sz="1200" smtClean="0">
                <a:solidFill>
                  <a:prstClr val="black"/>
                </a:solidFill>
              </a:rPr>
              <a:t>반작용 원리는 한 물체가 다른 물체에 힘</a:t>
            </a:r>
            <a:r>
              <a:rPr lang="en-US" altLang="ko-KR" sz="1200" smtClean="0">
                <a:solidFill>
                  <a:prstClr val="black"/>
                </a:solidFill>
              </a:rPr>
              <a:t>(</a:t>
            </a:r>
            <a:r>
              <a:rPr lang="ko-KR" altLang="en-US" sz="1200" smtClean="0">
                <a:solidFill>
                  <a:prstClr val="black"/>
                </a:solidFill>
              </a:rPr>
              <a:t>작용</a:t>
            </a:r>
            <a:r>
              <a:rPr lang="en-US" altLang="ko-KR" sz="1200" smtClean="0">
                <a:solidFill>
                  <a:prstClr val="black"/>
                </a:solidFill>
              </a:rPr>
              <a:t>)</a:t>
            </a:r>
            <a:r>
              <a:rPr lang="ko-KR" altLang="en-US" sz="1200" smtClean="0">
                <a:solidFill>
                  <a:prstClr val="black"/>
                </a:solidFill>
              </a:rPr>
              <a:t>을 주면 힘을 받은 물체는 크기는 같고 방향이 반대인 힘</a:t>
            </a:r>
            <a:r>
              <a:rPr lang="en-US" altLang="ko-KR" sz="1200" smtClean="0">
                <a:solidFill>
                  <a:prstClr val="black"/>
                </a:solidFill>
              </a:rPr>
              <a:t>(</a:t>
            </a:r>
            <a:r>
              <a:rPr lang="ko-KR" altLang="en-US" sz="1200" smtClean="0">
                <a:solidFill>
                  <a:prstClr val="black"/>
                </a:solidFill>
              </a:rPr>
              <a:t>반작용</a:t>
            </a:r>
            <a:r>
              <a:rPr lang="en-US" altLang="ko-KR" sz="1200" smtClean="0">
                <a:solidFill>
                  <a:prstClr val="black"/>
                </a:solidFill>
              </a:rPr>
              <a:t>)</a:t>
            </a:r>
            <a:r>
              <a:rPr lang="ko-KR" altLang="en-US" sz="1200" smtClean="0">
                <a:solidFill>
                  <a:prstClr val="black"/>
                </a:solidFill>
              </a:rPr>
              <a:t>을 상대 물체에 가한다</a:t>
            </a:r>
            <a:r>
              <a:rPr lang="en-US" altLang="ko-KR" sz="1200" smtClean="0">
                <a:solidFill>
                  <a:prstClr val="black"/>
                </a:solidFill>
              </a:rPr>
              <a:t>. </a:t>
            </a:r>
          </a:p>
        </p:txBody>
      </p:sp>
      <p:pic>
        <p:nvPicPr>
          <p:cNvPr id="56322" name="Picture 2" descr="newton's 3rd law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 t="6131"/>
          <a:stretch>
            <a:fillRect/>
          </a:stretch>
        </p:blipFill>
        <p:spPr bwMode="auto">
          <a:xfrm>
            <a:off x="785794" y="6773448"/>
            <a:ext cx="2363987" cy="1357322"/>
          </a:xfrm>
          <a:prstGeom prst="rect">
            <a:avLst/>
          </a:prstGeom>
          <a:noFill/>
        </p:spPr>
      </p:pic>
      <p:grpSp>
        <p:nvGrpSpPr>
          <p:cNvPr id="6" name="그룹 2"/>
          <p:cNvGrpSpPr/>
          <p:nvPr/>
        </p:nvGrpSpPr>
        <p:grpSpPr>
          <a:xfrm>
            <a:off x="1142984" y="7344953"/>
            <a:ext cx="984971" cy="809754"/>
            <a:chOff x="3710538" y="7604923"/>
            <a:chExt cx="857256" cy="494619"/>
          </a:xfrm>
        </p:grpSpPr>
        <p:sp>
          <p:nvSpPr>
            <p:cNvPr id="28" name="위쪽 화살표 27"/>
            <p:cNvSpPr/>
            <p:nvPr/>
          </p:nvSpPr>
          <p:spPr>
            <a:xfrm rot="5400000">
              <a:off x="3891856" y="7423605"/>
              <a:ext cx="494619" cy="857256"/>
            </a:xfrm>
            <a:prstGeom prst="upArrow">
              <a:avLst>
                <a:gd name="adj1" fmla="val 50000"/>
                <a:gd name="adj2" fmla="val 51847"/>
              </a:avLst>
            </a:prstGeom>
            <a:gradFill flip="none" rotWithShape="1"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15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3867611" y="7772099"/>
              <a:ext cx="513680" cy="1691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smtClean="0">
                  <a:solidFill>
                    <a:schemeClr val="bg1"/>
                  </a:solidFill>
                </a:rPr>
                <a:t>작용</a:t>
              </a:r>
              <a:endParaRPr lang="en-US" altLang="ko-KR" sz="1200" b="1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그룹 1"/>
          <p:cNvGrpSpPr/>
          <p:nvPr/>
        </p:nvGrpSpPr>
        <p:grpSpPr>
          <a:xfrm>
            <a:off x="2143116" y="7344952"/>
            <a:ext cx="928694" cy="804560"/>
            <a:chOff x="1500175" y="7439848"/>
            <a:chExt cx="892462" cy="567270"/>
          </a:xfrm>
        </p:grpSpPr>
        <p:sp>
          <p:nvSpPr>
            <p:cNvPr id="32" name="위쪽 화살표 31"/>
            <p:cNvSpPr/>
            <p:nvPr/>
          </p:nvSpPr>
          <p:spPr>
            <a:xfrm rot="5400000" flipV="1">
              <a:off x="1645168" y="7294855"/>
              <a:ext cx="567270" cy="857256"/>
            </a:xfrm>
            <a:prstGeom prst="upArrow">
              <a:avLst>
                <a:gd name="adj1" fmla="val 50000"/>
                <a:gd name="adj2" fmla="val 51847"/>
              </a:avLst>
            </a:prstGeom>
            <a:gradFill flip="none" rotWithShape="1">
              <a:gsLst>
                <a:gs pos="100000">
                  <a:schemeClr val="accent6">
                    <a:lumMod val="60000"/>
                    <a:lumOff val="40000"/>
                  </a:schemeClr>
                </a:gs>
                <a:gs pos="0">
                  <a:srgbClr val="C00000"/>
                </a:gs>
              </a:gsLst>
              <a:lin ang="15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1625439" y="7631088"/>
              <a:ext cx="767198" cy="19530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smtClean="0">
                  <a:solidFill>
                    <a:schemeClr val="bg1"/>
                  </a:solidFill>
                </a:rPr>
                <a:t>반작용</a:t>
              </a:r>
              <a:endParaRPr lang="en-US" altLang="ko-KR" sz="1200" b="1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35" name="직사각형 34"/>
          <p:cNvSpPr/>
          <p:nvPr/>
        </p:nvSpPr>
        <p:spPr>
          <a:xfrm>
            <a:off x="1881490" y="6630196"/>
            <a:ext cx="571504" cy="21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제목 30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풍력자동차 개요</a:t>
            </a:r>
            <a:endParaRPr lang="ko-KR" alt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328169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49074" y="1500166"/>
            <a:ext cx="35943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mtClean="0">
                <a:ln w="3175">
                  <a:noFill/>
                </a:ln>
                <a:sym typeface="Wingdings"/>
              </a:rPr>
              <a:t>  비행 속 작용</a:t>
            </a:r>
            <a:r>
              <a:rPr lang="en-US" altLang="ko-KR" sz="1400" b="1" smtClean="0">
                <a:ln w="3175">
                  <a:noFill/>
                </a:ln>
                <a:sym typeface="Wingdings"/>
              </a:rPr>
              <a:t>- </a:t>
            </a:r>
            <a:r>
              <a:rPr lang="ko-KR" altLang="en-US" sz="1400" b="1" smtClean="0">
                <a:ln w="3175">
                  <a:noFill/>
                </a:ln>
                <a:sym typeface="Wingdings"/>
              </a:rPr>
              <a:t>반작용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pic>
        <p:nvPicPr>
          <p:cNvPr id="1030" name="Picture 6" descr="newton's 3rd law에 대한 이미지 검색결과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200000">
            <a:off x="950018" y="3291384"/>
            <a:ext cx="2000262" cy="989595"/>
          </a:xfrm>
          <a:prstGeom prst="rect">
            <a:avLst/>
          </a:prstGeom>
          <a:noFill/>
        </p:spPr>
      </p:pic>
      <p:grpSp>
        <p:nvGrpSpPr>
          <p:cNvPr id="2" name="그룹 90"/>
          <p:cNvGrpSpPr/>
          <p:nvPr/>
        </p:nvGrpSpPr>
        <p:grpSpPr>
          <a:xfrm flipV="1">
            <a:off x="1479194" y="4500563"/>
            <a:ext cx="833412" cy="242419"/>
            <a:chOff x="1071546" y="8358214"/>
            <a:chExt cx="1309634" cy="380940"/>
          </a:xfrm>
        </p:grpSpPr>
        <p:pic>
          <p:nvPicPr>
            <p:cNvPr id="86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71546" y="8358214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87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44309" y="8370089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88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607237" y="8370089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89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880000" y="8381964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90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153877" y="8381964"/>
              <a:ext cx="227303" cy="357190"/>
            </a:xfrm>
            <a:prstGeom prst="rect">
              <a:avLst/>
            </a:prstGeom>
            <a:noFill/>
          </p:spPr>
        </p:pic>
      </p:grpSp>
      <p:grpSp>
        <p:nvGrpSpPr>
          <p:cNvPr id="3" name="그룹 39"/>
          <p:cNvGrpSpPr/>
          <p:nvPr/>
        </p:nvGrpSpPr>
        <p:grpSpPr>
          <a:xfrm flipV="1">
            <a:off x="1464020" y="4194263"/>
            <a:ext cx="848586" cy="234862"/>
            <a:chOff x="988139" y="4488687"/>
            <a:chExt cx="1333478" cy="369065"/>
          </a:xfrm>
        </p:grpSpPr>
        <p:pic>
          <p:nvPicPr>
            <p:cNvPr id="34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88139" y="4488687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35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261567" y="4488687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36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535530" y="4500562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37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808958" y="4500562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39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082835" y="4500562"/>
              <a:ext cx="238782" cy="357190"/>
            </a:xfrm>
            <a:prstGeom prst="rect">
              <a:avLst/>
            </a:prstGeom>
            <a:noFill/>
          </p:spPr>
        </p:pic>
      </p:grpSp>
      <p:sp>
        <p:nvSpPr>
          <p:cNvPr id="41" name="직사각형 40"/>
          <p:cNvSpPr/>
          <p:nvPr/>
        </p:nvSpPr>
        <p:spPr>
          <a:xfrm>
            <a:off x="2384044" y="4572001"/>
            <a:ext cx="61632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반작용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2384044" y="4202748"/>
            <a:ext cx="61632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작용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pic>
        <p:nvPicPr>
          <p:cNvPr id="74754" name="Picture 2" descr="balloon에 대한 이미지 검색결과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310518">
            <a:off x="4465380" y="3087183"/>
            <a:ext cx="787378" cy="1071466"/>
          </a:xfrm>
          <a:prstGeom prst="rect">
            <a:avLst/>
          </a:prstGeom>
          <a:noFill/>
        </p:spPr>
      </p:pic>
      <p:grpSp>
        <p:nvGrpSpPr>
          <p:cNvPr id="4" name="그룹 90"/>
          <p:cNvGrpSpPr/>
          <p:nvPr/>
        </p:nvGrpSpPr>
        <p:grpSpPr>
          <a:xfrm rot="2283798" flipV="1">
            <a:off x="3846356" y="4118403"/>
            <a:ext cx="833412" cy="242419"/>
            <a:chOff x="1071546" y="8358214"/>
            <a:chExt cx="1309634" cy="380940"/>
          </a:xfrm>
        </p:grpSpPr>
        <p:pic>
          <p:nvPicPr>
            <p:cNvPr id="45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71546" y="8358214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47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44309" y="8370089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48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607237" y="8370089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49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880000" y="8381964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50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153877" y="8381964"/>
              <a:ext cx="227303" cy="357190"/>
            </a:xfrm>
            <a:prstGeom prst="rect">
              <a:avLst/>
            </a:prstGeom>
            <a:noFill/>
          </p:spPr>
        </p:pic>
      </p:grpSp>
      <p:grpSp>
        <p:nvGrpSpPr>
          <p:cNvPr id="5" name="그룹 51"/>
          <p:cNvGrpSpPr/>
          <p:nvPr/>
        </p:nvGrpSpPr>
        <p:grpSpPr>
          <a:xfrm rot="2283798" flipV="1">
            <a:off x="3993902" y="4006158"/>
            <a:ext cx="848586" cy="234862"/>
            <a:chOff x="988139" y="4488687"/>
            <a:chExt cx="1333478" cy="369065"/>
          </a:xfrm>
        </p:grpSpPr>
        <p:pic>
          <p:nvPicPr>
            <p:cNvPr id="54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88139" y="4488687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55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261567" y="4488687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56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535530" y="4500562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57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808958" y="4500562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58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082835" y="4500562"/>
              <a:ext cx="238782" cy="357190"/>
            </a:xfrm>
            <a:prstGeom prst="rect">
              <a:avLst/>
            </a:prstGeom>
            <a:noFill/>
          </p:spPr>
        </p:pic>
      </p:grpSp>
      <p:cxnSp>
        <p:nvCxnSpPr>
          <p:cNvPr id="61" name="직선 화살표 연결선 60"/>
          <p:cNvCxnSpPr/>
          <p:nvPr/>
        </p:nvCxnSpPr>
        <p:spPr>
          <a:xfrm rot="5400000" flipH="1" flipV="1">
            <a:off x="4646065" y="2958574"/>
            <a:ext cx="857256" cy="714380"/>
          </a:xfrm>
          <a:prstGeom prst="straightConnector1">
            <a:avLst/>
          </a:prstGeom>
          <a:ln w="34925">
            <a:solidFill>
              <a:schemeClr val="accent3">
                <a:lumMod val="7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직사각형 61"/>
          <p:cNvSpPr/>
          <p:nvPr/>
        </p:nvSpPr>
        <p:spPr>
          <a:xfrm>
            <a:off x="4643446" y="4530210"/>
            <a:ext cx="61632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반작용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4884374" y="4173020"/>
            <a:ext cx="61632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작용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714356" y="1857356"/>
            <a:ext cx="564360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로켓과 풍선의 비행 원리는 동일하다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  <a:r>
              <a:rPr lang="ko-KR" altLang="en-US" sz="1200" dirty="0" smtClean="0">
                <a:solidFill>
                  <a:prstClr val="black"/>
                </a:solidFill>
              </a:rPr>
              <a:t>로켓은 엔진에 의해 힘이 밑으로 가해지면 반대의 힘</a:t>
            </a:r>
            <a:r>
              <a:rPr lang="en-US" altLang="ko-KR" sz="1200" dirty="0" smtClean="0">
                <a:solidFill>
                  <a:prstClr val="black"/>
                </a:solidFill>
              </a:rPr>
              <a:t>(</a:t>
            </a:r>
            <a:r>
              <a:rPr lang="ko-KR" altLang="en-US" sz="1200" dirty="0" smtClean="0">
                <a:solidFill>
                  <a:prstClr val="black"/>
                </a:solidFill>
              </a:rPr>
              <a:t>반작용</a:t>
            </a:r>
            <a:r>
              <a:rPr lang="en-US" altLang="ko-KR" sz="1200" dirty="0" smtClean="0">
                <a:solidFill>
                  <a:prstClr val="black"/>
                </a:solidFill>
              </a:rPr>
              <a:t>)</a:t>
            </a:r>
            <a:r>
              <a:rPr lang="ko-KR" altLang="en-US" sz="1200" dirty="0" smtClean="0">
                <a:solidFill>
                  <a:prstClr val="black"/>
                </a:solidFill>
              </a:rPr>
              <a:t>에 의해 추진력이 생기는 것이다</a:t>
            </a:r>
            <a:r>
              <a:rPr lang="en-US" altLang="ko-KR" sz="1200" dirty="0" smtClean="0">
                <a:solidFill>
                  <a:prstClr val="black"/>
                </a:solidFill>
              </a:rPr>
              <a:t>.  </a:t>
            </a:r>
            <a:r>
              <a:rPr lang="ko-KR" altLang="en-US" sz="1200" dirty="0" smtClean="0">
                <a:solidFill>
                  <a:prstClr val="black"/>
                </a:solidFill>
              </a:rPr>
              <a:t>풍선도 마찬가지로 풍선의 공기가 밑으로 빠지면서</a:t>
            </a:r>
            <a:r>
              <a:rPr lang="en-US" altLang="ko-KR" sz="1200" dirty="0" smtClean="0">
                <a:solidFill>
                  <a:prstClr val="black"/>
                </a:solidFill>
              </a:rPr>
              <a:t> (</a:t>
            </a:r>
            <a:r>
              <a:rPr lang="ko-KR" altLang="en-US" sz="1200" dirty="0" smtClean="0">
                <a:solidFill>
                  <a:prstClr val="black"/>
                </a:solidFill>
              </a:rPr>
              <a:t>작용</a:t>
            </a:r>
            <a:r>
              <a:rPr lang="en-US" altLang="ko-KR" sz="1200" dirty="0" smtClean="0">
                <a:solidFill>
                  <a:prstClr val="black"/>
                </a:solidFill>
              </a:rPr>
              <a:t>)</a:t>
            </a:r>
            <a:r>
              <a:rPr lang="ko-KR" altLang="en-US" sz="1200" dirty="0" smtClean="0">
                <a:solidFill>
                  <a:prstClr val="black"/>
                </a:solidFill>
              </a:rPr>
              <a:t> 이에 반대하는 힘</a:t>
            </a:r>
            <a:r>
              <a:rPr lang="en-US" altLang="ko-KR" sz="1200" dirty="0" smtClean="0">
                <a:solidFill>
                  <a:prstClr val="black"/>
                </a:solidFill>
              </a:rPr>
              <a:t>(</a:t>
            </a:r>
            <a:r>
              <a:rPr lang="ko-KR" altLang="en-US" sz="1200" dirty="0" smtClean="0">
                <a:solidFill>
                  <a:prstClr val="black"/>
                </a:solidFill>
              </a:rPr>
              <a:t>반작용</a:t>
            </a:r>
            <a:r>
              <a:rPr lang="en-US" altLang="ko-KR" sz="1200" dirty="0" smtClean="0">
                <a:solidFill>
                  <a:prstClr val="black"/>
                </a:solidFill>
              </a:rPr>
              <a:t>)</a:t>
            </a:r>
            <a:r>
              <a:rPr lang="ko-KR" altLang="en-US" sz="1200" dirty="0" smtClean="0">
                <a:solidFill>
                  <a:prstClr val="black"/>
                </a:solidFill>
              </a:rPr>
              <a:t>에 의해 날아간다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69" name="모서리가 둥근 직사각형 68"/>
          <p:cNvSpPr/>
          <p:nvPr/>
        </p:nvSpPr>
        <p:spPr>
          <a:xfrm>
            <a:off x="571480" y="4929190"/>
            <a:ext cx="6072230" cy="3786214"/>
          </a:xfrm>
          <a:prstGeom prst="roundRect">
            <a:avLst>
              <a:gd name="adj" fmla="val 0"/>
            </a:avLst>
          </a:prstGeom>
          <a:solidFill>
            <a:srgbClr val="F7F7F7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mtClean="0"/>
              <a:t>(1642-1727)</a:t>
            </a:r>
            <a:endParaRPr lang="ko-KR" altLang="en-US"/>
          </a:p>
        </p:txBody>
      </p:sp>
      <p:sp>
        <p:nvSpPr>
          <p:cNvPr id="72" name="직사각형 71"/>
          <p:cNvSpPr/>
          <p:nvPr/>
        </p:nvSpPr>
        <p:spPr>
          <a:xfrm>
            <a:off x="2071678" y="5715008"/>
            <a:ext cx="4286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1200" dirty="0" smtClean="0"/>
              <a:t>인류 최고의 과학자 중 한명으로 꼽히는 아이작 뉴턴은</a:t>
            </a:r>
            <a:r>
              <a:rPr lang="en-US" altLang="ko-KR" sz="1200" dirty="0" smtClean="0"/>
              <a:t> </a:t>
            </a:r>
            <a:r>
              <a:rPr lang="ko-KR" altLang="en-US" sz="1200" dirty="0" smtClean="0"/>
              <a:t>나무에서 사과가 떨어지는 것을 보고 중력을 발견한 일화로 유명하다</a:t>
            </a:r>
            <a:r>
              <a:rPr lang="en-US" altLang="ko-KR" sz="1200" dirty="0" smtClean="0"/>
              <a:t>. </a:t>
            </a:r>
            <a:r>
              <a:rPr lang="ko-KR" altLang="en-US" sz="1200" dirty="0" smtClean="0"/>
              <a:t>그는 땅에 떨어지는 사과와 지구 둘레를 도는 행성인 달이 같은 운동을 하고 있다는 것을 밝히며 중력 법칙을 만들어 냈다</a:t>
            </a:r>
            <a:r>
              <a:rPr lang="en-US" altLang="ko-KR" sz="1200" dirty="0" smtClean="0"/>
              <a:t>.</a:t>
            </a:r>
          </a:p>
          <a:p>
            <a:pPr algn="just"/>
            <a:r>
              <a:rPr lang="ko-KR" altLang="en-US" sz="1200" dirty="0" smtClean="0"/>
              <a:t>대표적인 업적 뉴턴의 </a:t>
            </a:r>
            <a:r>
              <a:rPr lang="en-US" altLang="ko-KR" sz="1200" dirty="0" smtClean="0"/>
              <a:t>3</a:t>
            </a:r>
            <a:r>
              <a:rPr lang="ko-KR" altLang="en-US" sz="1200" dirty="0" smtClean="0"/>
              <a:t>가지 운동 법칙에 대해 소개 한다</a:t>
            </a:r>
            <a:r>
              <a:rPr lang="en-US" altLang="ko-KR" sz="1200" dirty="0" smtClean="0"/>
              <a:t>.</a:t>
            </a:r>
          </a:p>
        </p:txBody>
      </p:sp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14356" y="5072067"/>
            <a:ext cx="128965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4" name="TextBox 73"/>
          <p:cNvSpPr txBox="1"/>
          <p:nvPr/>
        </p:nvSpPr>
        <p:spPr>
          <a:xfrm>
            <a:off x="642918" y="6952987"/>
            <a:ext cx="60007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200" b="1" dirty="0" smtClean="0">
                <a:ln w="3175">
                  <a:noFill/>
                </a:ln>
                <a:sym typeface="Wingdings"/>
              </a:rPr>
              <a:t>  제</a:t>
            </a:r>
            <a:r>
              <a:rPr lang="en-US" altLang="ko-KR" sz="1200" b="1" dirty="0" smtClean="0">
                <a:ln w="3175">
                  <a:noFill/>
                </a:ln>
                <a:sym typeface="Wingdings"/>
              </a:rPr>
              <a:t>1</a:t>
            </a:r>
            <a:r>
              <a:rPr lang="ko-KR" altLang="en-US" sz="1200" b="1" dirty="0" smtClean="0">
                <a:ln w="3175">
                  <a:noFill/>
                </a:ln>
                <a:sym typeface="Wingdings"/>
              </a:rPr>
              <a:t>법칙</a:t>
            </a:r>
            <a:r>
              <a:rPr lang="en-US" altLang="ko-KR" sz="1200" b="1" dirty="0" smtClean="0">
                <a:ln w="3175">
                  <a:noFill/>
                </a:ln>
                <a:sym typeface="Wingdings"/>
              </a:rPr>
              <a:t>: </a:t>
            </a:r>
            <a:r>
              <a:rPr lang="ko-KR" altLang="en-US" sz="1200" b="1" dirty="0" smtClean="0">
                <a:ln w="3175">
                  <a:noFill/>
                </a:ln>
                <a:sym typeface="Wingdings"/>
              </a:rPr>
              <a:t> 관성의 법칙</a:t>
            </a:r>
            <a:endParaRPr lang="en-US" altLang="ko-KR" sz="1200" b="1" dirty="0" smtClean="0">
              <a:ln w="3175">
                <a:noFill/>
              </a:ln>
              <a:sym typeface="Wingdings"/>
            </a:endParaRPr>
          </a:p>
          <a:p>
            <a:pPr marL="342900" indent="-342900"/>
            <a:r>
              <a:rPr lang="ko-KR" altLang="en-US" sz="1200" dirty="0" smtClean="0">
                <a:ln w="3175">
                  <a:noFill/>
                </a:ln>
                <a:effectLst/>
              </a:rPr>
              <a:t>운동하는 물체에 힘이 작용하지 않으면 물체는 운동 상태를 그대로 유지하려는 성질</a:t>
            </a:r>
            <a:endParaRPr lang="en-US" altLang="ko-KR" sz="1200" dirty="0" smtClean="0">
              <a:ln w="3175">
                <a:noFill/>
              </a:ln>
              <a:effectLst/>
            </a:endParaRPr>
          </a:p>
          <a:p>
            <a:pPr marL="342900" indent="-342900"/>
            <a:r>
              <a:rPr lang="ko-KR" altLang="en-US" sz="1200" dirty="0" smtClean="0">
                <a:ln w="3175">
                  <a:noFill/>
                </a:ln>
              </a:rPr>
              <a:t>예</a:t>
            </a:r>
            <a:r>
              <a:rPr lang="en-US" altLang="ko-KR" sz="1200" dirty="0" smtClean="0">
                <a:ln w="3175">
                  <a:noFill/>
                </a:ln>
              </a:rPr>
              <a:t>) </a:t>
            </a:r>
            <a:r>
              <a:rPr lang="ko-KR" altLang="en-US" sz="1200" dirty="0" smtClean="0">
                <a:ln w="3175">
                  <a:noFill/>
                </a:ln>
              </a:rPr>
              <a:t>버스가 갑자기 출발할때 우리 몸은 갑자기 뒤로 쏠리는것</a:t>
            </a:r>
            <a:r>
              <a:rPr lang="en-US" altLang="ko-KR" sz="1200" dirty="0" smtClean="0">
                <a:ln w="3175">
                  <a:noFill/>
                </a:ln>
              </a:rPr>
              <a:t>.</a:t>
            </a:r>
            <a:endParaRPr lang="en-US" altLang="ko-KR" sz="1200" dirty="0" smtClean="0">
              <a:ln w="3175">
                <a:noFill/>
              </a:ln>
              <a:effectLst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54793" y="7649198"/>
            <a:ext cx="58460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200" b="1" dirty="0" smtClean="0">
                <a:ln w="3175">
                  <a:noFill/>
                </a:ln>
                <a:sym typeface="Wingdings"/>
              </a:rPr>
              <a:t>  제</a:t>
            </a:r>
            <a:r>
              <a:rPr lang="en-US" altLang="ko-KR" sz="1200" b="1" dirty="0" smtClean="0">
                <a:ln w="3175">
                  <a:noFill/>
                </a:ln>
                <a:sym typeface="Wingdings"/>
              </a:rPr>
              <a:t>2</a:t>
            </a:r>
            <a:r>
              <a:rPr lang="ko-KR" altLang="en-US" sz="1200" b="1" dirty="0" smtClean="0">
                <a:ln w="3175">
                  <a:noFill/>
                </a:ln>
                <a:sym typeface="Wingdings"/>
              </a:rPr>
              <a:t>법칙 </a:t>
            </a:r>
            <a:r>
              <a:rPr lang="en-US" altLang="ko-KR" sz="1200" b="1" dirty="0" smtClean="0">
                <a:ln w="3175">
                  <a:noFill/>
                </a:ln>
                <a:sym typeface="Wingdings"/>
              </a:rPr>
              <a:t>:</a:t>
            </a:r>
            <a:r>
              <a:rPr lang="ko-KR" altLang="en-US" sz="1200" b="1" dirty="0" smtClean="0">
                <a:ln w="3175">
                  <a:noFill/>
                </a:ln>
                <a:sym typeface="Wingdings"/>
              </a:rPr>
              <a:t> 힘과 가속도의 법칙</a:t>
            </a:r>
            <a:endParaRPr lang="en-US" altLang="ko-KR" sz="1200" b="1" dirty="0" smtClean="0">
              <a:ln w="3175">
                <a:noFill/>
              </a:ln>
              <a:sym typeface="Wingdings"/>
            </a:endParaRPr>
          </a:p>
          <a:p>
            <a:pPr marL="342900" indent="-342900"/>
            <a:r>
              <a:rPr lang="ko-KR" altLang="en-US" sz="1200" dirty="0" smtClean="0">
                <a:ln w="3175">
                  <a:noFill/>
                </a:ln>
                <a:effectLst/>
              </a:rPr>
              <a:t>물체의 가속도는 그 물체에 작용하는 힘의 크기에 비례하고 물체의 질량에 반비례한다</a:t>
            </a:r>
            <a:r>
              <a:rPr lang="en-US" altLang="ko-KR" sz="1200" dirty="0" smtClean="0">
                <a:ln w="3175">
                  <a:noFill/>
                </a:ln>
                <a:effectLst/>
              </a:rPr>
              <a:t>.</a:t>
            </a:r>
          </a:p>
          <a:p>
            <a:pPr marL="342900" indent="-342900"/>
            <a:r>
              <a:rPr lang="ko-KR" altLang="en-US" sz="1200" dirty="0" smtClean="0">
                <a:ln w="3175">
                  <a:noFill/>
                </a:ln>
              </a:rPr>
              <a:t>예</a:t>
            </a:r>
            <a:r>
              <a:rPr lang="en-US" altLang="ko-KR" sz="1200" dirty="0" smtClean="0">
                <a:ln w="3175">
                  <a:noFill/>
                </a:ln>
              </a:rPr>
              <a:t>) </a:t>
            </a:r>
            <a:r>
              <a:rPr lang="ko-KR" altLang="en-US" sz="1200" dirty="0" smtClean="0">
                <a:ln w="3175">
                  <a:noFill/>
                </a:ln>
              </a:rPr>
              <a:t>같은 힘으로</a:t>
            </a:r>
            <a:r>
              <a:rPr lang="en-US" altLang="ko-KR" sz="1200" dirty="0" smtClean="0">
                <a:ln w="3175">
                  <a:noFill/>
                </a:ln>
              </a:rPr>
              <a:t> </a:t>
            </a:r>
            <a:r>
              <a:rPr lang="ko-KR" altLang="en-US" sz="1200" dirty="0" smtClean="0">
                <a:ln w="3175">
                  <a:noFill/>
                </a:ln>
              </a:rPr>
              <a:t>볼링공과 탁구공을 밀면 탁구공이 쉽게 움직이고 쉽게 멈춘다</a:t>
            </a:r>
            <a:r>
              <a:rPr lang="en-US" altLang="ko-KR" sz="1200" dirty="0" smtClean="0">
                <a:ln w="3175">
                  <a:noFill/>
                </a:ln>
              </a:rPr>
              <a:t>. </a:t>
            </a:r>
            <a:endParaRPr lang="en-US" altLang="ko-KR" sz="1200" dirty="0" smtClean="0">
              <a:ln w="3175">
                <a:noFill/>
              </a:ln>
              <a:effectLst/>
            </a:endParaRPr>
          </a:p>
        </p:txBody>
      </p:sp>
      <p:sp>
        <p:nvSpPr>
          <p:cNvPr id="43" name="제목 4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143116" y="4929190"/>
            <a:ext cx="4500594" cy="743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dirty="0" smtClean="0">
                <a:ln w="3175">
                  <a:noFill/>
                </a:ln>
                <a:solidFill>
                  <a:srgbClr val="0070C0"/>
                </a:solidFill>
                <a:effectLst/>
                <a:latin typeface="+mj-ea"/>
                <a:ea typeface="+mj-ea"/>
              </a:rPr>
              <a:t>뉴턴</a:t>
            </a:r>
            <a:r>
              <a:rPr lang="en-US" altLang="ko-KR" sz="1600" b="1" dirty="0" smtClean="0">
                <a:ln w="3175">
                  <a:noFill/>
                </a:ln>
                <a:solidFill>
                  <a:srgbClr val="0070C0"/>
                </a:solidFill>
                <a:effectLst/>
                <a:latin typeface="+mj-ea"/>
                <a:ea typeface="+mj-ea"/>
              </a:rPr>
              <a:t> (</a:t>
            </a:r>
            <a:r>
              <a:rPr lang="en-US" altLang="ko-KR" sz="1600" b="1" dirty="0" err="1" smtClean="0">
                <a:ln w="3175">
                  <a:noFill/>
                </a:ln>
                <a:solidFill>
                  <a:srgbClr val="0070C0"/>
                </a:solidFill>
                <a:effectLst/>
                <a:latin typeface="+mj-ea"/>
                <a:ea typeface="+mj-ea"/>
              </a:rPr>
              <a:t>Issac</a:t>
            </a:r>
            <a:r>
              <a:rPr lang="en-US" altLang="ko-KR" sz="1600" b="1" dirty="0" smtClean="0">
                <a:ln w="3175">
                  <a:noFill/>
                </a:ln>
                <a:solidFill>
                  <a:srgbClr val="0070C0"/>
                </a:solidFill>
                <a:effectLst/>
                <a:latin typeface="+mj-ea"/>
                <a:ea typeface="+mj-ea"/>
              </a:rPr>
              <a:t> Newton, </a:t>
            </a:r>
            <a:r>
              <a:rPr lang="ko-KR" altLang="en-US" sz="1600" b="1" dirty="0" smtClean="0">
                <a:ln w="3175">
                  <a:noFill/>
                </a:ln>
                <a:solidFill>
                  <a:srgbClr val="0070C0"/>
                </a:solidFill>
                <a:effectLst/>
                <a:latin typeface="+mj-ea"/>
                <a:ea typeface="+mj-ea"/>
              </a:rPr>
              <a:t>영국</a:t>
            </a:r>
            <a:r>
              <a:rPr lang="en-US" altLang="ko-KR" sz="1600" b="1" dirty="0" smtClean="0">
                <a:ln w="3175">
                  <a:noFill/>
                </a:ln>
                <a:solidFill>
                  <a:srgbClr val="0070C0"/>
                </a:solidFill>
                <a:effectLst/>
                <a:latin typeface="+mj-ea"/>
                <a:ea typeface="+mj-ea"/>
              </a:rPr>
              <a:t>, 1642-1727)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400" b="1" dirty="0" smtClean="0">
                <a:ln w="3175">
                  <a:noFill/>
                </a:ln>
                <a:solidFill>
                  <a:srgbClr val="0070C0"/>
                </a:solidFill>
                <a:latin typeface="+mj-ea"/>
                <a:ea typeface="+mj-ea"/>
              </a:rPr>
              <a:t>[</a:t>
            </a:r>
            <a:r>
              <a:rPr lang="ko-KR" altLang="en-US" sz="1400" b="1" dirty="0" smtClean="0">
                <a:ln w="3175">
                  <a:noFill/>
                </a:ln>
                <a:solidFill>
                  <a:srgbClr val="0070C0"/>
                </a:solidFill>
                <a:latin typeface="+mj-ea"/>
                <a:ea typeface="+mj-ea"/>
              </a:rPr>
              <a:t>세상의 운동을 이해시켜 주는 뉴턴의 세가지 법칙</a:t>
            </a:r>
            <a:r>
              <a:rPr lang="en-US" altLang="ko-KR" sz="1400" b="1" dirty="0" smtClean="0">
                <a:ln w="3175">
                  <a:noFill/>
                </a:ln>
                <a:solidFill>
                  <a:srgbClr val="0070C0"/>
                </a:solidFill>
                <a:latin typeface="+mj-ea"/>
                <a:ea typeface="+mj-ea"/>
              </a:rPr>
              <a:t>]</a:t>
            </a:r>
            <a:endParaRPr lang="en-US" altLang="ko-KR" sz="1400" b="1" dirty="0" smtClean="0">
              <a:ln w="3175">
                <a:noFill/>
              </a:ln>
              <a:solidFill>
                <a:srgbClr val="0070C0"/>
              </a:solidFill>
              <a:effectLst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169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42" y="1428728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모터 회전 바람을 이용해 움직이는 풍력 자동차를 만든다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.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593140" y="1785918"/>
            <a:ext cx="5572164" cy="34163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rgbClr val="0070C0"/>
                </a:solidFill>
              </a:rPr>
              <a:t>1.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부</a:t>
            </a:r>
            <a:r>
              <a:rPr lang="ko-KR" altLang="en-US" sz="1200" b="1" dirty="0">
                <a:solidFill>
                  <a:srgbClr val="0070C0"/>
                </a:solidFill>
              </a:rPr>
              <a:t>품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 확인 하기</a:t>
            </a:r>
            <a:endParaRPr lang="en-US" altLang="ko-KR" sz="12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en-US" altLang="ko-KR" sz="1200" b="1" dirty="0" smtClean="0"/>
              <a:t>JDCode</a:t>
            </a:r>
            <a:r>
              <a:rPr lang="ko-KR" altLang="en-US" sz="1200" b="1" dirty="0" smtClean="0"/>
              <a:t>부속품 </a:t>
            </a:r>
            <a:r>
              <a:rPr lang="en-US" altLang="ko-KR" sz="1200" b="1" dirty="0"/>
              <a:t>:</a:t>
            </a:r>
            <a:r>
              <a:rPr lang="en-US" altLang="ko-KR" sz="1200" dirty="0"/>
              <a:t> </a:t>
            </a:r>
            <a:r>
              <a:rPr lang="ko-KR" altLang="en-US" sz="1200" dirty="0"/>
              <a:t>모터</a:t>
            </a:r>
            <a:r>
              <a:rPr lang="en-US" altLang="ko-KR" sz="1200" dirty="0"/>
              <a:t>1</a:t>
            </a:r>
            <a:r>
              <a:rPr lang="ko-KR" altLang="en-US" sz="1200" dirty="0"/>
              <a:t>세트</a:t>
            </a:r>
            <a:r>
              <a:rPr lang="en-US" altLang="ko-KR" sz="1200" dirty="0"/>
              <a:t>, </a:t>
            </a:r>
            <a:r>
              <a:rPr lang="ko-KR" altLang="en-US" sz="1200" dirty="0"/>
              <a:t>메인보드 </a:t>
            </a:r>
            <a:r>
              <a:rPr lang="en-US" altLang="ko-KR" sz="1200" dirty="0"/>
              <a:t>1</a:t>
            </a:r>
            <a:r>
              <a:rPr lang="ko-KR" altLang="en-US" sz="1200" dirty="0"/>
              <a:t>세트</a:t>
            </a:r>
            <a:r>
              <a:rPr lang="en-US" altLang="ko-KR" sz="1200" dirty="0"/>
              <a:t>(</a:t>
            </a:r>
            <a:r>
              <a:rPr lang="ko-KR" altLang="en-US" sz="1200" dirty="0"/>
              <a:t>날개포함</a:t>
            </a:r>
            <a:r>
              <a:rPr lang="en-US" altLang="ko-KR" sz="1200" dirty="0"/>
              <a:t>), </a:t>
            </a:r>
            <a:r>
              <a:rPr lang="ko-KR" altLang="en-US" sz="1200" dirty="0"/>
              <a:t>배터리</a:t>
            </a:r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ko-KR" altLang="en-US" sz="1200" b="1" dirty="0"/>
              <a:t>구   성     품 </a:t>
            </a:r>
            <a:r>
              <a:rPr lang="en-US" altLang="ko-KR" sz="1200" b="1" dirty="0"/>
              <a:t>: </a:t>
            </a:r>
            <a:r>
              <a:rPr lang="ko-KR" altLang="en-US" sz="1200" dirty="0" err="1"/>
              <a:t>폼보드</a:t>
            </a:r>
            <a:r>
              <a:rPr lang="ko-KR" altLang="en-US" sz="1200" dirty="0"/>
              <a:t> </a:t>
            </a:r>
            <a:r>
              <a:rPr lang="en-US" altLang="ko-KR" sz="1200" dirty="0"/>
              <a:t>1</a:t>
            </a:r>
            <a:r>
              <a:rPr lang="ko-KR" altLang="en-US" sz="1200" dirty="0"/>
              <a:t>판</a:t>
            </a:r>
            <a:r>
              <a:rPr lang="en-US" altLang="ko-KR" sz="1200" dirty="0"/>
              <a:t>,  </a:t>
            </a:r>
            <a:r>
              <a:rPr lang="ko-KR" altLang="en-US" sz="1200" dirty="0"/>
              <a:t>연장 케이블 </a:t>
            </a:r>
            <a:r>
              <a:rPr lang="en-US" altLang="ko-KR" sz="1200" dirty="0"/>
              <a:t>1</a:t>
            </a:r>
            <a:r>
              <a:rPr lang="ko-KR" altLang="en-US" sz="1200" dirty="0"/>
              <a:t>개</a:t>
            </a:r>
            <a:endParaRPr lang="en-US" altLang="ko-KR" sz="1200" dirty="0"/>
          </a:p>
          <a:p>
            <a:pPr>
              <a:lnSpc>
                <a:spcPct val="150000"/>
              </a:lnSpc>
            </a:pPr>
            <a:r>
              <a:rPr lang="en-US" altLang="ko-KR" sz="1200" dirty="0"/>
              <a:t>                     </a:t>
            </a:r>
            <a:r>
              <a:rPr lang="ko-KR" altLang="en-US" sz="1200" dirty="0"/>
              <a:t>빨대</a:t>
            </a:r>
            <a:r>
              <a:rPr lang="en-US" altLang="ko-KR" sz="1200" dirty="0"/>
              <a:t>(4Ø) : 15cm ⅹ1</a:t>
            </a:r>
            <a:r>
              <a:rPr lang="ko-KR" altLang="en-US" sz="1200" dirty="0"/>
              <a:t>개</a:t>
            </a:r>
            <a:r>
              <a:rPr lang="en-US" altLang="ko-KR" sz="1200" dirty="0"/>
              <a:t>,  22cm ⅹ1</a:t>
            </a:r>
            <a:r>
              <a:rPr lang="ko-KR" altLang="en-US" sz="1200" dirty="0"/>
              <a:t>개</a:t>
            </a:r>
            <a:endParaRPr lang="en-US" altLang="ko-KR" sz="1200" dirty="0"/>
          </a:p>
          <a:p>
            <a:pPr>
              <a:lnSpc>
                <a:spcPct val="150000"/>
              </a:lnSpc>
            </a:pPr>
            <a:r>
              <a:rPr lang="en-US" altLang="ko-KR" sz="1200" dirty="0"/>
              <a:t>                     </a:t>
            </a:r>
            <a:r>
              <a:rPr lang="ko-KR" altLang="en-US" sz="1200" dirty="0"/>
              <a:t>빨대</a:t>
            </a:r>
            <a:r>
              <a:rPr lang="en-US" altLang="ko-KR" sz="1200" dirty="0"/>
              <a:t>(5Ø) : 10cm ⅹ1</a:t>
            </a:r>
            <a:r>
              <a:rPr lang="ko-KR" altLang="en-US" sz="1200" dirty="0"/>
              <a:t>개</a:t>
            </a:r>
            <a:endParaRPr lang="en-US" altLang="ko-KR" sz="1200" dirty="0"/>
          </a:p>
          <a:p>
            <a:pPr>
              <a:lnSpc>
                <a:spcPct val="150000"/>
              </a:lnSpc>
            </a:pPr>
            <a:endParaRPr lang="en-US" altLang="ko-KR" sz="12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70C0"/>
                </a:solidFill>
              </a:rPr>
              <a:t>2.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준비 하기</a:t>
            </a:r>
            <a:endParaRPr lang="en-US" altLang="ko-KR" sz="12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/>
              <a:t> </a:t>
            </a:r>
            <a:r>
              <a:rPr lang="ko-KR" altLang="en-US" sz="1200" dirty="0"/>
              <a:t>빨대</a:t>
            </a:r>
            <a:r>
              <a:rPr lang="en-US" altLang="ko-KR" sz="1200" dirty="0"/>
              <a:t>(4Ø) : 15cm ⅹ1</a:t>
            </a:r>
            <a:r>
              <a:rPr lang="ko-KR" altLang="en-US" sz="1200" dirty="0"/>
              <a:t>개 </a:t>
            </a:r>
            <a:r>
              <a:rPr lang="en-US" altLang="ko-KR" sz="1200" dirty="0">
                <a:sym typeface="Wingdings" pitchFamily="2" charset="2"/>
              </a:rPr>
              <a:t> 1.5Cm</a:t>
            </a:r>
            <a:r>
              <a:rPr lang="ko-KR" altLang="en-US" sz="1200" dirty="0">
                <a:sym typeface="Wingdings" pitchFamily="2" charset="2"/>
              </a:rPr>
              <a:t>씩 잘라서 </a:t>
            </a:r>
            <a:r>
              <a:rPr lang="en-US" altLang="ko-KR" sz="1200" dirty="0">
                <a:sym typeface="Wingdings" pitchFamily="2" charset="2"/>
              </a:rPr>
              <a:t>8</a:t>
            </a:r>
            <a:r>
              <a:rPr lang="ko-KR" altLang="en-US" sz="1200" dirty="0">
                <a:sym typeface="Wingdings" pitchFamily="2" charset="2"/>
              </a:rPr>
              <a:t>개로 준비한다</a:t>
            </a:r>
            <a:r>
              <a:rPr lang="en-US" altLang="ko-KR" sz="1200" dirty="0">
                <a:sym typeface="Wingdings" pitchFamily="2" charset="2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200" dirty="0"/>
              <a:t> 빨대</a:t>
            </a:r>
            <a:r>
              <a:rPr lang="en-US" altLang="ko-KR" sz="1200" dirty="0"/>
              <a:t>(4Ø) : 22cm ⅹ1</a:t>
            </a:r>
            <a:r>
              <a:rPr lang="ko-KR" altLang="en-US" sz="1200" dirty="0"/>
              <a:t>개 </a:t>
            </a:r>
            <a:r>
              <a:rPr lang="en-US" altLang="ko-KR" sz="1200" dirty="0">
                <a:sym typeface="Wingdings" pitchFamily="2" charset="2"/>
              </a:rPr>
              <a:t> 11cm</a:t>
            </a:r>
            <a:r>
              <a:rPr lang="ko-KR" altLang="en-US" sz="1200" dirty="0">
                <a:sym typeface="Wingdings" pitchFamily="2" charset="2"/>
              </a:rPr>
              <a:t>씩 잘라서 </a:t>
            </a:r>
            <a:r>
              <a:rPr lang="en-US" altLang="ko-KR" sz="1200" dirty="0">
                <a:sym typeface="Wingdings" pitchFamily="2" charset="2"/>
              </a:rPr>
              <a:t>2</a:t>
            </a:r>
            <a:r>
              <a:rPr lang="ko-KR" altLang="en-US" sz="1200" dirty="0">
                <a:sym typeface="Wingdings" pitchFamily="2" charset="2"/>
              </a:rPr>
              <a:t>개로 준비한다</a:t>
            </a:r>
            <a:r>
              <a:rPr lang="en-US" altLang="ko-KR" sz="1200" dirty="0">
                <a:sym typeface="Wingdings" pitchFamily="2" charset="2"/>
              </a:rPr>
              <a:t>.</a:t>
            </a:r>
            <a:endParaRPr lang="en-US" altLang="ko-KR" sz="1200" dirty="0"/>
          </a:p>
          <a:p>
            <a:pPr>
              <a:lnSpc>
                <a:spcPct val="150000"/>
              </a:lnSpc>
            </a:pPr>
            <a:r>
              <a:rPr lang="ko-KR" altLang="en-US" sz="1200" dirty="0"/>
              <a:t> 빨대</a:t>
            </a:r>
            <a:r>
              <a:rPr lang="en-US" altLang="ko-KR" sz="1200" dirty="0"/>
              <a:t>(5Ø) : 10cm ⅹ1</a:t>
            </a:r>
            <a:r>
              <a:rPr lang="ko-KR" altLang="en-US" sz="1200" dirty="0"/>
              <a:t>개 </a:t>
            </a:r>
            <a:r>
              <a:rPr lang="en-US" altLang="ko-KR" sz="1200" dirty="0">
                <a:sym typeface="Wingdings" pitchFamily="2" charset="2"/>
              </a:rPr>
              <a:t>  5cm </a:t>
            </a:r>
            <a:r>
              <a:rPr lang="ko-KR" altLang="en-US" sz="1200" dirty="0">
                <a:sym typeface="Wingdings" pitchFamily="2" charset="2"/>
              </a:rPr>
              <a:t>씩 잘라서 </a:t>
            </a:r>
            <a:r>
              <a:rPr lang="en-US" altLang="ko-KR" sz="1200" dirty="0">
                <a:sym typeface="Wingdings" pitchFamily="2" charset="2"/>
              </a:rPr>
              <a:t>2</a:t>
            </a:r>
            <a:r>
              <a:rPr lang="ko-KR" altLang="en-US" sz="1200" dirty="0">
                <a:sym typeface="Wingdings" pitchFamily="2" charset="2"/>
              </a:rPr>
              <a:t>개로 준비한다</a:t>
            </a:r>
            <a:r>
              <a:rPr lang="en-US" altLang="ko-KR" sz="1200" dirty="0" smtClean="0">
                <a:sym typeface="Wingdings" pitchFamily="2" charset="2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200" b="1" dirty="0" smtClean="0">
              <a:sym typeface="Wingdings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70C0"/>
                </a:solidFill>
              </a:rPr>
              <a:t>3.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조립 하기</a:t>
            </a:r>
            <a:endParaRPr lang="ko-KR" altLang="en-US" sz="1200" b="1" dirty="0"/>
          </a:p>
        </p:txBody>
      </p:sp>
      <p:grpSp>
        <p:nvGrpSpPr>
          <p:cNvPr id="6" name="그룹 25"/>
          <p:cNvGrpSpPr/>
          <p:nvPr/>
        </p:nvGrpSpPr>
        <p:grpSpPr>
          <a:xfrm>
            <a:off x="734637" y="5242302"/>
            <a:ext cx="5790707" cy="1839765"/>
            <a:chOff x="523554" y="5756571"/>
            <a:chExt cx="4177270" cy="1327160"/>
          </a:xfrm>
        </p:grpSpPr>
        <p:sp>
          <p:nvSpPr>
            <p:cNvPr id="8" name="직사각형 7"/>
            <p:cNvSpPr/>
            <p:nvPr/>
          </p:nvSpPr>
          <p:spPr>
            <a:xfrm>
              <a:off x="523554" y="5767860"/>
              <a:ext cx="1571636" cy="1998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smtClean="0">
                  <a:sym typeface="Wingdings 2"/>
                </a:rPr>
                <a:t></a:t>
              </a:r>
              <a:r>
                <a:rPr lang="ko-KR" altLang="en-US" sz="1200" smtClean="0">
                  <a:sym typeface="Wingdings 2"/>
                </a:rPr>
                <a:t>폼보드를 확인한다</a:t>
              </a:r>
              <a:r>
                <a:rPr lang="en-US" altLang="ko-KR" sz="1200" smtClean="0">
                  <a:sym typeface="Wingdings 2"/>
                </a:rPr>
                <a:t>.</a:t>
              </a:r>
              <a:r>
                <a:rPr lang="ko-KR" altLang="en-US" sz="1200" smtClean="0">
                  <a:sym typeface="Wingdings 2"/>
                </a:rPr>
                <a:t> </a:t>
              </a:r>
              <a:endParaRPr lang="ko-KR" altLang="en-US" sz="1200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2166628" y="5756571"/>
              <a:ext cx="2256030" cy="1998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smtClean="0">
                  <a:sym typeface="Wingdings 2"/>
                </a:rPr>
                <a:t>A,B, C,D,E,F</a:t>
              </a:r>
              <a:r>
                <a:rPr lang="ko-KR" altLang="en-US" sz="1200" smtClean="0">
                  <a:sym typeface="Wingdings 2"/>
                </a:rPr>
                <a:t>와 같이 떼어낸다</a:t>
              </a:r>
              <a:r>
                <a:rPr lang="en-US" altLang="ko-KR" sz="1200" smtClean="0">
                  <a:sym typeface="Wingdings 2"/>
                </a:rPr>
                <a:t>.</a:t>
              </a:r>
              <a:endParaRPr lang="ko-KR" altLang="en-US" sz="1200"/>
            </a:p>
          </p:txBody>
        </p:sp>
        <p:pic>
          <p:nvPicPr>
            <p:cNvPr id="11" name="Picture 15"/>
            <p:cNvPicPr>
              <a:picLocks noChangeAspect="1" noChangeArrowheads="1"/>
            </p:cNvPicPr>
            <p:nvPr/>
          </p:nvPicPr>
          <p:blipFill>
            <a:blip r:embed="rId2">
              <a:lum bright="20000"/>
            </a:blip>
            <a:srcRect l="5081" r="21209"/>
            <a:stretch>
              <a:fillRect/>
            </a:stretch>
          </p:blipFill>
          <p:spPr bwMode="auto">
            <a:xfrm rot="16200000">
              <a:off x="2843436" y="5226342"/>
              <a:ext cx="1071570" cy="2643207"/>
            </a:xfrm>
            <a:prstGeom prst="roundRect">
              <a:avLst>
                <a:gd name="adj" fmla="val 9489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3" cstate="print">
              <a:lum bright="20000"/>
            </a:blip>
            <a:srcRect/>
            <a:stretch>
              <a:fillRect/>
            </a:stretch>
          </p:blipFill>
          <p:spPr bwMode="auto">
            <a:xfrm rot="16200000">
              <a:off x="721355" y="5957235"/>
              <a:ext cx="1071570" cy="1181418"/>
            </a:xfrm>
            <a:prstGeom prst="roundRect">
              <a:avLst>
                <a:gd name="adj" fmla="val 9591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7" name="그룹 12"/>
            <p:cNvGrpSpPr/>
            <p:nvPr/>
          </p:nvGrpSpPr>
          <p:grpSpPr>
            <a:xfrm>
              <a:off x="2406006" y="6030082"/>
              <a:ext cx="2108568" cy="137094"/>
              <a:chOff x="2053348" y="3033279"/>
              <a:chExt cx="2108568" cy="137094"/>
            </a:xfrm>
          </p:grpSpPr>
          <p:sp>
            <p:nvSpPr>
              <p:cNvPr id="20" name="TextBox 37"/>
              <p:cNvSpPr txBox="1"/>
              <p:nvPr/>
            </p:nvSpPr>
            <p:spPr>
              <a:xfrm>
                <a:off x="2053348" y="3033279"/>
                <a:ext cx="78633" cy="13321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none" lIns="0" tIns="0" rIns="0" bIns="0" rtlCol="0" anchor="ctr" anchorCtr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200" b="1" smtClean="0"/>
                  <a:t>A</a:t>
                </a:r>
                <a:endParaRPr lang="ko-KR" altLang="en-US" sz="1200" b="1"/>
              </a:p>
            </p:txBody>
          </p:sp>
          <p:sp>
            <p:nvSpPr>
              <p:cNvPr id="21" name="TextBox 38"/>
              <p:cNvSpPr txBox="1"/>
              <p:nvPr/>
            </p:nvSpPr>
            <p:spPr>
              <a:xfrm>
                <a:off x="2475277" y="3033279"/>
                <a:ext cx="213928" cy="133214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none" lIns="0" tIns="0" rIns="0" bIns="0" rtlCol="0" anchor="ctr" anchorCtr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200" b="1" dirty="0" smtClean="0"/>
                  <a:t>B(1)</a:t>
                </a:r>
                <a:endParaRPr lang="ko-KR" altLang="en-US" sz="1200" b="1" dirty="0"/>
              </a:p>
            </p:txBody>
          </p:sp>
          <p:sp>
            <p:nvSpPr>
              <p:cNvPr id="22" name="TextBox 39"/>
              <p:cNvSpPr txBox="1"/>
              <p:nvPr/>
            </p:nvSpPr>
            <p:spPr>
              <a:xfrm>
                <a:off x="2918618" y="3033279"/>
                <a:ext cx="70539" cy="13321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none" lIns="0" tIns="0" rIns="0" bIns="0" rtlCol="0" anchor="ctr" anchorCtr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200" b="1" smtClean="0"/>
                  <a:t>C</a:t>
                </a:r>
                <a:endParaRPr lang="ko-KR" altLang="en-US" sz="1200" b="1"/>
              </a:p>
            </p:txBody>
          </p:sp>
          <p:sp>
            <p:nvSpPr>
              <p:cNvPr id="23" name="TextBox 40"/>
              <p:cNvSpPr txBox="1"/>
              <p:nvPr/>
            </p:nvSpPr>
            <p:spPr>
              <a:xfrm>
                <a:off x="3166284" y="3037160"/>
                <a:ext cx="83258" cy="13321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none" lIns="0" tIns="0" rIns="0" bIns="0" rtlCol="0" anchor="ctr" anchorCtr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200" b="1" smtClean="0"/>
                  <a:t>D</a:t>
                </a:r>
                <a:endParaRPr lang="ko-KR" altLang="en-US" sz="1200" b="1"/>
              </a:p>
            </p:txBody>
          </p:sp>
          <p:sp>
            <p:nvSpPr>
              <p:cNvPr id="24" name="TextBox 41"/>
              <p:cNvSpPr txBox="1"/>
              <p:nvPr/>
            </p:nvSpPr>
            <p:spPr>
              <a:xfrm>
                <a:off x="3610649" y="3033279"/>
                <a:ext cx="60131" cy="13321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none" lIns="0" tIns="0" rIns="0" bIns="0" rtlCol="0" anchor="ctr" anchorCtr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200" b="1" smtClean="0"/>
                  <a:t>E</a:t>
                </a:r>
                <a:endParaRPr lang="ko-KR" altLang="en-US" sz="1200" b="1"/>
              </a:p>
            </p:txBody>
          </p:sp>
          <p:sp>
            <p:nvSpPr>
              <p:cNvPr id="25" name="TextBox 42"/>
              <p:cNvSpPr txBox="1"/>
              <p:nvPr/>
            </p:nvSpPr>
            <p:spPr>
              <a:xfrm>
                <a:off x="4104098" y="3033279"/>
                <a:ext cx="57818" cy="13321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none" lIns="0" tIns="0" rIns="0" bIns="0" rtlCol="0" anchor="ctr" anchorCtr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200" b="1" smtClean="0"/>
                  <a:t>F</a:t>
                </a:r>
                <a:endParaRPr lang="ko-KR" altLang="en-US" sz="1200" b="1"/>
              </a:p>
            </p:txBody>
          </p:sp>
        </p:grpSp>
      </p:grpSp>
      <p:sp>
        <p:nvSpPr>
          <p:cNvPr id="29" name="직사각형 28"/>
          <p:cNvSpPr/>
          <p:nvPr/>
        </p:nvSpPr>
        <p:spPr>
          <a:xfrm>
            <a:off x="764704" y="7266921"/>
            <a:ext cx="304828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pc="-150" dirty="0" smtClean="0">
                <a:sym typeface="Wingdings 2"/>
              </a:rPr>
              <a:t> B(1)</a:t>
            </a:r>
            <a:r>
              <a:rPr lang="ko-KR" altLang="en-US" sz="1200" spc="-150" dirty="0" smtClean="0">
                <a:sym typeface="Wingdings 2"/>
              </a:rPr>
              <a:t>에 모터</a:t>
            </a:r>
            <a:r>
              <a:rPr lang="en-US" altLang="ko-KR" sz="1200" spc="-150" dirty="0" smtClean="0">
                <a:sym typeface="Wingdings 2"/>
              </a:rPr>
              <a:t>, </a:t>
            </a:r>
            <a:r>
              <a:rPr lang="ko-KR" altLang="en-US" sz="1200" spc="-150" dirty="0" smtClean="0">
                <a:sym typeface="Wingdings 2"/>
              </a:rPr>
              <a:t>연장선</a:t>
            </a:r>
            <a:r>
              <a:rPr lang="en-US" altLang="ko-KR" sz="1200" spc="-150" dirty="0" smtClean="0">
                <a:sym typeface="Wingdings 2"/>
              </a:rPr>
              <a:t>, </a:t>
            </a:r>
            <a:r>
              <a:rPr lang="ko-KR" altLang="en-US" sz="1200" spc="-150" dirty="0" smtClean="0">
                <a:sym typeface="Wingdings 2"/>
              </a:rPr>
              <a:t>메인보드를 연결한다</a:t>
            </a:r>
            <a:r>
              <a:rPr lang="en-US" altLang="ko-KR" sz="1200" spc="-150" dirty="0" smtClean="0">
                <a:sym typeface="Wingdings 2"/>
              </a:rPr>
              <a:t>.</a:t>
            </a:r>
            <a:endParaRPr lang="ko-KR" altLang="en-US" sz="1200" spc="-150" dirty="0"/>
          </a:p>
        </p:txBody>
      </p:sp>
      <p:sp>
        <p:nvSpPr>
          <p:cNvPr id="36" name="제목 3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풍력자동차 조립</a:t>
            </a:r>
            <a:endParaRPr lang="ko-KR" altLang="en-US" sz="3600" dirty="0"/>
          </a:p>
        </p:txBody>
      </p:sp>
      <p:sp>
        <p:nvSpPr>
          <p:cNvPr id="26" name="TextBox 38"/>
          <p:cNvSpPr txBox="1"/>
          <p:nvPr/>
        </p:nvSpPr>
        <p:spPr>
          <a:xfrm>
            <a:off x="3918262" y="6459037"/>
            <a:ext cx="296556" cy="184666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 smtClean="0"/>
              <a:t>B(2)</a:t>
            </a:r>
            <a:endParaRPr lang="ko-KR" altLang="en-US" sz="1200" b="1" dirty="0"/>
          </a:p>
        </p:txBody>
      </p:sp>
      <p:grpSp>
        <p:nvGrpSpPr>
          <p:cNvPr id="45" name="그룹 44"/>
          <p:cNvGrpSpPr/>
          <p:nvPr/>
        </p:nvGrpSpPr>
        <p:grpSpPr>
          <a:xfrm>
            <a:off x="1044455" y="7215206"/>
            <a:ext cx="5242073" cy="1462091"/>
            <a:chOff x="1071538" y="4297409"/>
            <a:chExt cx="7643866" cy="2131987"/>
          </a:xfrm>
        </p:grpSpPr>
        <p:sp>
          <p:nvSpPr>
            <p:cNvPr id="28" name="직사각형 27"/>
            <p:cNvSpPr/>
            <p:nvPr/>
          </p:nvSpPr>
          <p:spPr>
            <a:xfrm>
              <a:off x="2438752" y="4714884"/>
              <a:ext cx="1276520" cy="471232"/>
            </a:xfrm>
            <a:prstGeom prst="rect">
              <a:avLst/>
            </a:prstGeom>
            <a:solidFill>
              <a:srgbClr val="FF0000">
                <a:alpha val="76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날개</a:t>
              </a:r>
              <a:r>
                <a:rPr lang="en-US" altLang="ko-KR" sz="1500" b="1" dirty="0" smtClean="0">
                  <a:solidFill>
                    <a:schemeClr val="bg1"/>
                  </a:solidFill>
                  <a:sym typeface="Wingdings 2"/>
                </a:rPr>
                <a:t>(A)</a:t>
              </a:r>
              <a:endParaRPr lang="ko-KR" altLang="en-US" sz="1500" b="1" dirty="0">
                <a:solidFill>
                  <a:schemeClr val="bg1"/>
                </a:solidFill>
              </a:endParaRPr>
            </a:p>
          </p:txBody>
        </p:sp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4" cstate="print">
              <a:lum bright="10000"/>
            </a:blip>
            <a:srcRect t="17361" b="4616"/>
            <a:stretch>
              <a:fillRect/>
            </a:stretch>
          </p:blipFill>
          <p:spPr bwMode="auto">
            <a:xfrm>
              <a:off x="5072066" y="4297409"/>
              <a:ext cx="3643338" cy="2131987"/>
            </a:xfrm>
            <a:prstGeom prst="roundRect">
              <a:avLst>
                <a:gd name="adj" fmla="val 0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38" name="꺾인 연결선 37"/>
            <p:cNvCxnSpPr>
              <a:endCxn id="39" idx="3"/>
            </p:cNvCxnSpPr>
            <p:nvPr/>
          </p:nvCxnSpPr>
          <p:spPr>
            <a:xfrm rot="10800000">
              <a:off x="3715271" y="6036333"/>
              <a:ext cx="3610348" cy="264448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직사각형 38"/>
            <p:cNvSpPr/>
            <p:nvPr/>
          </p:nvSpPr>
          <p:spPr>
            <a:xfrm>
              <a:off x="2610709" y="5800715"/>
              <a:ext cx="1104563" cy="471232"/>
            </a:xfrm>
            <a:prstGeom prst="rect">
              <a:avLst/>
            </a:prstGeom>
            <a:solidFill>
              <a:srgbClr val="FF0000">
                <a:alpha val="76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1500" b="1" dirty="0" smtClean="0">
                  <a:solidFill>
                    <a:schemeClr val="bg1"/>
                  </a:solidFill>
                </a:rPr>
                <a:t>연장선</a:t>
              </a:r>
              <a:endParaRPr lang="ko-KR" altLang="en-US" sz="1500" b="1" dirty="0">
                <a:solidFill>
                  <a:schemeClr val="bg1"/>
                </a:solidFill>
              </a:endParaRPr>
            </a:p>
          </p:txBody>
        </p:sp>
        <p:cxnSp>
          <p:nvCxnSpPr>
            <p:cNvPr id="40" name="꺾인 연결선 39"/>
            <p:cNvCxnSpPr>
              <a:endCxn id="41" idx="3"/>
            </p:cNvCxnSpPr>
            <p:nvPr/>
          </p:nvCxnSpPr>
          <p:spPr>
            <a:xfrm rot="10800000" flipV="1">
              <a:off x="3715271" y="5396411"/>
              <a:ext cx="4142877" cy="92741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직사각형 40"/>
            <p:cNvSpPr/>
            <p:nvPr/>
          </p:nvSpPr>
          <p:spPr>
            <a:xfrm>
              <a:off x="1071538" y="5253537"/>
              <a:ext cx="2643733" cy="471232"/>
            </a:xfrm>
            <a:prstGeom prst="rect">
              <a:avLst/>
            </a:prstGeom>
            <a:solidFill>
              <a:srgbClr val="388BD0">
                <a:alpha val="76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1500" b="1" dirty="0" smtClean="0">
                  <a:solidFill>
                    <a:schemeClr val="bg1"/>
                  </a:solidFill>
                </a:rPr>
                <a:t>모터위치</a:t>
              </a:r>
              <a:r>
                <a:rPr lang="en-US" altLang="ko-KR" sz="1500" b="1" dirty="0" smtClean="0">
                  <a:solidFill>
                    <a:schemeClr val="bg1"/>
                  </a:solidFill>
                </a:rPr>
                <a:t>:</a:t>
              </a:r>
              <a:r>
                <a:rPr lang="ko-KR" altLang="en-US" sz="1500" b="1" dirty="0" smtClean="0">
                  <a:solidFill>
                    <a:schemeClr val="bg1"/>
                  </a:solidFill>
                </a:rPr>
                <a:t>왼쪽아래</a:t>
              </a:r>
              <a:endParaRPr lang="ko-KR" altLang="en-US" sz="1500" b="1" dirty="0">
                <a:solidFill>
                  <a:schemeClr val="bg1"/>
                </a:solidFill>
              </a:endParaRPr>
            </a:p>
          </p:txBody>
        </p:sp>
        <p:cxnSp>
          <p:nvCxnSpPr>
            <p:cNvPr id="42" name="꺾인 연결선 41"/>
            <p:cNvCxnSpPr>
              <a:endCxn id="28" idx="3"/>
            </p:cNvCxnSpPr>
            <p:nvPr/>
          </p:nvCxnSpPr>
          <p:spPr>
            <a:xfrm rot="10800000">
              <a:off x="3715271" y="4950500"/>
              <a:ext cx="2324464" cy="121574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타원 42"/>
            <p:cNvSpPr/>
            <p:nvPr/>
          </p:nvSpPr>
          <p:spPr>
            <a:xfrm>
              <a:off x="7786710" y="5143512"/>
              <a:ext cx="571504" cy="386327"/>
            </a:xfrm>
            <a:prstGeom prst="ellipse">
              <a:avLst/>
            </a:prstGeom>
            <a:noFill/>
            <a:ln w="47625">
              <a:solidFill>
                <a:srgbClr val="FFFF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/>
            </a:p>
          </p:txBody>
        </p:sp>
        <p:sp>
          <p:nvSpPr>
            <p:cNvPr id="44" name="타원 43"/>
            <p:cNvSpPr/>
            <p:nvPr/>
          </p:nvSpPr>
          <p:spPr>
            <a:xfrm>
              <a:off x="7643834" y="4429132"/>
              <a:ext cx="347666" cy="386327"/>
            </a:xfrm>
            <a:prstGeom prst="ellipse">
              <a:avLst/>
            </a:prstGeom>
            <a:noFill/>
            <a:ln w="47625">
              <a:solidFill>
                <a:srgbClr val="FFFF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/>
            </a:p>
          </p:txBody>
        </p:sp>
      </p:grpSp>
    </p:spTree>
    <p:extLst>
      <p:ext uri="{BB962C8B-B14F-4D97-AF65-F5344CB8AC3E}">
        <p14:creationId xmlns="" xmlns:p14="http://schemas.microsoft.com/office/powerpoint/2010/main" val="91056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571480" y="3214678"/>
            <a:ext cx="1928826" cy="336990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pc="-150" dirty="0" smtClean="0">
                <a:sym typeface="Wingdings 2"/>
              </a:rPr>
              <a:t>A</a:t>
            </a:r>
            <a:r>
              <a:rPr lang="ko-KR" altLang="en-US" sz="1200" spc="-150" dirty="0" smtClean="0">
                <a:sym typeface="Wingdings 2"/>
              </a:rPr>
              <a:t>에 </a:t>
            </a:r>
            <a:r>
              <a:rPr lang="en-US" altLang="ko-KR" sz="1200" spc="-150" dirty="0" smtClean="0">
                <a:sym typeface="Wingdings 2"/>
              </a:rPr>
              <a:t>F</a:t>
            </a:r>
            <a:r>
              <a:rPr lang="ko-KR" altLang="en-US" sz="1200" spc="-150" dirty="0" smtClean="0">
                <a:sym typeface="Wingdings 2"/>
              </a:rPr>
              <a:t>를 중앙에 꽂는다</a:t>
            </a:r>
            <a:r>
              <a:rPr lang="en-US" altLang="ko-KR" sz="1200" spc="-150" dirty="0" smtClean="0">
                <a:sym typeface="Wingdings 2"/>
              </a:rPr>
              <a:t>.</a:t>
            </a:r>
            <a:endParaRPr lang="ko-KR" altLang="en-US" sz="1200" spc="-150" dirty="0"/>
          </a:p>
        </p:txBody>
      </p:sp>
      <p:sp>
        <p:nvSpPr>
          <p:cNvPr id="13" name="직사각형 12"/>
          <p:cNvSpPr/>
          <p:nvPr/>
        </p:nvSpPr>
        <p:spPr>
          <a:xfrm>
            <a:off x="3703561" y="1285852"/>
            <a:ext cx="2225769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 B(2)</a:t>
            </a:r>
            <a:r>
              <a:rPr lang="ko-KR" altLang="en-US" sz="1200" dirty="0" smtClean="0">
                <a:sym typeface="Wingdings 2"/>
              </a:rPr>
              <a:t>에 메인보드를 꽂는다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22" name="직사각형 21"/>
          <p:cNvSpPr/>
          <p:nvPr/>
        </p:nvSpPr>
        <p:spPr>
          <a:xfrm>
            <a:off x="642918" y="1336199"/>
            <a:ext cx="2216820" cy="276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 B</a:t>
            </a:r>
            <a:r>
              <a:rPr lang="ko-KR" altLang="en-US" sz="1200" dirty="0" smtClean="0">
                <a:sym typeface="Wingdings 2"/>
              </a:rPr>
              <a:t>에 </a:t>
            </a:r>
            <a:r>
              <a:rPr lang="en-US" altLang="ko-KR" sz="1200" dirty="0" smtClean="0">
                <a:sym typeface="Wingdings 2"/>
              </a:rPr>
              <a:t>C </a:t>
            </a:r>
            <a:r>
              <a:rPr lang="ko-KR" altLang="en-US" sz="1200" dirty="0" smtClean="0">
                <a:sym typeface="Wingdings 2"/>
              </a:rPr>
              <a:t>지지대를 꽂는다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 smtClean="0"/>
          </a:p>
        </p:txBody>
      </p:sp>
      <p:sp>
        <p:nvSpPr>
          <p:cNvPr id="31" name="직사각형 30"/>
          <p:cNvSpPr/>
          <p:nvPr/>
        </p:nvSpPr>
        <p:spPr>
          <a:xfrm>
            <a:off x="3286124" y="3223431"/>
            <a:ext cx="271893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 5</a:t>
            </a:r>
            <a:r>
              <a:rPr lang="en-US" altLang="ko-KR" sz="1200" dirty="0" smtClean="0"/>
              <a:t>Ø</a:t>
            </a:r>
            <a:r>
              <a:rPr lang="ko-KR" altLang="en-US" sz="1200" dirty="0" smtClean="0"/>
              <a:t>빨대로</a:t>
            </a:r>
            <a:r>
              <a:rPr lang="en-US" altLang="ko-KR" sz="1200" dirty="0" smtClean="0"/>
              <a:t> </a:t>
            </a:r>
            <a:r>
              <a:rPr lang="ko-KR" altLang="en-US" sz="1200" dirty="0" smtClean="0"/>
              <a:t>중앙지지대를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연결한다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38" name="직사각형 37"/>
          <p:cNvSpPr/>
          <p:nvPr/>
        </p:nvSpPr>
        <p:spPr>
          <a:xfrm>
            <a:off x="692696" y="4786314"/>
            <a:ext cx="2864918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</a:t>
            </a:r>
            <a:r>
              <a:rPr lang="en-US" altLang="ko-KR" sz="1200" spc="-150" dirty="0" smtClean="0">
                <a:sym typeface="Wingdings 2"/>
              </a:rPr>
              <a:t>D</a:t>
            </a:r>
            <a:r>
              <a:rPr lang="ko-KR" altLang="en-US" sz="1200" spc="-150" dirty="0" smtClean="0">
                <a:sym typeface="Wingdings 2"/>
              </a:rPr>
              <a:t>와</a:t>
            </a:r>
            <a:r>
              <a:rPr lang="en-US" altLang="ko-KR" sz="1200" spc="-150" dirty="0" smtClean="0">
                <a:sym typeface="Wingdings 2"/>
              </a:rPr>
              <a:t>E</a:t>
            </a:r>
            <a:r>
              <a:rPr lang="ko-KR" altLang="en-US" sz="1200" spc="-150" dirty="0" smtClean="0">
                <a:sym typeface="Wingdings 2"/>
              </a:rPr>
              <a:t>를 </a:t>
            </a:r>
            <a:r>
              <a:rPr lang="en-US" altLang="ko-KR" sz="1200" spc="-150" dirty="0" smtClean="0">
                <a:sym typeface="Wingdings 2"/>
              </a:rPr>
              <a:t>4</a:t>
            </a:r>
            <a:r>
              <a:rPr lang="en-US" altLang="ko-KR" sz="1200" spc="-150" dirty="0" smtClean="0"/>
              <a:t>Ø(</a:t>
            </a:r>
            <a:r>
              <a:rPr lang="en-US" altLang="ko-KR" sz="1200" spc="-150" dirty="0" smtClean="0">
                <a:sym typeface="Wingdings 2"/>
              </a:rPr>
              <a:t>1.5cm)</a:t>
            </a:r>
            <a:r>
              <a:rPr lang="ko-KR" altLang="en-US" sz="1200" spc="-150" dirty="0" smtClean="0">
                <a:sym typeface="Wingdings 2"/>
              </a:rPr>
              <a:t>빨대로 고정한다</a:t>
            </a:r>
            <a:r>
              <a:rPr lang="en-US" altLang="ko-KR" sz="1200" spc="-150" dirty="0" smtClean="0">
                <a:sym typeface="Wingdings 2"/>
              </a:rPr>
              <a:t>.</a:t>
            </a:r>
            <a:endParaRPr lang="ko-KR" altLang="en-US" sz="1200" spc="-150" dirty="0" smtClean="0"/>
          </a:p>
        </p:txBody>
      </p:sp>
      <p:sp>
        <p:nvSpPr>
          <p:cNvPr id="39" name="직사각형 38"/>
          <p:cNvSpPr/>
          <p:nvPr/>
        </p:nvSpPr>
        <p:spPr>
          <a:xfrm>
            <a:off x="3543704" y="4786315"/>
            <a:ext cx="2885692" cy="293627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pc="-150" dirty="0" smtClean="0">
                <a:sym typeface="Wingdings 2"/>
              </a:rPr>
              <a:t> 4</a:t>
            </a:r>
            <a:r>
              <a:rPr lang="en-US" altLang="ko-KR" sz="1200" spc="-150" dirty="0" smtClean="0"/>
              <a:t>Ø(11cm)</a:t>
            </a:r>
            <a:r>
              <a:rPr lang="ko-KR" altLang="en-US" sz="1200" spc="-150" dirty="0" smtClean="0"/>
              <a:t>빨대로 </a:t>
            </a:r>
            <a:r>
              <a:rPr lang="en-US" altLang="ko-KR" sz="1200" spc="-150" dirty="0" smtClean="0">
                <a:sym typeface="Wingdings 2"/>
              </a:rPr>
              <a:t></a:t>
            </a:r>
            <a:r>
              <a:rPr lang="ko-KR" altLang="en-US" sz="1200" spc="-150" dirty="0" smtClean="0">
                <a:sym typeface="Wingdings 2"/>
              </a:rPr>
              <a:t>을 관통해 바퀴를 꽂는다</a:t>
            </a:r>
            <a:r>
              <a:rPr lang="en-US" altLang="ko-KR" sz="1200" spc="-150" dirty="0" smtClean="0">
                <a:sym typeface="Wingdings 2"/>
              </a:rPr>
              <a:t>.</a:t>
            </a:r>
            <a:r>
              <a:rPr lang="ko-KR" altLang="en-US" sz="1200" spc="-150" dirty="0" smtClean="0"/>
              <a:t> </a:t>
            </a:r>
            <a:endParaRPr lang="ko-KR" altLang="en-US" sz="1200" spc="-150" dirty="0"/>
          </a:p>
        </p:txBody>
      </p:sp>
      <p:sp>
        <p:nvSpPr>
          <p:cNvPr id="47" name="직사각형 46"/>
          <p:cNvSpPr/>
          <p:nvPr/>
        </p:nvSpPr>
        <p:spPr>
          <a:xfrm>
            <a:off x="571480" y="6786578"/>
            <a:ext cx="3564260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/>
              <a:buChar char="~"/>
            </a:pPr>
            <a:r>
              <a:rPr lang="en-US" altLang="ko-KR" sz="1100" b="1" dirty="0" smtClean="0">
                <a:sym typeface="Wingdings"/>
              </a:rPr>
              <a:t></a:t>
            </a:r>
            <a:r>
              <a:rPr lang="ko-KR" altLang="en-US" sz="1100" b="1" dirty="0" smtClean="0">
                <a:sym typeface="Wingdings"/>
              </a:rPr>
              <a:t>번에서 </a:t>
            </a:r>
            <a:r>
              <a:rPr lang="ko-KR" altLang="en-US" sz="1100" b="1" dirty="0" smtClean="0">
                <a:sym typeface="Wingdings 2"/>
              </a:rPr>
              <a:t>준비한 모터와 메인보드를 양쪽에 꽂는다</a:t>
            </a:r>
            <a:r>
              <a:rPr lang="en-US" altLang="ko-KR" sz="1100" b="1" dirty="0" smtClean="0">
                <a:sym typeface="Wingdings 2"/>
              </a:rPr>
              <a:t>.</a:t>
            </a:r>
            <a:endParaRPr lang="ko-KR" altLang="en-US" sz="1100" b="1" dirty="0"/>
          </a:p>
        </p:txBody>
      </p:sp>
      <p:sp>
        <p:nvSpPr>
          <p:cNvPr id="46" name="제목 4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grpSp>
        <p:nvGrpSpPr>
          <p:cNvPr id="65" name="그룹 64"/>
          <p:cNvGrpSpPr/>
          <p:nvPr/>
        </p:nvGrpSpPr>
        <p:grpSpPr>
          <a:xfrm>
            <a:off x="642909" y="1714480"/>
            <a:ext cx="2928967" cy="1314872"/>
            <a:chOff x="357157" y="1857364"/>
            <a:chExt cx="4455726" cy="2000264"/>
          </a:xfrm>
        </p:grpSpPr>
        <p:pic>
          <p:nvPicPr>
            <p:cNvPr id="56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86050" y="2143116"/>
              <a:ext cx="2026833" cy="1714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t="12676" r="7107"/>
            <a:stretch>
              <a:fillRect/>
            </a:stretch>
          </p:blipFill>
          <p:spPr bwMode="auto">
            <a:xfrm>
              <a:off x="357157" y="1857364"/>
              <a:ext cx="2623647" cy="1643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1" name="위쪽 화살표 60"/>
            <p:cNvSpPr/>
            <p:nvPr/>
          </p:nvSpPr>
          <p:spPr>
            <a:xfrm rot="7633622" flipH="1">
              <a:off x="1311441" y="2789979"/>
              <a:ext cx="293383" cy="20982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62" name="위쪽 화살표 61"/>
            <p:cNvSpPr/>
            <p:nvPr/>
          </p:nvSpPr>
          <p:spPr>
            <a:xfrm rot="7633622" flipH="1">
              <a:off x="1248779" y="2067595"/>
              <a:ext cx="281221" cy="225833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63" name="위쪽 화살표 62"/>
            <p:cNvSpPr/>
            <p:nvPr/>
          </p:nvSpPr>
          <p:spPr>
            <a:xfrm rot="7633622" flipH="1">
              <a:off x="3668896" y="2218474"/>
              <a:ext cx="293383" cy="20982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64" name="위쪽 화살표 63"/>
            <p:cNvSpPr/>
            <p:nvPr/>
          </p:nvSpPr>
          <p:spPr>
            <a:xfrm rot="7633622" flipH="1">
              <a:off x="3740334" y="3147169"/>
              <a:ext cx="293383" cy="20982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</p:grpSp>
      <p:grpSp>
        <p:nvGrpSpPr>
          <p:cNvPr id="72" name="그룹 71"/>
          <p:cNvGrpSpPr/>
          <p:nvPr/>
        </p:nvGrpSpPr>
        <p:grpSpPr>
          <a:xfrm>
            <a:off x="3786191" y="1643042"/>
            <a:ext cx="2729256" cy="1428760"/>
            <a:chOff x="4929190" y="1785926"/>
            <a:chExt cx="4002884" cy="2095502"/>
          </a:xfrm>
        </p:grpSpPr>
        <p:pic>
          <p:nvPicPr>
            <p:cNvPr id="6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29190" y="1928802"/>
              <a:ext cx="4002884" cy="19526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7" name="위쪽 화살표 66"/>
            <p:cNvSpPr/>
            <p:nvPr/>
          </p:nvSpPr>
          <p:spPr>
            <a:xfrm rot="7633622" flipH="1">
              <a:off x="5954912" y="2289913"/>
              <a:ext cx="293383" cy="20982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68" name="위쪽 화살표 67"/>
            <p:cNvSpPr/>
            <p:nvPr/>
          </p:nvSpPr>
          <p:spPr>
            <a:xfrm rot="7633622" flipH="1">
              <a:off x="6026350" y="3218608"/>
              <a:ext cx="293383" cy="20982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69" name="위쪽 화살표 68"/>
            <p:cNvSpPr/>
            <p:nvPr/>
          </p:nvSpPr>
          <p:spPr>
            <a:xfrm rot="7633622" flipH="1">
              <a:off x="7312234" y="2147037"/>
              <a:ext cx="293383" cy="20982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70" name="위쪽 화살표 69"/>
            <p:cNvSpPr/>
            <p:nvPr/>
          </p:nvSpPr>
          <p:spPr>
            <a:xfrm rot="7633622" flipH="1">
              <a:off x="7383672" y="3075732"/>
              <a:ext cx="293383" cy="20982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71" name="직사각형 70"/>
            <p:cNvSpPr/>
            <p:nvPr/>
          </p:nvSpPr>
          <p:spPr>
            <a:xfrm>
              <a:off x="5033964" y="1785926"/>
              <a:ext cx="3667129" cy="406263"/>
            </a:xfrm>
            <a:prstGeom prst="rect">
              <a:avLst/>
            </a:prstGeom>
            <a:solidFill>
              <a:srgbClr val="FF0000">
                <a:alpha val="76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1200" b="1" dirty="0" smtClean="0">
                  <a:solidFill>
                    <a:schemeClr val="bg1"/>
                  </a:solidFill>
                </a:rPr>
                <a:t>지지대 위치 확인 후 연장선 연결</a:t>
              </a:r>
              <a:endParaRPr lang="ko-KR" alt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4" name="그룹 83"/>
          <p:cNvGrpSpPr/>
          <p:nvPr/>
        </p:nvGrpSpPr>
        <p:grpSpPr>
          <a:xfrm>
            <a:off x="714356" y="3500430"/>
            <a:ext cx="2373148" cy="1143008"/>
            <a:chOff x="500042" y="3786182"/>
            <a:chExt cx="1928166" cy="928686"/>
          </a:xfrm>
        </p:grpSpPr>
        <p:pic>
          <p:nvPicPr>
            <p:cNvPr id="73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 l="6249"/>
            <a:stretch>
              <a:fillRect/>
            </a:stretch>
          </p:blipFill>
          <p:spPr bwMode="auto">
            <a:xfrm rot="16200000">
              <a:off x="999782" y="3286442"/>
              <a:ext cx="928686" cy="1928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5" name="위쪽 화살표 74"/>
            <p:cNvSpPr/>
            <p:nvPr/>
          </p:nvSpPr>
          <p:spPr>
            <a:xfrm flipV="1">
              <a:off x="1020105" y="3934582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76" name="위쪽 화살표 75"/>
            <p:cNvSpPr/>
            <p:nvPr/>
          </p:nvSpPr>
          <p:spPr>
            <a:xfrm>
              <a:off x="982957" y="4491794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77" name="위쪽 화살표 76"/>
            <p:cNvSpPr/>
            <p:nvPr/>
          </p:nvSpPr>
          <p:spPr>
            <a:xfrm flipV="1">
              <a:off x="1899767" y="3934582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78" name="위쪽 화살표 77"/>
            <p:cNvSpPr/>
            <p:nvPr/>
          </p:nvSpPr>
          <p:spPr>
            <a:xfrm>
              <a:off x="1899767" y="4491794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</p:grpSp>
      <p:grpSp>
        <p:nvGrpSpPr>
          <p:cNvPr id="85" name="그룹 84"/>
          <p:cNvGrpSpPr/>
          <p:nvPr/>
        </p:nvGrpSpPr>
        <p:grpSpPr>
          <a:xfrm>
            <a:off x="3256073" y="3500430"/>
            <a:ext cx="3173324" cy="1143008"/>
            <a:chOff x="3851095" y="3786182"/>
            <a:chExt cx="2578301" cy="928685"/>
          </a:xfrm>
        </p:grpSpPr>
        <p:pic>
          <p:nvPicPr>
            <p:cNvPr id="74" name="Picture 8"/>
            <p:cNvPicPr>
              <a:picLocks noChangeAspect="1" noChangeArrowheads="1"/>
            </p:cNvPicPr>
            <p:nvPr/>
          </p:nvPicPr>
          <p:blipFill>
            <a:blip r:embed="rId6"/>
            <a:srcRect r="2739"/>
            <a:stretch>
              <a:fillRect/>
            </a:stretch>
          </p:blipFill>
          <p:spPr bwMode="auto">
            <a:xfrm>
              <a:off x="3851095" y="3786182"/>
              <a:ext cx="2578301" cy="9286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9" name="위쪽 화살표 78"/>
            <p:cNvSpPr/>
            <p:nvPr/>
          </p:nvSpPr>
          <p:spPr>
            <a:xfrm flipV="1">
              <a:off x="4490892" y="3972839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80" name="위쪽 화살표 79"/>
            <p:cNvSpPr/>
            <p:nvPr/>
          </p:nvSpPr>
          <p:spPr>
            <a:xfrm>
              <a:off x="4408307" y="4343393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81" name="위쪽 화살표 80"/>
            <p:cNvSpPr/>
            <p:nvPr/>
          </p:nvSpPr>
          <p:spPr>
            <a:xfrm flipV="1">
              <a:off x="5597024" y="4046025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82" name="위쪽 화살표 81"/>
            <p:cNvSpPr/>
            <p:nvPr/>
          </p:nvSpPr>
          <p:spPr>
            <a:xfrm>
              <a:off x="5696591" y="4380541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</p:grpSp>
      <p:grpSp>
        <p:nvGrpSpPr>
          <p:cNvPr id="86" name="그룹 87"/>
          <p:cNvGrpSpPr/>
          <p:nvPr/>
        </p:nvGrpSpPr>
        <p:grpSpPr>
          <a:xfrm>
            <a:off x="642918" y="5098571"/>
            <a:ext cx="1913181" cy="1275455"/>
            <a:chOff x="941614" y="4637485"/>
            <a:chExt cx="2595927" cy="1730619"/>
          </a:xfrm>
        </p:grpSpPr>
        <p:pic>
          <p:nvPicPr>
            <p:cNvPr id="87" name="Picture 19"/>
            <p:cNvPicPr>
              <a:picLocks noChangeAspect="1" noChangeArrowheads="1"/>
            </p:cNvPicPr>
            <p:nvPr/>
          </p:nvPicPr>
          <p:blipFill>
            <a:blip r:embed="rId7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941614" y="4637485"/>
              <a:ext cx="2595927" cy="1730619"/>
            </a:xfrm>
            <a:prstGeom prst="roundRect">
              <a:avLst>
                <a:gd name="adj" fmla="val 1015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8" name="위쪽 화살표 87"/>
            <p:cNvSpPr/>
            <p:nvPr/>
          </p:nvSpPr>
          <p:spPr>
            <a:xfrm rot="2233622" flipV="1">
              <a:off x="2543200" y="4803791"/>
              <a:ext cx="218519" cy="184472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89" name="위쪽 화살표 88"/>
            <p:cNvSpPr/>
            <p:nvPr/>
          </p:nvSpPr>
          <p:spPr>
            <a:xfrm rot="7633622" flipH="1">
              <a:off x="1739738" y="5045044"/>
              <a:ext cx="218519" cy="184472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</p:grpSp>
      <p:sp>
        <p:nvSpPr>
          <p:cNvPr id="90" name="직사각형 89"/>
          <p:cNvSpPr/>
          <p:nvPr/>
        </p:nvSpPr>
        <p:spPr>
          <a:xfrm>
            <a:off x="2285992" y="5241447"/>
            <a:ext cx="785818" cy="1015663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바퀴 </a:t>
            </a:r>
            <a:endParaRPr lang="en-US" altLang="ko-KR" sz="2000" b="1" dirty="0" smtClean="0">
              <a:solidFill>
                <a:schemeClr val="bg1"/>
              </a:solidFill>
              <a:sym typeface="Wingdings 2"/>
            </a:endParaRPr>
          </a:p>
          <a:p>
            <a:r>
              <a:rPr lang="en-US" altLang="ko-KR" sz="2000" b="1" dirty="0" smtClean="0">
                <a:solidFill>
                  <a:schemeClr val="bg1"/>
                </a:solidFill>
                <a:sym typeface="Wingdings 2"/>
              </a:rPr>
              <a:t>4</a:t>
            </a:r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개</a:t>
            </a:r>
            <a:endParaRPr lang="en-US" altLang="ko-KR" sz="2000" b="1" dirty="0" smtClean="0">
              <a:solidFill>
                <a:schemeClr val="bg1"/>
              </a:solidFill>
              <a:sym typeface="Wingdings 2"/>
            </a:endParaRPr>
          </a:p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조립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pic>
        <p:nvPicPr>
          <p:cNvPr id="91" name="Picture 2"/>
          <p:cNvPicPr>
            <a:picLocks noChangeAspect="1" noChangeArrowheads="1"/>
          </p:cNvPicPr>
          <p:nvPr/>
        </p:nvPicPr>
        <p:blipFill>
          <a:blip r:embed="rId8" cstate="print">
            <a:lum bright="10000"/>
          </a:blip>
          <a:srcRect b="5084"/>
          <a:stretch>
            <a:fillRect/>
          </a:stretch>
        </p:blipFill>
        <p:spPr bwMode="auto">
          <a:xfrm>
            <a:off x="3786190" y="5072066"/>
            <a:ext cx="2446747" cy="159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3" name="위쪽 화살표 92"/>
          <p:cNvSpPr/>
          <p:nvPr/>
        </p:nvSpPr>
        <p:spPr>
          <a:xfrm flipV="1">
            <a:off x="4323076" y="5266144"/>
            <a:ext cx="106056" cy="91674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4" name="위쪽 화살표 93"/>
          <p:cNvSpPr/>
          <p:nvPr/>
        </p:nvSpPr>
        <p:spPr>
          <a:xfrm>
            <a:off x="4000504" y="6500826"/>
            <a:ext cx="106056" cy="91674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5" name="위쪽 화살표 94"/>
          <p:cNvSpPr/>
          <p:nvPr/>
        </p:nvSpPr>
        <p:spPr>
          <a:xfrm flipV="1">
            <a:off x="5251770" y="5286380"/>
            <a:ext cx="106056" cy="91674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6" name="위쪽 화살표 95"/>
          <p:cNvSpPr/>
          <p:nvPr/>
        </p:nvSpPr>
        <p:spPr>
          <a:xfrm>
            <a:off x="5500702" y="6480590"/>
            <a:ext cx="106056" cy="91674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grpSp>
        <p:nvGrpSpPr>
          <p:cNvPr id="99" name="그룹 98"/>
          <p:cNvGrpSpPr/>
          <p:nvPr/>
        </p:nvGrpSpPr>
        <p:grpSpPr>
          <a:xfrm>
            <a:off x="2071678" y="7072330"/>
            <a:ext cx="4187189" cy="1643074"/>
            <a:chOff x="571480" y="6929422"/>
            <a:chExt cx="5643602" cy="2214578"/>
          </a:xfrm>
        </p:grpSpPr>
        <p:pic>
          <p:nvPicPr>
            <p:cNvPr id="97" name="Picture 3"/>
            <p:cNvPicPr>
              <a:picLocks noChangeAspect="1" noChangeArrowheads="1"/>
            </p:cNvPicPr>
            <p:nvPr/>
          </p:nvPicPr>
          <p:blipFill>
            <a:blip r:embed="rId9"/>
            <a:srcRect l="4095" t="7450" r="5816" b="999"/>
            <a:stretch>
              <a:fillRect/>
            </a:stretch>
          </p:blipFill>
          <p:spPr bwMode="auto">
            <a:xfrm>
              <a:off x="3571876" y="6929422"/>
              <a:ext cx="2643206" cy="2214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8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 t="7767" b="2882"/>
            <a:stretch>
              <a:fillRect/>
            </a:stretch>
          </p:blipFill>
          <p:spPr bwMode="auto">
            <a:xfrm flipH="1">
              <a:off x="571480" y="6929422"/>
              <a:ext cx="3181161" cy="2214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="" xmlns:p14="http://schemas.microsoft.com/office/powerpoint/2010/main" val="25349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11" y="1214414"/>
            <a:ext cx="3666787" cy="2928958"/>
          </a:xfrm>
          <a:prstGeom prst="rect">
            <a:avLst/>
          </a:prstGeom>
          <a:noFill/>
        </p:spPr>
      </p:pic>
      <p:sp>
        <p:nvSpPr>
          <p:cNvPr id="31" name="모서리가 둥근 직사각형 30"/>
          <p:cNvSpPr/>
          <p:nvPr/>
        </p:nvSpPr>
        <p:spPr>
          <a:xfrm flipV="1">
            <a:off x="568272" y="4355960"/>
            <a:ext cx="5789686" cy="7143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30" name="제목 29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800" dirty="0" smtClean="0"/>
              <a:t>풍력자동차 코딩</a:t>
            </a:r>
            <a:endParaRPr lang="ko-KR" altLang="en-US" sz="3800" dirty="0"/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094694"/>
            <a:ext cx="250534" cy="334430"/>
            <a:chOff x="8004773" y="4661601"/>
            <a:chExt cx="703673" cy="939312"/>
          </a:xfrm>
        </p:grpSpPr>
        <p:sp>
          <p:nvSpPr>
            <p:cNvPr id="3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9" name="제목 55"/>
          <p:cNvSpPr txBox="1">
            <a:spLocks/>
          </p:cNvSpPr>
          <p:nvPr/>
        </p:nvSpPr>
        <p:spPr>
          <a:xfrm>
            <a:off x="872998" y="4070209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50" name="Rectangle 6"/>
          <p:cNvSpPr>
            <a:spLocks noChangeArrowheads="1"/>
          </p:cNvSpPr>
          <p:nvPr/>
        </p:nvSpPr>
        <p:spPr bwMode="auto">
          <a:xfrm>
            <a:off x="571480" y="6572264"/>
            <a:ext cx="328614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sz="1200" dirty="0" smtClean="0"/>
              <a:t>①</a:t>
            </a:r>
            <a:r>
              <a:rPr lang="ko-KR" altLang="en-US" sz="1200" dirty="0" smtClean="0"/>
              <a:t> 레이저센서에서 약</a:t>
            </a:r>
            <a:r>
              <a:rPr lang="en-US" altLang="ko-KR" sz="1200" dirty="0" smtClean="0"/>
              <a:t>2</a:t>
            </a:r>
            <a:r>
              <a:rPr lang="en-US" sz="1200" dirty="0" smtClean="0"/>
              <a:t>0cm </a:t>
            </a:r>
            <a:r>
              <a:rPr lang="ko-KR" altLang="en-US" sz="1200" dirty="0" smtClean="0"/>
              <a:t>앞에 손을 댄다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② </a:t>
            </a:r>
            <a:r>
              <a:rPr lang="ko-KR" altLang="en-US" sz="1200" dirty="0" smtClean="0"/>
              <a:t>손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장애물</a:t>
            </a:r>
            <a:r>
              <a:rPr lang="en-US" altLang="ko-KR" sz="1200" dirty="0" smtClean="0"/>
              <a:t>)</a:t>
            </a:r>
            <a:r>
              <a:rPr lang="ko-KR" altLang="en-US" sz="1200" dirty="0" smtClean="0"/>
              <a:t>을 레이저센서로부터 떼어본다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ko-KR" altLang="en-US" sz="1200" dirty="0" smtClean="0"/>
              <a:t> </a:t>
            </a:r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 자동차가 움직인다</a:t>
            </a:r>
            <a:r>
              <a:rPr lang="en-US" altLang="ko-KR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③</a:t>
            </a:r>
            <a:r>
              <a:rPr lang="ko-KR" altLang="en-US" sz="1200" dirty="0" smtClean="0"/>
              <a:t> 손</a:t>
            </a:r>
            <a:r>
              <a:rPr lang="en-US" altLang="ko-KR" sz="1200" dirty="0" smtClean="0"/>
              <a:t> (</a:t>
            </a:r>
            <a:r>
              <a:rPr lang="ko-KR" altLang="en-US" sz="1200" dirty="0" smtClean="0"/>
              <a:t>장애물</a:t>
            </a:r>
            <a:r>
              <a:rPr lang="en-US" altLang="ko-KR" sz="1200" dirty="0" smtClean="0"/>
              <a:t>) </a:t>
            </a:r>
            <a:r>
              <a:rPr lang="ko-KR" altLang="en-US" sz="1200" dirty="0" smtClean="0"/>
              <a:t>을 레이저센서에 갖다 댄다</a:t>
            </a:r>
            <a:endParaRPr lang="en-US" altLang="ko-KR" sz="1200" dirty="0" smtClean="0"/>
          </a:p>
          <a:p>
            <a:pPr latinLnBrk="0">
              <a:lnSpc>
                <a:spcPct val="150000"/>
              </a:lnSpc>
            </a:pPr>
            <a:r>
              <a:rPr lang="ko-KR" altLang="en-US" sz="1200" dirty="0" smtClean="0"/>
              <a:t> </a:t>
            </a:r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 자동차가 정지한다</a:t>
            </a:r>
            <a:r>
              <a:rPr lang="en-US" altLang="ko-KR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④</a:t>
            </a:r>
            <a:r>
              <a:rPr lang="ko-KR" altLang="en-US" sz="1200" dirty="0" smtClean="0"/>
              <a:t>반복적으로</a:t>
            </a:r>
            <a:r>
              <a:rPr lang="en-US" sz="1200" dirty="0" smtClean="0"/>
              <a:t> ②~③ </a:t>
            </a:r>
            <a:r>
              <a:rPr lang="ko-KR" altLang="en-US" sz="1200" dirty="0" smtClean="0"/>
              <a:t>실습한다</a:t>
            </a:r>
            <a:r>
              <a:rPr lang="en-US" altLang="ko-KR" sz="1200" dirty="0" smtClean="0"/>
              <a:t>.</a:t>
            </a:r>
            <a:endParaRPr lang="ko-KR" altLang="en-US" sz="1200" dirty="0" smtClean="0"/>
          </a:p>
        </p:txBody>
      </p:sp>
      <p:grpSp>
        <p:nvGrpSpPr>
          <p:cNvPr id="33" name="그룹 32"/>
          <p:cNvGrpSpPr/>
          <p:nvPr/>
        </p:nvGrpSpPr>
        <p:grpSpPr>
          <a:xfrm>
            <a:off x="1357298" y="5143504"/>
            <a:ext cx="822329" cy="1164899"/>
            <a:chOff x="1606539" y="5429256"/>
            <a:chExt cx="322263" cy="388937"/>
          </a:xfrm>
        </p:grpSpPr>
        <p:cxnSp>
          <p:nvCxnSpPr>
            <p:cNvPr id="34" name="AutoShape 7"/>
            <p:cNvCxnSpPr>
              <a:cxnSpLocks noChangeShapeType="1"/>
            </p:cNvCxnSpPr>
            <p:nvPr/>
          </p:nvCxnSpPr>
          <p:spPr bwMode="auto">
            <a:xfrm>
              <a:off x="1928802" y="5429256"/>
              <a:ext cx="0" cy="388937"/>
            </a:xfrm>
            <a:prstGeom prst="straightConnector1">
              <a:avLst/>
            </a:prstGeom>
            <a:noFill/>
            <a:ln w="41275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40" name="AutoShape 8"/>
            <p:cNvCxnSpPr>
              <a:cxnSpLocks noChangeShapeType="1"/>
            </p:cNvCxnSpPr>
            <p:nvPr/>
          </p:nvCxnSpPr>
          <p:spPr bwMode="auto">
            <a:xfrm>
              <a:off x="1609714" y="5429256"/>
              <a:ext cx="0" cy="388937"/>
            </a:xfrm>
            <a:prstGeom prst="straightConnector1">
              <a:avLst/>
            </a:prstGeom>
            <a:noFill/>
            <a:ln w="41275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41" name="AutoShape 9"/>
            <p:cNvCxnSpPr>
              <a:cxnSpLocks noChangeShapeType="1"/>
            </p:cNvCxnSpPr>
            <p:nvPr/>
          </p:nvCxnSpPr>
          <p:spPr bwMode="auto">
            <a:xfrm>
              <a:off x="1606539" y="5611818"/>
              <a:ext cx="320675" cy="6350"/>
            </a:xfrm>
            <a:prstGeom prst="straightConnector1">
              <a:avLst/>
            </a:prstGeom>
            <a:noFill/>
            <a:ln w="34925">
              <a:solidFill>
                <a:srgbClr val="66FF33"/>
              </a:solidFill>
              <a:prstDash val="sysDot"/>
              <a:round/>
              <a:headEnd type="triangle" w="med" len="med"/>
              <a:tailEnd type="triangle" w="med" len="med"/>
            </a:ln>
          </p:spPr>
        </p:cxnSp>
      </p:grpSp>
      <p:pic>
        <p:nvPicPr>
          <p:cNvPr id="44" name="그림 43"/>
          <p:cNvPicPr/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714356" y="4572000"/>
            <a:ext cx="2857521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9" name="AutoShape 2"/>
          <p:cNvCxnSpPr>
            <a:cxnSpLocks noChangeShapeType="1"/>
          </p:cNvCxnSpPr>
          <p:nvPr/>
        </p:nvCxnSpPr>
        <p:spPr bwMode="auto">
          <a:xfrm>
            <a:off x="1857364" y="5072066"/>
            <a:ext cx="0" cy="928694"/>
          </a:xfrm>
          <a:prstGeom prst="straightConnector1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52" name="AutoShape 3"/>
          <p:cNvCxnSpPr>
            <a:cxnSpLocks noChangeShapeType="1"/>
          </p:cNvCxnSpPr>
          <p:nvPr/>
        </p:nvCxnSpPr>
        <p:spPr bwMode="auto">
          <a:xfrm>
            <a:off x="1110172" y="5072066"/>
            <a:ext cx="0" cy="928694"/>
          </a:xfrm>
          <a:prstGeom prst="straightConnector1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53" name="AutoShape 4"/>
          <p:cNvCxnSpPr>
            <a:cxnSpLocks noChangeShapeType="1"/>
          </p:cNvCxnSpPr>
          <p:nvPr/>
        </p:nvCxnSpPr>
        <p:spPr bwMode="auto">
          <a:xfrm>
            <a:off x="1106474" y="5505964"/>
            <a:ext cx="747192" cy="19032"/>
          </a:xfrm>
          <a:prstGeom prst="straightConnector1">
            <a:avLst/>
          </a:prstGeom>
          <a:noFill/>
          <a:ln w="41275">
            <a:solidFill>
              <a:srgbClr val="66FF33"/>
            </a:solidFill>
            <a:prstDash val="sysDot"/>
            <a:round/>
            <a:headEnd type="triangle" w="sm" len="sm"/>
            <a:tailEnd type="triangle" w="sm" len="sm"/>
          </a:ln>
        </p:spPr>
      </p:cxnSp>
      <p:sp>
        <p:nvSpPr>
          <p:cNvPr id="48" name="직사각형 47"/>
          <p:cNvSpPr/>
          <p:nvPr/>
        </p:nvSpPr>
        <p:spPr>
          <a:xfrm>
            <a:off x="1142984" y="5143504"/>
            <a:ext cx="928694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 smtClean="0">
                <a:solidFill>
                  <a:srgbClr val="FF0000"/>
                </a:solidFill>
                <a:sym typeface="Wingdings 2"/>
              </a:rPr>
              <a:t>20cm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29066" y="7309514"/>
            <a:ext cx="2643206" cy="73866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드론 높이 변수를 만들어  </a:t>
            </a:r>
            <a:endParaRPr lang="en-US" altLang="ko-KR" sz="1400" b="1" spc="-150" dirty="0" smtClean="0">
              <a:ln w="3175">
                <a:noFill/>
              </a:ln>
              <a:solidFill>
                <a:srgbClr val="FFFF00"/>
              </a:solidFill>
              <a:effectLst/>
            </a:endParaRPr>
          </a:p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레이저센서 디지털 값을 확인한다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.</a:t>
            </a: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42" y="4880622"/>
            <a:ext cx="198282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모서리가 둥근 직사각형 26"/>
          <p:cNvSpPr/>
          <p:nvPr/>
        </p:nvSpPr>
        <p:spPr>
          <a:xfrm>
            <a:off x="4932406" y="4157020"/>
            <a:ext cx="1428760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15.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풍력자동차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직사각형 29"/>
          <p:cNvSpPr/>
          <p:nvPr/>
        </p:nvSpPr>
        <p:spPr>
          <a:xfrm>
            <a:off x="2714620" y="3571868"/>
            <a:ext cx="40005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사이언스 창작소란 제이디코드 드론에 적용된 과학 원리를 다양한 창의적 교구재 실험 활동을 통해 눈으로 직접 확인하면서 물리적 원리와 비행기술을 이해하고 코딩 제어한다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lang="ko-KR" altLang="en-US" sz="1400" b="1" dirty="0"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cxnSp>
        <p:nvCxnSpPr>
          <p:cNvPr id="27" name="직선 연결선 26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제목 55"/>
          <p:cNvSpPr>
            <a:spLocks noGrp="1"/>
          </p:cNvSpPr>
          <p:nvPr>
            <p:ph type="title"/>
          </p:nvPr>
        </p:nvSpPr>
        <p:spPr>
          <a:xfrm>
            <a:off x="2643182" y="2801561"/>
            <a:ext cx="4643470" cy="714380"/>
          </a:xfrm>
        </p:spPr>
        <p:txBody>
          <a:bodyPr>
            <a:normAutofit fontScale="90000"/>
          </a:bodyPr>
          <a:lstStyle/>
          <a:p>
            <a:r>
              <a:rPr lang="ko-KR" altLang="en-US" b="1" dirty="0" smtClean="0"/>
              <a:t>창작소</a:t>
            </a:r>
            <a:r>
              <a:rPr lang="en-US" altLang="ko-KR" b="1" dirty="0" smtClean="0"/>
              <a:t>-</a:t>
            </a:r>
            <a:r>
              <a:rPr lang="ko-KR" altLang="en-US" b="1" dirty="0" smtClean="0"/>
              <a:t>자이로시소</a:t>
            </a:r>
            <a:endParaRPr lang="ko-KR" altLang="en-US" b="1" dirty="0"/>
          </a:p>
        </p:txBody>
      </p:sp>
      <p:sp>
        <p:nvSpPr>
          <p:cNvPr id="40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7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80" y="1476099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제이디코드의 동체 균형 원리를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.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571480" y="2000232"/>
            <a:ext cx="59293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>
                <a:solidFill>
                  <a:prstClr val="black"/>
                </a:solidFill>
              </a:rPr>
              <a:t>제이디코드는 자이로센서를 이용하여 동체의 수평여부</a:t>
            </a:r>
            <a:r>
              <a:rPr lang="en-US" altLang="ko-KR" sz="1200" dirty="0" smtClean="0">
                <a:solidFill>
                  <a:prstClr val="black"/>
                </a:solidFill>
              </a:rPr>
              <a:t>, </a:t>
            </a:r>
            <a:r>
              <a:rPr lang="ko-KR" altLang="en-US" sz="1200" dirty="0" smtClean="0">
                <a:solidFill>
                  <a:prstClr val="black"/>
                </a:solidFill>
              </a:rPr>
              <a:t>비행 상태를 알 수 있다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  <a:p>
            <a:r>
              <a:rPr lang="ko-KR" altLang="en-US" sz="1200" dirty="0" smtClean="0">
                <a:solidFill>
                  <a:prstClr val="black"/>
                </a:solidFill>
              </a:rPr>
              <a:t>본 자이로 시소를 통해서 자이로 센서 사용여부에 따라 달라지는 시소 균형을 관찰하고 제이디코드의 동체 균형 원리에 대해서도 이해한다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9075" y="2643174"/>
            <a:ext cx="2714644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각 부 명칭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1480" y="5572132"/>
            <a:ext cx="34290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mtClean="0">
                <a:ln w="3175">
                  <a:noFill/>
                </a:ln>
                <a:sym typeface="Wingdings"/>
              </a:rPr>
              <a:t>  자이로 센서는 무엇일까요</a:t>
            </a:r>
            <a:r>
              <a:rPr lang="en-US" altLang="ko-KR" sz="1400" b="1" smtClean="0">
                <a:ln w="3175">
                  <a:noFill/>
                </a:ln>
                <a:sym typeface="Wingdings"/>
              </a:rPr>
              <a:t>?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141" name="직사각형 140"/>
          <p:cNvSpPr/>
          <p:nvPr/>
        </p:nvSpPr>
        <p:spPr>
          <a:xfrm>
            <a:off x="2643182" y="7122162"/>
            <a:ext cx="3714776" cy="1164614"/>
          </a:xfrm>
          <a:prstGeom prst="rect">
            <a:avLst/>
          </a:prstGeom>
          <a:solidFill>
            <a:schemeClr val="bg1">
              <a:lumMod val="95000"/>
              <a:alpha val="29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smtClean="0">
                <a:solidFill>
                  <a:prstClr val="black"/>
                </a:solidFill>
              </a:rPr>
              <a:t>팽이가 회전할 때 회전축은 항상 지면과 수직방향으로 유지되는데 이와 유사하게 자이로 센서도 회전 시 일정하게 유지되는 축이 존재하여 물체의 기울기를 측정 할 수 있다</a:t>
            </a:r>
            <a:r>
              <a:rPr lang="en-US" altLang="ko-KR" sz="1200" smtClean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94" y="3143241"/>
            <a:ext cx="2682679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직사각형 13"/>
          <p:cNvSpPr/>
          <p:nvPr/>
        </p:nvSpPr>
        <p:spPr>
          <a:xfrm>
            <a:off x="4549142" y="3500431"/>
            <a:ext cx="97600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메인보드</a:t>
            </a:r>
            <a:endParaRPr lang="ko-KR" altLang="en-US" sz="1200" dirty="0"/>
          </a:p>
        </p:txBody>
      </p:sp>
      <p:sp>
        <p:nvSpPr>
          <p:cNvPr id="17" name="직사각형 16"/>
          <p:cNvSpPr/>
          <p:nvPr/>
        </p:nvSpPr>
        <p:spPr>
          <a:xfrm>
            <a:off x="4549141" y="4223563"/>
            <a:ext cx="1451627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시소 상판</a:t>
            </a:r>
            <a:endParaRPr lang="ko-KR" altLang="en-US" sz="1200" dirty="0"/>
          </a:p>
        </p:txBody>
      </p:sp>
      <p:sp>
        <p:nvSpPr>
          <p:cNvPr id="24" name="직사각형 23"/>
          <p:cNvSpPr/>
          <p:nvPr/>
        </p:nvSpPr>
        <p:spPr>
          <a:xfrm>
            <a:off x="4549899" y="3071802"/>
            <a:ext cx="118468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 날개</a:t>
            </a:r>
            <a:endParaRPr lang="ko-KR" altLang="en-US" sz="1200" dirty="0"/>
          </a:p>
        </p:txBody>
      </p:sp>
      <p:sp>
        <p:nvSpPr>
          <p:cNvPr id="25" name="직사각형 24"/>
          <p:cNvSpPr/>
          <p:nvPr/>
        </p:nvSpPr>
        <p:spPr>
          <a:xfrm>
            <a:off x="4584954" y="5024378"/>
            <a:ext cx="1308751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시소 하판</a:t>
            </a:r>
            <a:endParaRPr lang="ko-KR" altLang="en-US" sz="1200" dirty="0"/>
          </a:p>
        </p:txBody>
      </p:sp>
      <p:cxnSp>
        <p:nvCxnSpPr>
          <p:cNvPr id="15" name="꺾인 연결선 14"/>
          <p:cNvCxnSpPr/>
          <p:nvPr/>
        </p:nvCxnSpPr>
        <p:spPr>
          <a:xfrm flipV="1">
            <a:off x="2190616" y="3638931"/>
            <a:ext cx="2406026" cy="336557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꺾인 연결선 20"/>
          <p:cNvCxnSpPr/>
          <p:nvPr/>
        </p:nvCxnSpPr>
        <p:spPr>
          <a:xfrm>
            <a:off x="2571744" y="4214810"/>
            <a:ext cx="2024709" cy="144464"/>
          </a:xfrm>
          <a:prstGeom prst="bentConnector3">
            <a:avLst>
              <a:gd name="adj1" fmla="val 5176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꺾인 연결선 25"/>
          <p:cNvCxnSpPr/>
          <p:nvPr/>
        </p:nvCxnSpPr>
        <p:spPr>
          <a:xfrm flipV="1">
            <a:off x="1857364" y="3214678"/>
            <a:ext cx="2739089" cy="214314"/>
          </a:xfrm>
          <a:prstGeom prst="bentConnector3">
            <a:avLst>
              <a:gd name="adj1" fmla="val 62573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꺾인 연결선 28"/>
          <p:cNvCxnSpPr>
            <a:endCxn id="25" idx="1"/>
          </p:cNvCxnSpPr>
          <p:nvPr/>
        </p:nvCxnSpPr>
        <p:spPr>
          <a:xfrm>
            <a:off x="2857496" y="5000628"/>
            <a:ext cx="1727458" cy="162250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꺾인 연결선 46"/>
          <p:cNvCxnSpPr/>
          <p:nvPr/>
        </p:nvCxnSpPr>
        <p:spPr>
          <a:xfrm>
            <a:off x="2131241" y="4572000"/>
            <a:ext cx="2488455" cy="218691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직사각형 52"/>
          <p:cNvSpPr/>
          <p:nvPr/>
        </p:nvSpPr>
        <p:spPr>
          <a:xfrm>
            <a:off x="4560133" y="4652191"/>
            <a:ext cx="1451627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 고정 지지대</a:t>
            </a:r>
            <a:endParaRPr lang="ko-KR" altLang="en-US" sz="1200" dirty="0"/>
          </a:p>
        </p:txBody>
      </p:sp>
      <p:sp>
        <p:nvSpPr>
          <p:cNvPr id="85" name="직사각형 84"/>
          <p:cNvSpPr/>
          <p:nvPr/>
        </p:nvSpPr>
        <p:spPr>
          <a:xfrm>
            <a:off x="2643182" y="6242036"/>
            <a:ext cx="3714776" cy="610616"/>
          </a:xfrm>
          <a:prstGeom prst="rect">
            <a:avLst/>
          </a:prstGeom>
          <a:solidFill>
            <a:schemeClr val="accent6">
              <a:alpha val="29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mtClean="0">
                <a:solidFill>
                  <a:prstClr val="black"/>
                </a:solidFill>
              </a:rPr>
              <a:t>자이로 센서는 물체의 회전속도인 각속도 값으로 기울어짐을 인지한다</a:t>
            </a:r>
            <a:r>
              <a:rPr lang="en-US" altLang="ko-KR" sz="1200" b="1" smtClean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9" name="Picture 9" descr="gyroscope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70" y="6000760"/>
            <a:ext cx="1428760" cy="2408023"/>
          </a:xfrm>
          <a:prstGeom prst="rect">
            <a:avLst/>
          </a:prstGeom>
          <a:noFill/>
        </p:spPr>
      </p:pic>
      <p:sp>
        <p:nvSpPr>
          <p:cNvPr id="22" name="제목 2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자이로시소 개요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328169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49074" y="1500166"/>
            <a:ext cx="445156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제이디코드 균형 맞춤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pic>
        <p:nvPicPr>
          <p:cNvPr id="86018" name="Picture 2" descr="drone icone에 대한 이미지 검색결과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534576">
            <a:off x="1099816" y="2647130"/>
            <a:ext cx="1905000" cy="1905000"/>
          </a:xfrm>
          <a:prstGeom prst="rect">
            <a:avLst/>
          </a:prstGeom>
          <a:noFill/>
        </p:spPr>
      </p:pic>
      <p:pic>
        <p:nvPicPr>
          <p:cNvPr id="66" name="Picture 2" descr="drone icone에 대한 이미지 검색결과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184608">
            <a:off x="4071243" y="2714822"/>
            <a:ext cx="1905000" cy="1905000"/>
          </a:xfrm>
          <a:prstGeom prst="rect">
            <a:avLst/>
          </a:prstGeom>
          <a:noFill/>
        </p:spPr>
      </p:pic>
      <p:sp>
        <p:nvSpPr>
          <p:cNvPr id="67" name="직사각형 66"/>
          <p:cNvSpPr/>
          <p:nvPr/>
        </p:nvSpPr>
        <p:spPr>
          <a:xfrm>
            <a:off x="714356" y="1857356"/>
            <a:ext cx="5643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smtClean="0">
                <a:solidFill>
                  <a:prstClr val="black"/>
                </a:solidFill>
              </a:rPr>
              <a:t>메인 보드에 자이로 센서가 탑재되어 메인 보드의 기울어짐을 인지하고 기울어진 각도에 따라 모터의 회전율을 조정하여 드론 수평을 유지하게 된다</a:t>
            </a:r>
            <a:r>
              <a:rPr lang="en-US" altLang="ko-KR" sz="120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7730" y="4929190"/>
            <a:ext cx="4451562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제이디코드 </a:t>
            </a:r>
            <a:r>
              <a:rPr lang="en-US" altLang="ko-KR" sz="1400" b="1" dirty="0" smtClean="0">
                <a:ln w="3175">
                  <a:noFill/>
                </a:ln>
                <a:sym typeface="Wingdings"/>
              </a:rPr>
              <a:t>Fail safe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73" name="직사각형 72"/>
          <p:cNvSpPr/>
          <p:nvPr/>
        </p:nvSpPr>
        <p:spPr>
          <a:xfrm>
            <a:off x="642918" y="5300497"/>
            <a:ext cx="56436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제이디코드는 비정상적으로 동체가 흔들리거나 큰 충격이 감지 되었을 경우에 </a:t>
            </a:r>
            <a:endParaRPr lang="en-US" altLang="ko-KR" sz="1200" dirty="0" smtClean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자동으로 멈추는 기능</a:t>
            </a:r>
            <a:r>
              <a:rPr lang="en-US" altLang="ko-KR" sz="1200" dirty="0" smtClean="0">
                <a:solidFill>
                  <a:prstClr val="black"/>
                </a:solidFill>
              </a:rPr>
              <a:t>(Fail safe)</a:t>
            </a:r>
            <a:r>
              <a:rPr lang="ko-KR" altLang="en-US" sz="1200" dirty="0" smtClean="0">
                <a:solidFill>
                  <a:prstClr val="black"/>
                </a:solidFill>
              </a:rPr>
              <a:t>이 있다</a:t>
            </a:r>
            <a:r>
              <a:rPr lang="en-US" altLang="ko-KR" sz="1200" dirty="0" smtClean="0">
                <a:solidFill>
                  <a:prstClr val="black"/>
                </a:solidFill>
              </a:rPr>
              <a:t>.  </a:t>
            </a:r>
            <a:r>
              <a:rPr lang="ko-KR" altLang="en-US" sz="1200" dirty="0" smtClean="0">
                <a:solidFill>
                  <a:prstClr val="black"/>
                </a:solidFill>
              </a:rPr>
              <a:t>본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</a:rPr>
              <a:t>기능은 자이로 센서를 이용한 기능으로서 정상적인 비행 중 발생되는 동체 균형</a:t>
            </a:r>
            <a:r>
              <a:rPr lang="en-US" altLang="ko-KR" sz="1200" dirty="0" smtClean="0">
                <a:solidFill>
                  <a:prstClr val="black"/>
                </a:solidFill>
              </a:rPr>
              <a:t>-</a:t>
            </a:r>
            <a:r>
              <a:rPr lang="ko-KR" altLang="en-US" sz="1200" dirty="0" smtClean="0">
                <a:solidFill>
                  <a:prstClr val="black"/>
                </a:solidFill>
              </a:rPr>
              <a:t>불균형 평균 값과 큰 차이가 발생할 때 불안정한 비행 상태로 인지하고 멈추는 기능이다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grpSp>
        <p:nvGrpSpPr>
          <p:cNvPr id="2" name="그룹 80"/>
          <p:cNvGrpSpPr/>
          <p:nvPr/>
        </p:nvGrpSpPr>
        <p:grpSpPr>
          <a:xfrm>
            <a:off x="1714489" y="6471210"/>
            <a:ext cx="3143271" cy="2029880"/>
            <a:chOff x="1791747" y="5465257"/>
            <a:chExt cx="2691982" cy="2672822"/>
          </a:xfrm>
        </p:grpSpPr>
        <p:pic>
          <p:nvPicPr>
            <p:cNvPr id="78" name="Picture 2" descr="drone icone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lum bright="81000"/>
            </a:blip>
            <a:srcRect/>
            <a:stretch>
              <a:fillRect/>
            </a:stretch>
          </p:blipFill>
          <p:spPr bwMode="auto">
            <a:xfrm rot="20115362">
              <a:off x="1791747" y="5478879"/>
              <a:ext cx="2659200" cy="2659200"/>
            </a:xfrm>
            <a:prstGeom prst="rect">
              <a:avLst/>
            </a:prstGeom>
            <a:noFill/>
          </p:spPr>
        </p:pic>
        <p:grpSp>
          <p:nvGrpSpPr>
            <p:cNvPr id="3" name="그룹 79"/>
            <p:cNvGrpSpPr/>
            <p:nvPr/>
          </p:nvGrpSpPr>
          <p:grpSpPr>
            <a:xfrm>
              <a:off x="1809676" y="5465257"/>
              <a:ext cx="2674053" cy="2661801"/>
              <a:chOff x="1809676" y="5465257"/>
              <a:chExt cx="2674053" cy="2661801"/>
            </a:xfrm>
          </p:grpSpPr>
          <p:pic>
            <p:nvPicPr>
              <p:cNvPr id="77" name="Picture 2" descr="drone icone에 대한 이미지 검색결과">
                <a:hlinkClick r:id="rId3"/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lum bright="81000"/>
              </a:blip>
              <a:srcRect/>
              <a:stretch>
                <a:fillRect/>
              </a:stretch>
            </p:blipFill>
            <p:spPr bwMode="auto">
              <a:xfrm rot="804159">
                <a:off x="1824529" y="5467858"/>
                <a:ext cx="2659200" cy="2659200"/>
              </a:xfrm>
              <a:prstGeom prst="rect">
                <a:avLst/>
              </a:prstGeom>
              <a:noFill/>
            </p:spPr>
          </p:pic>
          <p:pic>
            <p:nvPicPr>
              <p:cNvPr id="76" name="Picture 2" descr="drone icone에 대한 이미지 검색결과">
                <a:hlinkClick r:id="rId3"/>
              </p:cNvPr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809676" y="5465257"/>
                <a:ext cx="2659200" cy="26592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82" name="직사각형 81"/>
          <p:cNvSpPr/>
          <p:nvPr/>
        </p:nvSpPr>
        <p:spPr>
          <a:xfrm>
            <a:off x="1071546" y="4261934"/>
            <a:ext cx="2214578" cy="1846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왼쪽으로 기울어졌을 때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83" name="직사각형 82"/>
          <p:cNvSpPr/>
          <p:nvPr/>
        </p:nvSpPr>
        <p:spPr>
          <a:xfrm>
            <a:off x="3857628" y="4261934"/>
            <a:ext cx="2214578" cy="1846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오른쪽으로 기울어졌을 때 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85" name="직사각형 84"/>
          <p:cNvSpPr/>
          <p:nvPr/>
        </p:nvSpPr>
        <p:spPr>
          <a:xfrm>
            <a:off x="857232" y="2833174"/>
            <a:ext cx="78581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빠른회전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91" name="직사각형 90"/>
          <p:cNvSpPr/>
          <p:nvPr/>
        </p:nvSpPr>
        <p:spPr>
          <a:xfrm>
            <a:off x="2598358" y="3774859"/>
            <a:ext cx="61632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느린회전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pic>
        <p:nvPicPr>
          <p:cNvPr id="93" name="Picture 4" descr="arrow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V="1">
            <a:off x="1285860" y="3118926"/>
            <a:ext cx="144649" cy="227305"/>
          </a:xfrm>
          <a:prstGeom prst="rect">
            <a:avLst/>
          </a:prstGeom>
          <a:noFill/>
        </p:spPr>
      </p:pic>
      <p:pic>
        <p:nvPicPr>
          <p:cNvPr id="94" name="Picture 6" descr="arrow icon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V="1">
            <a:off x="2669796" y="3476116"/>
            <a:ext cx="151954" cy="227305"/>
          </a:xfrm>
          <a:prstGeom prst="rect">
            <a:avLst/>
          </a:prstGeom>
          <a:noFill/>
        </p:spPr>
      </p:pic>
      <p:pic>
        <p:nvPicPr>
          <p:cNvPr id="95" name="Picture 6" descr="arrow icon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V="1">
            <a:off x="2863157" y="3476116"/>
            <a:ext cx="151954" cy="227305"/>
          </a:xfrm>
          <a:prstGeom prst="rect">
            <a:avLst/>
          </a:prstGeom>
          <a:noFill/>
        </p:spPr>
      </p:pic>
      <p:pic>
        <p:nvPicPr>
          <p:cNvPr id="96" name="Picture 4" descr="arrow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V="1">
            <a:off x="1119234" y="3118926"/>
            <a:ext cx="144649" cy="227305"/>
          </a:xfrm>
          <a:prstGeom prst="rect">
            <a:avLst/>
          </a:prstGeom>
          <a:noFill/>
        </p:spPr>
      </p:pic>
      <p:sp>
        <p:nvSpPr>
          <p:cNvPr id="97" name="직사각형 96"/>
          <p:cNvSpPr/>
          <p:nvPr/>
        </p:nvSpPr>
        <p:spPr>
          <a:xfrm>
            <a:off x="5429264" y="2904612"/>
            <a:ext cx="78581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빠른회전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98" name="직사각형 97"/>
          <p:cNvSpPr/>
          <p:nvPr/>
        </p:nvSpPr>
        <p:spPr>
          <a:xfrm>
            <a:off x="3929066" y="3774859"/>
            <a:ext cx="61632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느린회전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pic>
        <p:nvPicPr>
          <p:cNvPr id="99" name="Picture 4" descr="arrow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V="1">
            <a:off x="5881642" y="3190364"/>
            <a:ext cx="144649" cy="227305"/>
          </a:xfrm>
          <a:prstGeom prst="rect">
            <a:avLst/>
          </a:prstGeom>
          <a:noFill/>
        </p:spPr>
      </p:pic>
      <p:pic>
        <p:nvPicPr>
          <p:cNvPr id="100" name="Picture 6" descr="arrow icon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V="1">
            <a:off x="4155255" y="3476116"/>
            <a:ext cx="151954" cy="227305"/>
          </a:xfrm>
          <a:prstGeom prst="rect">
            <a:avLst/>
          </a:prstGeom>
          <a:noFill/>
        </p:spPr>
      </p:pic>
      <p:pic>
        <p:nvPicPr>
          <p:cNvPr id="101" name="Picture 6" descr="arrow icon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V="1">
            <a:off x="4348616" y="3476116"/>
            <a:ext cx="151954" cy="227305"/>
          </a:xfrm>
          <a:prstGeom prst="rect">
            <a:avLst/>
          </a:prstGeom>
          <a:noFill/>
        </p:spPr>
      </p:pic>
      <p:pic>
        <p:nvPicPr>
          <p:cNvPr id="102" name="Picture 4" descr="arrow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V="1">
            <a:off x="5715016" y="3190364"/>
            <a:ext cx="144649" cy="227305"/>
          </a:xfrm>
          <a:prstGeom prst="rect">
            <a:avLst/>
          </a:prstGeom>
          <a:noFill/>
        </p:spPr>
      </p:pic>
      <p:pic>
        <p:nvPicPr>
          <p:cNvPr id="86020" name="Picture 4" descr="관련 이미지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6200000">
            <a:off x="1361555" y="6862271"/>
            <a:ext cx="535114" cy="1028008"/>
          </a:xfrm>
          <a:prstGeom prst="rect">
            <a:avLst/>
          </a:prstGeom>
          <a:noFill/>
        </p:spPr>
      </p:pic>
      <p:sp>
        <p:nvSpPr>
          <p:cNvPr id="104" name="직사각형 103"/>
          <p:cNvSpPr/>
          <p:nvPr/>
        </p:nvSpPr>
        <p:spPr>
          <a:xfrm>
            <a:off x="2214554" y="8203651"/>
            <a:ext cx="2214578" cy="1846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동체 비정상적 흔들림 감지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pic>
        <p:nvPicPr>
          <p:cNvPr id="30" name="Picture 4" descr="관련 이미지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6200000">
            <a:off x="664027" y="6915515"/>
            <a:ext cx="1000132" cy="1028008"/>
          </a:xfrm>
          <a:prstGeom prst="rect">
            <a:avLst/>
          </a:prstGeom>
          <a:noFill/>
        </p:spPr>
      </p:pic>
      <p:pic>
        <p:nvPicPr>
          <p:cNvPr id="31" name="Picture 4" descr="관련 이미지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5400000" flipH="1">
            <a:off x="4747017" y="6862272"/>
            <a:ext cx="535114" cy="1028008"/>
          </a:xfrm>
          <a:prstGeom prst="rect">
            <a:avLst/>
          </a:prstGeom>
          <a:noFill/>
        </p:spPr>
      </p:pic>
      <p:pic>
        <p:nvPicPr>
          <p:cNvPr id="32" name="Picture 4" descr="관련 이미지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5400000" flipH="1">
            <a:off x="4978183" y="6915516"/>
            <a:ext cx="1000132" cy="1028008"/>
          </a:xfrm>
          <a:prstGeom prst="rect">
            <a:avLst/>
          </a:prstGeom>
          <a:noFill/>
        </p:spPr>
      </p:pic>
      <p:sp>
        <p:nvSpPr>
          <p:cNvPr id="33" name="제목 3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8169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42" y="1476099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err="1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드론의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 평형 유지 원리를 이해 하기 위해 </a:t>
            </a:r>
            <a:r>
              <a:rPr lang="ko-KR" altLang="en-US" sz="1400" b="1" spc="-150" dirty="0" err="1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자이로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 시소를 만든다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.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593140" y="2051720"/>
            <a:ext cx="5572164" cy="31393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rgbClr val="0070C0"/>
                </a:solidFill>
              </a:rPr>
              <a:t>1.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부품 확인 하기</a:t>
            </a:r>
            <a:endParaRPr lang="en-US" altLang="ko-KR" sz="12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en-US" altLang="ko-KR" sz="1200" b="1" dirty="0" smtClean="0"/>
              <a:t>JDCode  </a:t>
            </a:r>
            <a:r>
              <a:rPr lang="ko-KR" altLang="en-US" sz="1200" b="1" dirty="0"/>
              <a:t>부속품 </a:t>
            </a:r>
            <a:r>
              <a:rPr lang="en-US" altLang="ko-KR" sz="1200" b="1" dirty="0"/>
              <a:t>:</a:t>
            </a:r>
            <a:r>
              <a:rPr lang="en-US" altLang="ko-KR" sz="1200" dirty="0"/>
              <a:t> </a:t>
            </a:r>
            <a:r>
              <a:rPr lang="ko-KR" altLang="en-US" sz="1200" dirty="0"/>
              <a:t>메인보드 </a:t>
            </a:r>
            <a:r>
              <a:rPr lang="en-US" altLang="ko-KR" sz="1200" dirty="0"/>
              <a:t>1</a:t>
            </a:r>
            <a:r>
              <a:rPr lang="ko-KR" altLang="en-US" sz="1200" dirty="0"/>
              <a:t>세트</a:t>
            </a:r>
            <a:r>
              <a:rPr lang="en-US" altLang="ko-KR" sz="1200" dirty="0"/>
              <a:t>, </a:t>
            </a:r>
            <a:r>
              <a:rPr lang="ko-KR" altLang="en-US" sz="1200" dirty="0"/>
              <a:t>모터 </a:t>
            </a:r>
            <a:r>
              <a:rPr lang="en-US" altLang="ko-KR" sz="1200" dirty="0"/>
              <a:t>2</a:t>
            </a:r>
            <a:r>
              <a:rPr lang="ko-KR" altLang="en-US" sz="1200" dirty="0"/>
              <a:t>세트</a:t>
            </a:r>
            <a:r>
              <a:rPr lang="en-US" altLang="ko-KR" sz="1200" dirty="0"/>
              <a:t>(</a:t>
            </a:r>
            <a:r>
              <a:rPr lang="ko-KR" altLang="en-US" sz="1200" dirty="0"/>
              <a:t>날개 포함</a:t>
            </a:r>
            <a:r>
              <a:rPr lang="en-US" altLang="ko-KR" sz="1200" dirty="0"/>
              <a:t>)</a:t>
            </a:r>
            <a:endParaRPr lang="ko-KR" altLang="en-US" sz="1200" dirty="0"/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ko-KR" altLang="en-US" sz="1200" b="1" dirty="0"/>
              <a:t>구    성     품 </a:t>
            </a:r>
            <a:r>
              <a:rPr lang="en-US" altLang="ko-KR" sz="1200" b="1" dirty="0"/>
              <a:t>: </a:t>
            </a:r>
            <a:r>
              <a:rPr lang="ko-KR" altLang="en-US" sz="1200" dirty="0" err="1"/>
              <a:t>폼보드</a:t>
            </a:r>
            <a:r>
              <a:rPr lang="ko-KR" altLang="en-US" sz="1200" dirty="0"/>
              <a:t> </a:t>
            </a:r>
            <a:r>
              <a:rPr lang="en-US" altLang="ko-KR" sz="1200" dirty="0"/>
              <a:t>1</a:t>
            </a:r>
            <a:r>
              <a:rPr lang="ko-KR" altLang="en-US" sz="1200" dirty="0"/>
              <a:t>판</a:t>
            </a:r>
            <a:endParaRPr lang="en-US" altLang="ko-KR" sz="1200" dirty="0"/>
          </a:p>
          <a:p>
            <a:pPr>
              <a:lnSpc>
                <a:spcPct val="150000"/>
              </a:lnSpc>
            </a:pPr>
            <a:r>
              <a:rPr lang="en-US" altLang="ko-KR" sz="1200" dirty="0"/>
              <a:t>                      </a:t>
            </a:r>
            <a:r>
              <a:rPr lang="ko-KR" altLang="en-US" sz="1200" dirty="0"/>
              <a:t>빨대</a:t>
            </a:r>
            <a:r>
              <a:rPr lang="en-US" altLang="ko-KR" sz="1200" dirty="0"/>
              <a:t>(4Ø) : 7cm ⅹ1</a:t>
            </a:r>
            <a:r>
              <a:rPr lang="ko-KR" altLang="en-US" sz="1200" dirty="0" smtClean="0"/>
              <a:t>개</a:t>
            </a:r>
            <a:endParaRPr lang="en-US" altLang="ko-KR" sz="1200" dirty="0"/>
          </a:p>
          <a:p>
            <a:pPr>
              <a:lnSpc>
                <a:spcPct val="150000"/>
              </a:lnSpc>
            </a:pPr>
            <a:r>
              <a:rPr lang="ko-KR" altLang="en-US" sz="1200" dirty="0"/>
              <a:t>                      빨대</a:t>
            </a:r>
            <a:r>
              <a:rPr lang="en-US" altLang="ko-KR" sz="1200" dirty="0"/>
              <a:t>(5Ø) : 4cm ⅹ1</a:t>
            </a:r>
            <a:r>
              <a:rPr lang="ko-KR" altLang="en-US" sz="1200" dirty="0"/>
              <a:t>개</a:t>
            </a:r>
            <a:endParaRPr lang="en-US" altLang="ko-KR" sz="1200" b="1" dirty="0"/>
          </a:p>
          <a:p>
            <a:pPr>
              <a:lnSpc>
                <a:spcPct val="150000"/>
              </a:lnSpc>
            </a:pPr>
            <a:endParaRPr lang="en-US" altLang="ko-KR" sz="12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70C0"/>
                </a:solidFill>
              </a:rPr>
              <a:t>2.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준비 하기</a:t>
            </a:r>
            <a:endParaRPr lang="en-US" altLang="ko-KR" sz="12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/>
              <a:t> </a:t>
            </a:r>
            <a:r>
              <a:rPr lang="ko-KR" altLang="en-US" sz="1200" dirty="0"/>
              <a:t>빨대</a:t>
            </a:r>
            <a:r>
              <a:rPr lang="en-US" altLang="ko-KR" sz="1200" dirty="0"/>
              <a:t>(4Ø) : 7cm ⅹ1</a:t>
            </a:r>
            <a:r>
              <a:rPr lang="ko-KR" altLang="en-US" sz="1200" dirty="0"/>
              <a:t>개 </a:t>
            </a:r>
            <a:r>
              <a:rPr lang="en-US" altLang="ko-KR" sz="1200" dirty="0">
                <a:sym typeface="Wingdings" pitchFamily="2" charset="2"/>
              </a:rPr>
              <a:t> 3.5cm </a:t>
            </a:r>
            <a:r>
              <a:rPr lang="ko-KR" altLang="en-US" sz="1200" dirty="0">
                <a:sym typeface="Wingdings" pitchFamily="2" charset="2"/>
              </a:rPr>
              <a:t>씩 잘라서 </a:t>
            </a:r>
            <a:r>
              <a:rPr lang="en-US" altLang="ko-KR" sz="1200" dirty="0">
                <a:sym typeface="Wingdings" pitchFamily="2" charset="2"/>
              </a:rPr>
              <a:t>2</a:t>
            </a:r>
            <a:r>
              <a:rPr lang="ko-KR" altLang="en-US" sz="1200" dirty="0">
                <a:sym typeface="Wingdings" pitchFamily="2" charset="2"/>
              </a:rPr>
              <a:t>개로 준비한다</a:t>
            </a:r>
            <a:r>
              <a:rPr lang="en-US" altLang="ko-KR" sz="1200" dirty="0">
                <a:sym typeface="Wingdings" pitchFamily="2" charset="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200" dirty="0"/>
              <a:t> 빨대</a:t>
            </a:r>
            <a:r>
              <a:rPr lang="en-US" altLang="ko-KR" sz="1200" dirty="0"/>
              <a:t>(5Ø) : 4cm ⅹ1</a:t>
            </a:r>
            <a:r>
              <a:rPr lang="ko-KR" altLang="en-US" sz="1200" dirty="0"/>
              <a:t>개 </a:t>
            </a:r>
            <a:r>
              <a:rPr lang="en-US" altLang="ko-KR" sz="1200" dirty="0">
                <a:sym typeface="Wingdings" pitchFamily="2" charset="2"/>
              </a:rPr>
              <a:t> 2cm </a:t>
            </a:r>
            <a:r>
              <a:rPr lang="ko-KR" altLang="en-US" sz="1200" dirty="0">
                <a:sym typeface="Wingdings" pitchFamily="2" charset="2"/>
              </a:rPr>
              <a:t>씩 잘라서 </a:t>
            </a:r>
            <a:r>
              <a:rPr lang="en-US" altLang="ko-KR" sz="1200" dirty="0">
                <a:sym typeface="Wingdings" pitchFamily="2" charset="2"/>
              </a:rPr>
              <a:t>2</a:t>
            </a:r>
            <a:r>
              <a:rPr lang="ko-KR" altLang="en-US" sz="1200" dirty="0">
                <a:sym typeface="Wingdings" pitchFamily="2" charset="2"/>
              </a:rPr>
              <a:t>개로 준비한다</a:t>
            </a:r>
            <a:r>
              <a:rPr lang="en-US" altLang="ko-KR" sz="1200" dirty="0" smtClean="0">
                <a:sym typeface="Wingdings" pitchFamily="2" charset="2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200" b="1" dirty="0" smtClean="0">
              <a:sym typeface="Wingdings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70C0"/>
                </a:solidFill>
              </a:rPr>
              <a:t>3.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조립 하기</a:t>
            </a:r>
            <a:endParaRPr lang="ko-KR" altLang="en-US" sz="1200" b="1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lum bright="20000"/>
          </a:blip>
          <a:srcRect/>
          <a:stretch/>
        </p:blipFill>
        <p:spPr bwMode="auto">
          <a:xfrm rot="5400000">
            <a:off x="1021021" y="5366030"/>
            <a:ext cx="2022247" cy="2534881"/>
          </a:xfrm>
          <a:prstGeom prst="roundRect">
            <a:avLst>
              <a:gd name="adj" fmla="val 8011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 rot="16200000">
            <a:off x="3901986" y="5200364"/>
            <a:ext cx="2043251" cy="2845206"/>
          </a:xfrm>
          <a:prstGeom prst="roundRect">
            <a:avLst>
              <a:gd name="adj" fmla="val 8112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직사각형 10"/>
          <p:cNvSpPr/>
          <p:nvPr/>
        </p:nvSpPr>
        <p:spPr>
          <a:xfrm>
            <a:off x="734030" y="5298259"/>
            <a:ext cx="226292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</a:t>
            </a:r>
            <a:r>
              <a:rPr lang="ko-KR" altLang="en-US" sz="1200" dirty="0" err="1" smtClean="0">
                <a:sym typeface="Wingdings 2"/>
              </a:rPr>
              <a:t>폼보드를</a:t>
            </a:r>
            <a:r>
              <a:rPr lang="ko-KR" altLang="en-US" sz="1200" dirty="0" smtClean="0">
                <a:sym typeface="Wingdings 2"/>
              </a:rPr>
              <a:t> 확인한다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>
                <a:sym typeface="Wingdings 2"/>
              </a:rPr>
              <a:t> </a:t>
            </a:r>
            <a:endParaRPr lang="ko-KR" altLang="en-US" sz="1200" dirty="0"/>
          </a:p>
        </p:txBody>
      </p:sp>
      <p:sp>
        <p:nvSpPr>
          <p:cNvPr id="12" name="직사각형 11"/>
          <p:cNvSpPr/>
          <p:nvPr/>
        </p:nvSpPr>
        <p:spPr>
          <a:xfrm>
            <a:off x="3513447" y="5292080"/>
            <a:ext cx="2616744" cy="33010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A,B,C,D</a:t>
            </a:r>
            <a:r>
              <a:rPr lang="ko-KR" altLang="en-US" sz="1200" dirty="0" smtClean="0">
                <a:sym typeface="Wingdings 2"/>
              </a:rPr>
              <a:t> 와 같이 떼어낸다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14" name="TextBox 29"/>
          <p:cNvSpPr txBox="1"/>
          <p:nvPr/>
        </p:nvSpPr>
        <p:spPr>
          <a:xfrm>
            <a:off x="3942030" y="5561352"/>
            <a:ext cx="129904" cy="220074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A</a:t>
            </a:r>
            <a:endParaRPr lang="ko-KR" altLang="en-US" sz="1200" b="1"/>
          </a:p>
        </p:txBody>
      </p:sp>
      <p:sp>
        <p:nvSpPr>
          <p:cNvPr id="15" name="TextBox 30"/>
          <p:cNvSpPr txBox="1"/>
          <p:nvPr/>
        </p:nvSpPr>
        <p:spPr>
          <a:xfrm>
            <a:off x="4775517" y="5561352"/>
            <a:ext cx="116533" cy="220074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B</a:t>
            </a:r>
            <a:endParaRPr lang="ko-KR" altLang="en-US" sz="1200" b="1"/>
          </a:p>
        </p:txBody>
      </p:sp>
      <p:sp>
        <p:nvSpPr>
          <p:cNvPr id="16" name="TextBox 31"/>
          <p:cNvSpPr txBox="1"/>
          <p:nvPr/>
        </p:nvSpPr>
        <p:spPr>
          <a:xfrm>
            <a:off x="5461226" y="5546289"/>
            <a:ext cx="116533" cy="220074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C</a:t>
            </a:r>
            <a:endParaRPr lang="ko-KR" altLang="en-US" sz="1200" b="1"/>
          </a:p>
        </p:txBody>
      </p:sp>
      <p:sp>
        <p:nvSpPr>
          <p:cNvPr id="17" name="TextBox 32"/>
          <p:cNvSpPr txBox="1"/>
          <p:nvPr/>
        </p:nvSpPr>
        <p:spPr>
          <a:xfrm>
            <a:off x="5999580" y="5539539"/>
            <a:ext cx="137546" cy="220074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D</a:t>
            </a:r>
            <a:endParaRPr lang="ko-KR" altLang="en-US" sz="1200" b="1"/>
          </a:p>
        </p:txBody>
      </p:sp>
      <p:sp>
        <p:nvSpPr>
          <p:cNvPr id="18" name="제목 1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smtClean="0"/>
              <a:t>자이로 시소 조립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41550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/>
          <a:srcRect l="4195" r="2447" b="10462"/>
          <a:stretch>
            <a:fillRect/>
          </a:stretch>
        </p:blipFill>
        <p:spPr bwMode="auto">
          <a:xfrm>
            <a:off x="714332" y="7349787"/>
            <a:ext cx="3143296" cy="1222741"/>
          </a:xfrm>
          <a:prstGeom prst="roundRect">
            <a:avLst>
              <a:gd name="adj" fmla="val 3975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l="5263" t="9097" r="7018" b="18888"/>
          <a:stretch>
            <a:fillRect/>
          </a:stretch>
        </p:blipFill>
        <p:spPr bwMode="auto">
          <a:xfrm>
            <a:off x="3857628" y="5523911"/>
            <a:ext cx="2507850" cy="1191229"/>
          </a:xfrm>
          <a:prstGeom prst="roundRect">
            <a:avLst>
              <a:gd name="adj" fmla="val 363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2" name="Picture 10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 rot="16200000">
            <a:off x="1753395" y="4482851"/>
            <a:ext cx="943514" cy="2979200"/>
          </a:xfrm>
          <a:prstGeom prst="roundRect">
            <a:avLst>
              <a:gd name="adj" fmla="val 12509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8" y="5357818"/>
            <a:ext cx="1309038" cy="135732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lum bright="10000"/>
          </a:blip>
          <a:srcRect l="10526" r="9848"/>
          <a:stretch>
            <a:fillRect/>
          </a:stretch>
        </p:blipFill>
        <p:spPr bwMode="auto">
          <a:xfrm rot="5400000">
            <a:off x="1827611" y="2424621"/>
            <a:ext cx="1240640" cy="3533773"/>
          </a:xfrm>
          <a:prstGeom prst="roundRect">
            <a:avLst>
              <a:gd name="adj" fmla="val 473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>
            <a:lum bright="10000"/>
          </a:blip>
          <a:srcRect l="8841" t="7076" r="8640" b="4480"/>
          <a:stretch>
            <a:fillRect/>
          </a:stretch>
        </p:blipFill>
        <p:spPr bwMode="auto">
          <a:xfrm>
            <a:off x="4357694" y="3525944"/>
            <a:ext cx="1571636" cy="14032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" name="Picture 5"/>
          <p:cNvPicPr>
            <a:picLocks noChangeAspect="1" noChangeArrowheads="1"/>
          </p:cNvPicPr>
          <p:nvPr/>
        </p:nvPicPr>
        <p:blipFill rotWithShape="1">
          <a:blip r:embed="rId8" cstate="print"/>
          <a:srcRect/>
          <a:stretch/>
        </p:blipFill>
        <p:spPr bwMode="auto">
          <a:xfrm>
            <a:off x="714356" y="1714480"/>
            <a:ext cx="2357476" cy="1472682"/>
          </a:xfrm>
          <a:prstGeom prst="roundRect">
            <a:avLst>
              <a:gd name="adj" fmla="val 9161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9" cstate="print">
            <a:lum bright="10000"/>
          </a:blip>
          <a:srcRect/>
          <a:stretch>
            <a:fillRect/>
          </a:stretch>
        </p:blipFill>
        <p:spPr bwMode="auto">
          <a:xfrm>
            <a:off x="3857628" y="1714480"/>
            <a:ext cx="2109815" cy="1475418"/>
          </a:xfrm>
          <a:prstGeom prst="roundRect">
            <a:avLst>
              <a:gd name="adj" fmla="val 6929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직사각형 3"/>
          <p:cNvSpPr/>
          <p:nvPr/>
        </p:nvSpPr>
        <p:spPr>
          <a:xfrm>
            <a:off x="737502" y="1357290"/>
            <a:ext cx="182740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B</a:t>
            </a:r>
            <a:r>
              <a:rPr lang="ko-KR" altLang="en-US" sz="1200" dirty="0" smtClean="0">
                <a:sym typeface="Wingdings 2"/>
              </a:rPr>
              <a:t>로 다리를 만든다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5" name="직사각형 4"/>
          <p:cNvSpPr/>
          <p:nvPr/>
        </p:nvSpPr>
        <p:spPr>
          <a:xfrm>
            <a:off x="3720925" y="1388719"/>
            <a:ext cx="2156347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 A</a:t>
            </a:r>
            <a:r>
              <a:rPr lang="ko-KR" altLang="en-US" sz="1200" dirty="0" smtClean="0">
                <a:sym typeface="Wingdings 2"/>
              </a:rPr>
              <a:t>에 </a:t>
            </a:r>
            <a:r>
              <a:rPr lang="en-US" altLang="ko-KR" sz="1200" dirty="0" smtClean="0">
                <a:sym typeface="Wingdings 2"/>
              </a:rPr>
              <a:t></a:t>
            </a:r>
            <a:r>
              <a:rPr lang="ko-KR" altLang="en-US" sz="1200" dirty="0" smtClean="0">
                <a:sym typeface="Wingdings 2"/>
              </a:rPr>
              <a:t>의 다리를 꽂는다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7" name="직사각형 6"/>
          <p:cNvSpPr/>
          <p:nvPr/>
        </p:nvSpPr>
        <p:spPr>
          <a:xfrm>
            <a:off x="700676" y="3227879"/>
            <a:ext cx="3120694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100" spc="-150" dirty="0">
                <a:sym typeface="Wingdings 2"/>
              </a:rPr>
              <a:t>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날개</a:t>
            </a:r>
            <a:r>
              <a:rPr lang="en-US" altLang="ko-KR" sz="1100" dirty="0" smtClean="0">
                <a:sym typeface="Wingdings 2"/>
              </a:rPr>
              <a:t>(A) 2</a:t>
            </a:r>
            <a:r>
              <a:rPr lang="ko-KR" altLang="en-US" sz="1100" dirty="0" smtClean="0">
                <a:sym typeface="Wingdings 2"/>
              </a:rPr>
              <a:t>개 모터와 메인보드를 꽂는다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ko-KR" altLang="en-US" sz="1100" dirty="0"/>
          </a:p>
        </p:txBody>
      </p:sp>
      <p:sp>
        <p:nvSpPr>
          <p:cNvPr id="8" name="직사각형 7"/>
          <p:cNvSpPr/>
          <p:nvPr/>
        </p:nvSpPr>
        <p:spPr>
          <a:xfrm>
            <a:off x="5243918" y="3143240"/>
            <a:ext cx="1328354" cy="6001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ko-KR" altLang="en-US" sz="1100" dirty="0" err="1" smtClean="0">
                <a:sym typeface="Wingdings 2"/>
              </a:rPr>
              <a:t>모터선을</a:t>
            </a:r>
            <a:r>
              <a:rPr lang="ko-KR" altLang="en-US" sz="1100" dirty="0" smtClean="0">
                <a:sym typeface="Wingdings 2"/>
              </a:rPr>
              <a:t> </a:t>
            </a:r>
            <a:endParaRPr lang="en-US" altLang="ko-KR" sz="1100" dirty="0" smtClean="0">
              <a:sym typeface="Wingdings 2"/>
            </a:endParaRPr>
          </a:p>
          <a:p>
            <a:pPr algn="r"/>
            <a:r>
              <a:rPr lang="ko-KR" altLang="en-US" sz="1100" dirty="0" smtClean="0">
                <a:sym typeface="Wingdings 2"/>
              </a:rPr>
              <a:t>지정위치에 </a:t>
            </a:r>
            <a:endParaRPr lang="en-US" altLang="ko-KR" sz="1100" dirty="0" smtClean="0">
              <a:sym typeface="Wingdings 2"/>
            </a:endParaRPr>
          </a:p>
          <a:p>
            <a:pPr algn="r"/>
            <a:r>
              <a:rPr lang="ko-KR" altLang="en-US" sz="1100" dirty="0" smtClean="0">
                <a:sym typeface="Wingdings 2"/>
              </a:rPr>
              <a:t>꽂는다</a:t>
            </a:r>
            <a:r>
              <a:rPr lang="en-US" altLang="ko-KR" sz="1100" dirty="0" smtClean="0">
                <a:sym typeface="Wingdings 2"/>
              </a:rPr>
              <a:t>. </a:t>
            </a:r>
            <a:endParaRPr lang="ko-KR" altLang="en-US" sz="1100" dirty="0"/>
          </a:p>
        </p:txBody>
      </p:sp>
      <p:sp>
        <p:nvSpPr>
          <p:cNvPr id="10" name="위쪽 화살표 9"/>
          <p:cNvSpPr/>
          <p:nvPr/>
        </p:nvSpPr>
        <p:spPr>
          <a:xfrm rot="2233622" flipV="1">
            <a:off x="5716320" y="3691942"/>
            <a:ext cx="163979" cy="13843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1" name="위쪽 화살표 10"/>
          <p:cNvSpPr/>
          <p:nvPr/>
        </p:nvSpPr>
        <p:spPr>
          <a:xfrm rot="12771666" flipV="1">
            <a:off x="4421619" y="4507680"/>
            <a:ext cx="161093" cy="145589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2" name="타원 11"/>
          <p:cNvSpPr/>
          <p:nvPr/>
        </p:nvSpPr>
        <p:spPr>
          <a:xfrm>
            <a:off x="5500702" y="4026010"/>
            <a:ext cx="428628" cy="428628"/>
          </a:xfrm>
          <a:prstGeom prst="ellipse">
            <a:avLst/>
          </a:prstGeom>
          <a:noFill/>
          <a:ln w="3492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cxnSp>
        <p:nvCxnSpPr>
          <p:cNvPr id="13" name="꺾인 연결선 12"/>
          <p:cNvCxnSpPr/>
          <p:nvPr/>
        </p:nvCxnSpPr>
        <p:spPr>
          <a:xfrm flipV="1">
            <a:off x="2639439" y="3883134"/>
            <a:ext cx="2789825" cy="254712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꺾인 연결선 16"/>
          <p:cNvCxnSpPr/>
          <p:nvPr/>
        </p:nvCxnSpPr>
        <p:spPr>
          <a:xfrm>
            <a:off x="2267383" y="4290246"/>
            <a:ext cx="2161749" cy="138878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/>
          <p:cNvSpPr/>
          <p:nvPr/>
        </p:nvSpPr>
        <p:spPr>
          <a:xfrm>
            <a:off x="720232" y="5159097"/>
            <a:ext cx="2924792" cy="276999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>
                <a:sym typeface="Wingdings 2"/>
              </a:rPr>
              <a:t></a:t>
            </a:r>
            <a:r>
              <a:rPr lang="en-US" altLang="ko-KR" sz="1200" spc="-150" dirty="0" smtClean="0">
                <a:sym typeface="Wingdings 2"/>
              </a:rPr>
              <a:t> D</a:t>
            </a:r>
            <a:r>
              <a:rPr lang="ko-KR" altLang="en-US" sz="1200" spc="-150" dirty="0" smtClean="0">
                <a:sym typeface="Wingdings 2"/>
              </a:rPr>
              <a:t>를 </a:t>
            </a:r>
            <a:r>
              <a:rPr lang="en-US" altLang="ko-KR" sz="1200" spc="-150" dirty="0" smtClean="0">
                <a:sym typeface="Wingdings 2"/>
              </a:rPr>
              <a:t></a:t>
            </a:r>
            <a:r>
              <a:rPr lang="ko-KR" altLang="en-US" sz="1200" spc="-150" dirty="0" smtClean="0">
                <a:sym typeface="Wingdings 2"/>
              </a:rPr>
              <a:t>의 메인보드 양 옆에 </a:t>
            </a:r>
            <a:r>
              <a:rPr lang="en-US" altLang="ko-KR" sz="1200" spc="-150" dirty="0" smtClean="0">
                <a:sym typeface="Wingdings 2"/>
              </a:rPr>
              <a:t>2</a:t>
            </a:r>
            <a:r>
              <a:rPr lang="ko-KR" altLang="en-US" sz="1200" spc="-150" dirty="0" smtClean="0">
                <a:sym typeface="Wingdings 2"/>
              </a:rPr>
              <a:t>개씩 꽂는다</a:t>
            </a:r>
            <a:r>
              <a:rPr lang="en-US" altLang="ko-KR" sz="1200" spc="-150" dirty="0" smtClean="0">
                <a:sym typeface="Wingdings 2"/>
              </a:rPr>
              <a:t>.</a:t>
            </a:r>
            <a:r>
              <a:rPr lang="ko-KR" altLang="en-US" sz="1200" spc="-150" dirty="0" smtClean="0">
                <a:sym typeface="Wingdings 2"/>
              </a:rPr>
              <a:t> </a:t>
            </a:r>
            <a:endParaRPr lang="ko-KR" altLang="en-US" sz="1200" spc="-150" dirty="0"/>
          </a:p>
        </p:txBody>
      </p:sp>
      <p:sp>
        <p:nvSpPr>
          <p:cNvPr id="25" name="위쪽 화살표 24"/>
          <p:cNvSpPr/>
          <p:nvPr/>
        </p:nvSpPr>
        <p:spPr>
          <a:xfrm rot="2233622" flipV="1">
            <a:off x="2525473" y="5464755"/>
            <a:ext cx="163979" cy="13843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/>
          </a:p>
        </p:txBody>
      </p:sp>
      <p:sp>
        <p:nvSpPr>
          <p:cNvPr id="26" name="위쪽 화살표 25"/>
          <p:cNvSpPr/>
          <p:nvPr/>
        </p:nvSpPr>
        <p:spPr>
          <a:xfrm rot="2233622" flipV="1">
            <a:off x="2525473" y="6107697"/>
            <a:ext cx="163979" cy="13843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/>
          </a:p>
        </p:txBody>
      </p:sp>
      <p:sp>
        <p:nvSpPr>
          <p:cNvPr id="27" name="직사각형 26"/>
          <p:cNvSpPr/>
          <p:nvPr/>
        </p:nvSpPr>
        <p:spPr>
          <a:xfrm>
            <a:off x="3596956" y="5148064"/>
            <a:ext cx="300039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>
                <a:sym typeface="Wingdings 2"/>
              </a:rPr>
              <a:t> </a:t>
            </a:r>
            <a:r>
              <a:rPr lang="en-US" altLang="ko-KR" sz="1200" dirty="0" smtClean="0">
                <a:sym typeface="Wingdings 2"/>
              </a:rPr>
              <a:t>5</a:t>
            </a:r>
            <a:r>
              <a:rPr lang="en-US" altLang="ko-KR" sz="1200" dirty="0" smtClean="0"/>
              <a:t>Ø </a:t>
            </a:r>
            <a:r>
              <a:rPr lang="ko-KR" altLang="en-US" sz="1200" dirty="0" smtClean="0"/>
              <a:t>빨대를 </a:t>
            </a:r>
            <a:r>
              <a:rPr lang="en-US" altLang="ko-KR" sz="1200" dirty="0" smtClean="0">
                <a:sym typeface="Wingdings 2"/>
              </a:rPr>
              <a:t></a:t>
            </a:r>
            <a:r>
              <a:rPr lang="ko-KR" altLang="en-US" sz="1200" dirty="0" smtClean="0">
                <a:sym typeface="Wingdings 2"/>
              </a:rPr>
              <a:t>의 양 옆 구멍에 꽂는다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/>
              <a:t> </a:t>
            </a:r>
            <a:endParaRPr lang="ko-KR" altLang="en-US" sz="1200" dirty="0"/>
          </a:p>
        </p:txBody>
      </p:sp>
      <p:sp>
        <p:nvSpPr>
          <p:cNvPr id="29" name="위쪽 화살표 28"/>
          <p:cNvSpPr/>
          <p:nvPr/>
        </p:nvSpPr>
        <p:spPr>
          <a:xfrm rot="2233622" flipV="1">
            <a:off x="6025935" y="5893384"/>
            <a:ext cx="163979" cy="13843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/>
          </a:p>
        </p:txBody>
      </p:sp>
      <p:sp>
        <p:nvSpPr>
          <p:cNvPr id="30" name="위쪽 화살표 29"/>
          <p:cNvSpPr/>
          <p:nvPr/>
        </p:nvSpPr>
        <p:spPr>
          <a:xfrm rot="7633622" flipH="1">
            <a:off x="4023228" y="5824389"/>
            <a:ext cx="163979" cy="13843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/>
          </a:p>
        </p:txBody>
      </p:sp>
      <p:sp>
        <p:nvSpPr>
          <p:cNvPr id="32" name="위쪽 화살표 31"/>
          <p:cNvSpPr/>
          <p:nvPr/>
        </p:nvSpPr>
        <p:spPr>
          <a:xfrm rot="2233622" flipV="1">
            <a:off x="3597020" y="7743836"/>
            <a:ext cx="163979" cy="13843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/>
          </a:p>
        </p:txBody>
      </p:sp>
      <p:sp>
        <p:nvSpPr>
          <p:cNvPr id="33" name="위쪽 화살표 32"/>
          <p:cNvSpPr/>
          <p:nvPr/>
        </p:nvSpPr>
        <p:spPr>
          <a:xfrm rot="7633622" flipH="1">
            <a:off x="808494" y="7681776"/>
            <a:ext cx="163979" cy="13843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/>
          </a:p>
        </p:txBody>
      </p:sp>
      <p:sp>
        <p:nvSpPr>
          <p:cNvPr id="34" name="직사각형 33"/>
          <p:cNvSpPr/>
          <p:nvPr/>
        </p:nvSpPr>
        <p:spPr>
          <a:xfrm>
            <a:off x="720080" y="6876256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>
                <a:sym typeface="Wingdings 2"/>
              </a:rPr>
              <a:t> </a:t>
            </a:r>
            <a:r>
              <a:rPr lang="ko-KR" altLang="en-US" sz="1200" dirty="0" smtClean="0">
                <a:sym typeface="Wingdings 2"/>
              </a:rPr>
              <a:t>를 </a:t>
            </a:r>
            <a:r>
              <a:rPr lang="en-US" altLang="ko-KR" sz="1200" dirty="0" smtClean="0">
                <a:sym typeface="Wingdings 2"/>
              </a:rPr>
              <a:t>4</a:t>
            </a:r>
            <a:r>
              <a:rPr lang="en-US" altLang="ko-KR" sz="1200" dirty="0" smtClean="0"/>
              <a:t>Ø </a:t>
            </a:r>
            <a:r>
              <a:rPr lang="ko-KR" altLang="en-US" sz="1200" dirty="0" smtClean="0"/>
              <a:t>빨대로 </a:t>
            </a:r>
            <a:r>
              <a:rPr lang="en-US" altLang="ko-KR" sz="1200" dirty="0" smtClean="0">
                <a:sym typeface="Wingdings 2"/>
              </a:rPr>
              <a:t></a:t>
            </a:r>
            <a:r>
              <a:rPr lang="ko-KR" altLang="en-US" sz="1200" dirty="0" smtClean="0">
                <a:sym typeface="Wingdings 2"/>
              </a:rPr>
              <a:t>의 </a:t>
            </a:r>
            <a:r>
              <a:rPr lang="en-US" altLang="ko-KR" sz="1200" dirty="0" smtClean="0">
                <a:sym typeface="Wingdings 2"/>
              </a:rPr>
              <a:t>5</a:t>
            </a:r>
            <a:r>
              <a:rPr lang="en-US" altLang="ko-KR" sz="1200" dirty="0" smtClean="0"/>
              <a:t>Ø </a:t>
            </a:r>
            <a:r>
              <a:rPr lang="ko-KR" altLang="en-US" sz="1200" dirty="0" smtClean="0"/>
              <a:t>빨대를 관통해</a:t>
            </a:r>
            <a:r>
              <a:rPr lang="ko-KR" altLang="en-US" sz="1200" dirty="0" smtClean="0">
                <a:sym typeface="Wingdings 2"/>
              </a:rPr>
              <a:t> 고정한다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/>
              <a:t> </a:t>
            </a:r>
            <a:endParaRPr lang="ko-KR" altLang="en-US" sz="1200" dirty="0"/>
          </a:p>
        </p:txBody>
      </p:sp>
      <p:pic>
        <p:nvPicPr>
          <p:cNvPr id="35" name="Picture 8"/>
          <p:cNvPicPr>
            <a:picLocks noChangeAspect="1" noChangeArrowheads="1"/>
          </p:cNvPicPr>
          <p:nvPr/>
        </p:nvPicPr>
        <p:blipFill rotWithShape="1">
          <a:blip r:embed="rId10" cstate="print">
            <a:lum bright="20000"/>
          </a:blip>
          <a:srcRect/>
          <a:stretch/>
        </p:blipFill>
        <p:spPr bwMode="auto">
          <a:xfrm>
            <a:off x="4007627" y="7376532"/>
            <a:ext cx="2422304" cy="1180656"/>
          </a:xfrm>
          <a:prstGeom prst="roundRect">
            <a:avLst>
              <a:gd name="adj" fmla="val 8851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직사각형 35"/>
          <p:cNvSpPr/>
          <p:nvPr/>
        </p:nvSpPr>
        <p:spPr>
          <a:xfrm>
            <a:off x="3933056" y="7046694"/>
            <a:ext cx="210794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100" dirty="0">
                <a:sym typeface="Wingdings 2"/>
              </a:rPr>
              <a:t>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배터리를  연결한다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xmlns="" val="92546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제목 2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80" y="1500165"/>
            <a:ext cx="5572164" cy="324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80" y="4786314"/>
            <a:ext cx="5572164" cy="3942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제목 29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800" dirty="0" smtClean="0"/>
              <a:t>자이로시소 코딩</a:t>
            </a:r>
            <a:r>
              <a:rPr lang="en-US" altLang="en-US" sz="3800" dirty="0" smtClean="0"/>
              <a:t>-</a:t>
            </a:r>
            <a:r>
              <a:rPr altLang="en-US" sz="3800" dirty="0" smtClean="0"/>
              <a:t>수동</a:t>
            </a:r>
            <a:endParaRPr lang="ko-KR" altLang="en-US" sz="3800" dirty="0"/>
          </a:p>
        </p:txBody>
      </p:sp>
      <p:pic>
        <p:nvPicPr>
          <p:cNvPr id="40962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22" y="1357290"/>
            <a:ext cx="4485004" cy="4857784"/>
          </a:xfrm>
          <a:prstGeom prst="rect">
            <a:avLst/>
          </a:prstGeom>
          <a:noFill/>
        </p:spPr>
      </p:pic>
      <p:sp>
        <p:nvSpPr>
          <p:cNvPr id="26" name="모서리가 둥근 직사각형 25"/>
          <p:cNvSpPr/>
          <p:nvPr/>
        </p:nvSpPr>
        <p:spPr>
          <a:xfrm flipV="1">
            <a:off x="568272" y="6573989"/>
            <a:ext cx="5932562" cy="6971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7" name="그룹 157"/>
          <p:cNvGrpSpPr/>
          <p:nvPr/>
        </p:nvGrpSpPr>
        <p:grpSpPr>
          <a:xfrm flipH="1">
            <a:off x="675392" y="6310997"/>
            <a:ext cx="250534" cy="334430"/>
            <a:chOff x="8004773" y="4661601"/>
            <a:chExt cx="703673" cy="939312"/>
          </a:xfrm>
        </p:grpSpPr>
        <p:sp>
          <p:nvSpPr>
            <p:cNvPr id="2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4" name="제목 55"/>
          <p:cNvSpPr txBox="1">
            <a:spLocks/>
          </p:cNvSpPr>
          <p:nvPr/>
        </p:nvSpPr>
        <p:spPr>
          <a:xfrm>
            <a:off x="872998" y="628651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8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645428" y="6783093"/>
            <a:ext cx="2426382" cy="1360807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" name="Picture 4" descr="arrow icon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 flipV="1">
            <a:off x="705895" y="7191394"/>
            <a:ext cx="211635" cy="332569"/>
          </a:xfrm>
          <a:prstGeom prst="rect">
            <a:avLst/>
          </a:prstGeom>
          <a:noFill/>
        </p:spPr>
      </p:pic>
      <p:pic>
        <p:nvPicPr>
          <p:cNvPr id="42" name="Picture 4" descr="arrow icon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 flipH="1" flipV="1">
            <a:off x="2661955" y="7191394"/>
            <a:ext cx="211635" cy="332569"/>
          </a:xfrm>
          <a:prstGeom prst="rect">
            <a:avLst/>
          </a:prstGeom>
          <a:noFill/>
        </p:spPr>
      </p:pic>
      <p:sp>
        <p:nvSpPr>
          <p:cNvPr id="43" name="Rectangle 6"/>
          <p:cNvSpPr>
            <a:spLocks noChangeArrowheads="1"/>
          </p:cNvSpPr>
          <p:nvPr/>
        </p:nvSpPr>
        <p:spPr bwMode="auto">
          <a:xfrm>
            <a:off x="3071810" y="6772615"/>
            <a:ext cx="350046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sz="1200" dirty="0" smtClean="0"/>
              <a:t>①</a:t>
            </a:r>
            <a:r>
              <a:rPr lang="ko-KR" altLang="en-US" sz="1200" dirty="0" smtClean="0"/>
              <a:t> 화살표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←</a:t>
            </a:r>
            <a:r>
              <a:rPr lang="en-US" altLang="ko-KR" sz="1200" dirty="0" smtClean="0"/>
              <a:t>,</a:t>
            </a:r>
            <a:r>
              <a:rPr lang="ko-KR" altLang="en-US" sz="1200" dirty="0" smtClean="0"/>
              <a:t>→</a:t>
            </a:r>
            <a:r>
              <a:rPr lang="en-US" altLang="ko-KR" sz="1200" dirty="0" smtClean="0"/>
              <a:t>)</a:t>
            </a:r>
            <a:r>
              <a:rPr lang="ko-KR" altLang="en-US" sz="1200" dirty="0" smtClean="0"/>
              <a:t>를 누르면서 모터회전율을 조종한다</a:t>
            </a:r>
            <a:r>
              <a:rPr lang="en-US" altLang="ko-KR" sz="1200" dirty="0" smtClean="0"/>
              <a:t>.</a:t>
            </a:r>
            <a:endParaRPr lang="ko-KR" altLang="en-US" sz="1200" dirty="0" smtClean="0"/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②</a:t>
            </a:r>
            <a:r>
              <a:rPr lang="ko-KR" altLang="en-US" sz="1200" dirty="0" smtClean="0"/>
              <a:t> 반복적으로 균형맞추기 시도한다</a:t>
            </a:r>
            <a:r>
              <a:rPr lang="en-US" altLang="ko-KR" sz="1200" dirty="0" smtClean="0"/>
              <a:t>.</a:t>
            </a:r>
            <a:endParaRPr lang="ko-KR" altLang="en-US" sz="1200" dirty="0" smtClean="0"/>
          </a:p>
        </p:txBody>
      </p:sp>
      <p:sp>
        <p:nvSpPr>
          <p:cNvPr id="44" name="모서리가 둥근 직사각형 43"/>
          <p:cNvSpPr/>
          <p:nvPr/>
        </p:nvSpPr>
        <p:spPr>
          <a:xfrm>
            <a:off x="4714884" y="6379216"/>
            <a:ext cx="1785950" cy="238595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16.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자이로시스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-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수동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제목 29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800" dirty="0" smtClean="0"/>
              <a:t>자이로시소 코딩</a:t>
            </a:r>
            <a:r>
              <a:rPr lang="en-US" altLang="en-US" sz="3800" dirty="0" smtClean="0"/>
              <a:t>-</a:t>
            </a:r>
            <a:r>
              <a:rPr altLang="en-US" sz="3800" dirty="0" smtClean="0"/>
              <a:t>자동</a:t>
            </a:r>
            <a:endParaRPr lang="ko-KR" altLang="en-US" sz="3800" dirty="0"/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320" y="6272395"/>
            <a:ext cx="2852889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모서리가 둥근 직사각형 18"/>
          <p:cNvSpPr/>
          <p:nvPr/>
        </p:nvSpPr>
        <p:spPr>
          <a:xfrm flipV="1">
            <a:off x="500042" y="6002485"/>
            <a:ext cx="5932562" cy="6971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0" name="그룹 157"/>
          <p:cNvGrpSpPr/>
          <p:nvPr/>
        </p:nvGrpSpPr>
        <p:grpSpPr>
          <a:xfrm flipH="1">
            <a:off x="607162" y="5739493"/>
            <a:ext cx="250534" cy="334430"/>
            <a:chOff x="8004773" y="4661601"/>
            <a:chExt cx="703673" cy="939312"/>
          </a:xfrm>
        </p:grpSpPr>
        <p:sp>
          <p:nvSpPr>
            <p:cNvPr id="21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5" name="제목 55"/>
          <p:cNvSpPr txBox="1">
            <a:spLocks/>
          </p:cNvSpPr>
          <p:nvPr/>
        </p:nvSpPr>
        <p:spPr>
          <a:xfrm>
            <a:off x="804768" y="571500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28" name="Rectangle 6"/>
          <p:cNvSpPr>
            <a:spLocks noChangeArrowheads="1"/>
          </p:cNvSpPr>
          <p:nvPr/>
        </p:nvSpPr>
        <p:spPr bwMode="auto">
          <a:xfrm>
            <a:off x="3575084" y="6343833"/>
            <a:ext cx="33575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sz="1200" dirty="0" smtClean="0"/>
              <a:t>①</a:t>
            </a:r>
            <a:r>
              <a:rPr lang="ko-KR" altLang="en-US" sz="1200" dirty="0" smtClean="0"/>
              <a:t> 프로그램을 실행한다</a:t>
            </a:r>
            <a:r>
              <a:rPr lang="en-US" altLang="ko-KR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>
                <a:solidFill>
                  <a:srgbClr val="FF0000"/>
                </a:solidFill>
              </a:rPr>
              <a:t>②</a:t>
            </a:r>
            <a:r>
              <a:rPr lang="ko-KR" altLang="en-US" sz="1200" dirty="0" smtClean="0">
                <a:solidFill>
                  <a:srgbClr val="FF0000"/>
                </a:solidFill>
              </a:rPr>
              <a:t> 자동으로 시소가 평형을 맞춘다</a:t>
            </a:r>
            <a:r>
              <a:rPr lang="en-US" altLang="ko-KR" sz="1200" dirty="0" smtClean="0">
                <a:solidFill>
                  <a:srgbClr val="FF0000"/>
                </a:solidFill>
              </a:rPr>
              <a:t>.</a:t>
            </a:r>
          </a:p>
        </p:txBody>
      </p:sp>
      <p:cxnSp>
        <p:nvCxnSpPr>
          <p:cNvPr id="29" name="AutoShape 7"/>
          <p:cNvCxnSpPr>
            <a:cxnSpLocks noChangeShapeType="1"/>
          </p:cNvCxnSpPr>
          <p:nvPr/>
        </p:nvCxnSpPr>
        <p:spPr bwMode="auto">
          <a:xfrm rot="10800000">
            <a:off x="942511" y="6915337"/>
            <a:ext cx="2000264" cy="3"/>
          </a:xfrm>
          <a:prstGeom prst="straightConnector1">
            <a:avLst/>
          </a:prstGeom>
          <a:noFill/>
          <a:ln w="88900">
            <a:solidFill>
              <a:srgbClr val="FF6600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33" name="Text Box 14"/>
          <p:cNvSpPr txBox="1">
            <a:spLocks noChangeArrowheads="1"/>
          </p:cNvSpPr>
          <p:nvPr/>
        </p:nvSpPr>
        <p:spPr bwMode="auto">
          <a:xfrm>
            <a:off x="1299701" y="6986775"/>
            <a:ext cx="1214445" cy="276999"/>
          </a:xfrm>
          <a:prstGeom prst="rect">
            <a:avLst/>
          </a:prstGeom>
          <a:solidFill>
            <a:srgbClr val="00B0F0">
              <a:alpha val="5900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200" b="1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자동 수평 맞춤</a:t>
            </a:r>
            <a:endParaRPr kumimoji="1" lang="ko-KR" sz="1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4646654" y="5819486"/>
            <a:ext cx="1785950" cy="238595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17.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자이로시스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-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자동</a:t>
            </a:r>
          </a:p>
        </p:txBody>
      </p:sp>
      <p:sp>
        <p:nvSpPr>
          <p:cNvPr id="42" name="직사각형 41"/>
          <p:cNvSpPr/>
          <p:nvPr/>
        </p:nvSpPr>
        <p:spPr>
          <a:xfrm>
            <a:off x="500042" y="1510718"/>
            <a:ext cx="5929354" cy="1989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400" dirty="0" smtClean="0">
                <a:solidFill>
                  <a:prstClr val="black"/>
                </a:solidFill>
              </a:rPr>
              <a:t>본 기능은 자이로 센서를 사용하여 시소의 균형을 시도한다</a:t>
            </a:r>
            <a:r>
              <a:rPr lang="en-US" altLang="ko-KR" sz="1400" dirty="0" smtClean="0">
                <a:solidFill>
                  <a:prstClr val="black"/>
                </a:solidFill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sz="1400" dirty="0" smtClean="0">
                <a:solidFill>
                  <a:prstClr val="black"/>
                </a:solidFill>
              </a:rPr>
              <a:t>하기 코딩은 프로펠러 세기 입력 블록만 삽입하면 간단하게 코딩이 완성된다</a:t>
            </a:r>
            <a:r>
              <a:rPr lang="en-US" altLang="ko-KR" sz="1400" dirty="0" smtClean="0">
                <a:solidFill>
                  <a:prstClr val="black"/>
                </a:solidFill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400" dirty="0" smtClean="0">
                <a:solidFill>
                  <a:prstClr val="black"/>
                </a:solidFill>
              </a:rPr>
              <a:t>이는 비행 알고리즘에서 자이로 센서의 값을 입력 받아 동체 기울기를 확인하고 프로펠러 </a:t>
            </a:r>
            <a:r>
              <a:rPr lang="en-US" altLang="ko-KR" sz="1400" dirty="0" smtClean="0">
                <a:solidFill>
                  <a:prstClr val="black"/>
                </a:solidFill>
              </a:rPr>
              <a:t>4</a:t>
            </a:r>
            <a:r>
              <a:rPr lang="ko-KR" altLang="en-US" sz="1400" dirty="0" smtClean="0">
                <a:solidFill>
                  <a:prstClr val="black"/>
                </a:solidFill>
              </a:rPr>
              <a:t>개의 회전율을 각각 제어하면서 동체가 안정적으로 비행 할 수 있도록 도와준다</a:t>
            </a:r>
            <a:r>
              <a:rPr lang="en-US" altLang="ko-KR" sz="1400" dirty="0" smtClean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39938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802" y="3857620"/>
            <a:ext cx="3429024" cy="1590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>
          <a:xfrm>
            <a:off x="2428868" y="2801561"/>
            <a:ext cx="4500594" cy="714380"/>
          </a:xfrm>
        </p:spPr>
        <p:txBody>
          <a:bodyPr>
            <a:normAutofit fontScale="90000"/>
          </a:bodyPr>
          <a:lstStyle/>
          <a:p>
            <a:r>
              <a:rPr lang="ko-KR" altLang="en-US" b="1" dirty="0" smtClean="0"/>
              <a:t>드론조립</a:t>
            </a:r>
            <a:r>
              <a:rPr lang="en-US" altLang="ko-KR" b="1" dirty="0" smtClean="0"/>
              <a:t>&amp;</a:t>
            </a:r>
            <a:r>
              <a:rPr lang="ko-KR" altLang="en-US" b="1" dirty="0" smtClean="0"/>
              <a:t>미션비행</a:t>
            </a:r>
            <a:endParaRPr lang="ko-KR" altLang="en-US" b="1" dirty="0"/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18" name="제목 55"/>
          <p:cNvSpPr txBox="1">
            <a:spLocks/>
          </p:cNvSpPr>
          <p:nvPr/>
        </p:nvSpPr>
        <p:spPr>
          <a:xfrm>
            <a:off x="2500306" y="3571868"/>
            <a:ext cx="414338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제이디코드 자율비행기본과 응용편을 통해서 코딩을 통한 비행 방법을 익혔다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학습한 코딩 방법을 기반으로 자율 비행 미니레이싱을 펼쳐본다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 8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재조립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04" y="1357290"/>
            <a:ext cx="5786486" cy="3453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04" y="5000628"/>
            <a:ext cx="600656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재조립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14414"/>
            <a:ext cx="5929362" cy="3294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" name="그룹 9"/>
          <p:cNvGrpSpPr/>
          <p:nvPr/>
        </p:nvGrpSpPr>
        <p:grpSpPr>
          <a:xfrm>
            <a:off x="285728" y="4500562"/>
            <a:ext cx="6257190" cy="4357686"/>
            <a:chOff x="285728" y="3286116"/>
            <a:chExt cx="8001056" cy="5572164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4"/>
            <a:srcRect t="2148" r="50893" b="30749"/>
            <a:stretch>
              <a:fillRect/>
            </a:stretch>
          </p:blipFill>
          <p:spPr bwMode="auto">
            <a:xfrm>
              <a:off x="285728" y="3286116"/>
              <a:ext cx="3929090" cy="4143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/>
            <a:srcRect l="51786" t="2148" r="-1786" b="22650"/>
            <a:stretch>
              <a:fillRect/>
            </a:stretch>
          </p:blipFill>
          <p:spPr bwMode="auto">
            <a:xfrm>
              <a:off x="4286256" y="3286116"/>
              <a:ext cx="4000528" cy="4643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/>
            <a:srcRect t="74882" r="50893" b="3137"/>
            <a:stretch>
              <a:fillRect/>
            </a:stretch>
          </p:blipFill>
          <p:spPr bwMode="auto">
            <a:xfrm>
              <a:off x="714356" y="7643834"/>
              <a:ext cx="2786082" cy="962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/>
            <a:srcRect l="51786" t="80667" r="-1786" b="4294"/>
            <a:stretch>
              <a:fillRect/>
            </a:stretch>
          </p:blipFill>
          <p:spPr bwMode="auto">
            <a:xfrm>
              <a:off x="4286256" y="7929586"/>
              <a:ext cx="4000528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42" y="4988912"/>
            <a:ext cx="3924300" cy="3543300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트라이앵글 비행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428728"/>
            <a:ext cx="45688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방향과 속도</a:t>
            </a:r>
            <a:r>
              <a:rPr lang="en-US" altLang="ko-KR" sz="1100" b="1" dirty="0" smtClean="0"/>
              <a:t>, </a:t>
            </a:r>
            <a:r>
              <a:rPr lang="ko-KR" altLang="en-US" sz="1100" b="1" dirty="0" smtClean="0"/>
              <a:t>거리를 사용자 정의하여 트라이앵글 비행을 구현해 본다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6" name="타원 85"/>
          <p:cNvSpPr/>
          <p:nvPr/>
        </p:nvSpPr>
        <p:spPr>
          <a:xfrm>
            <a:off x="1848786" y="1928794"/>
            <a:ext cx="3000396" cy="2473987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31"/>
          <p:cNvGrpSpPr/>
          <p:nvPr/>
        </p:nvGrpSpPr>
        <p:grpSpPr>
          <a:xfrm rot="10800000" flipV="1">
            <a:off x="1512863" y="3418359"/>
            <a:ext cx="839754" cy="781261"/>
            <a:chOff x="3643314" y="3000366"/>
            <a:chExt cx="785818" cy="731083"/>
          </a:xfrm>
        </p:grpSpPr>
        <p:pic>
          <p:nvPicPr>
            <p:cNvPr id="88" name="그림 87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89" name="그림 88" descr="C:\Users\이미선\AppData\Local\Microsoft\Windows\INetCache\Content.Word\오른쪽드론.png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0" name="TextBox 89"/>
          <p:cNvSpPr txBox="1"/>
          <p:nvPr/>
        </p:nvSpPr>
        <p:spPr>
          <a:xfrm>
            <a:off x="5267177" y="3714744"/>
            <a:ext cx="8050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이륙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착륙</a:t>
            </a:r>
            <a:endParaRPr lang="ko-KR" altLang="en-US" sz="1100" dirty="0"/>
          </a:p>
        </p:txBody>
      </p:sp>
      <p:grpSp>
        <p:nvGrpSpPr>
          <p:cNvPr id="3" name="그룹 31"/>
          <p:cNvGrpSpPr/>
          <p:nvPr/>
        </p:nvGrpSpPr>
        <p:grpSpPr>
          <a:xfrm>
            <a:off x="2891110" y="1719037"/>
            <a:ext cx="839754" cy="781261"/>
            <a:chOff x="3643314" y="3000366"/>
            <a:chExt cx="785818" cy="731083"/>
          </a:xfrm>
        </p:grpSpPr>
        <p:pic>
          <p:nvPicPr>
            <p:cNvPr id="92" name="그림 91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93" name="그림 92" descr="C:\Users\이미선\AppData\Local\Microsoft\Windows\INetCache\Content.Word\오른쪽드론.png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그룹 31"/>
          <p:cNvGrpSpPr/>
          <p:nvPr/>
        </p:nvGrpSpPr>
        <p:grpSpPr>
          <a:xfrm>
            <a:off x="4362491" y="3414019"/>
            <a:ext cx="839754" cy="781261"/>
            <a:chOff x="3643314" y="3000366"/>
            <a:chExt cx="785818" cy="731083"/>
          </a:xfrm>
        </p:grpSpPr>
        <p:pic>
          <p:nvPicPr>
            <p:cNvPr id="95" name="그림 94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96" name="그림 95" descr="C:\Users\이미선\AppData\Local\Microsoft\Windows\INetCache\Content.Word\오른쪽드론.png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7" name="직선 화살표 연결선 96"/>
          <p:cNvCxnSpPr/>
          <p:nvPr/>
        </p:nvCxnSpPr>
        <p:spPr>
          <a:xfrm rot="10800000">
            <a:off x="1920224" y="3857620"/>
            <a:ext cx="2857520" cy="1588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직선 화살표 연결선 97"/>
          <p:cNvCxnSpPr/>
          <p:nvPr/>
        </p:nvCxnSpPr>
        <p:spPr>
          <a:xfrm rot="16200000" flipH="1">
            <a:off x="3232115" y="2259981"/>
            <a:ext cx="1674970" cy="1441228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직선 화살표 연결선 98"/>
          <p:cNvCxnSpPr/>
          <p:nvPr/>
        </p:nvCxnSpPr>
        <p:spPr>
          <a:xfrm rot="5400000">
            <a:off x="1741630" y="2321704"/>
            <a:ext cx="1714512" cy="1357320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그룹 99"/>
          <p:cNvGrpSpPr/>
          <p:nvPr/>
        </p:nvGrpSpPr>
        <p:grpSpPr>
          <a:xfrm>
            <a:off x="4277678" y="3232951"/>
            <a:ext cx="1189510" cy="1189510"/>
            <a:chOff x="3873965" y="2286778"/>
            <a:chExt cx="2500330" cy="2500330"/>
          </a:xfrm>
        </p:grpSpPr>
        <p:cxnSp>
          <p:nvCxnSpPr>
            <p:cNvPr id="101" name="직선 연결선 100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직선 연결선 101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그룹 102"/>
          <p:cNvGrpSpPr/>
          <p:nvPr/>
        </p:nvGrpSpPr>
        <p:grpSpPr>
          <a:xfrm>
            <a:off x="1395899" y="3239614"/>
            <a:ext cx="1189510" cy="1189510"/>
            <a:chOff x="3873965" y="2286778"/>
            <a:chExt cx="2500330" cy="2500330"/>
          </a:xfrm>
        </p:grpSpPr>
        <p:cxnSp>
          <p:nvCxnSpPr>
            <p:cNvPr id="104" name="직선 연결선 103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직선 연결선 104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모서리가 둥근 직사각형 105"/>
          <p:cNvSpPr/>
          <p:nvPr/>
        </p:nvSpPr>
        <p:spPr>
          <a:xfrm>
            <a:off x="568272" y="478312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7" name="그룹 157"/>
          <p:cNvGrpSpPr/>
          <p:nvPr/>
        </p:nvGrpSpPr>
        <p:grpSpPr>
          <a:xfrm flipH="1">
            <a:off x="675392" y="4525047"/>
            <a:ext cx="250534" cy="334430"/>
            <a:chOff x="8004773" y="4661601"/>
            <a:chExt cx="703673" cy="939312"/>
          </a:xfrm>
        </p:grpSpPr>
        <p:sp>
          <p:nvSpPr>
            <p:cNvPr id="10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0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112" name="제목 55"/>
          <p:cNvSpPr txBox="1">
            <a:spLocks/>
          </p:cNvSpPr>
          <p:nvPr/>
        </p:nvSpPr>
        <p:spPr>
          <a:xfrm>
            <a:off x="872998" y="450056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4214818" y="5000628"/>
            <a:ext cx="2143140" cy="3393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코딩은 스퀘어 비행처럼 다양한 방법으로 동일한 결과를 표현할 수 있다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본 트라이앵글 비행은 방향과 속도를 이용하여 드론의 쏠림을 유도하여 원하는 동선으로 비행 하도록 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예제와 같이 동일 거리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속도로 왼쪽과 앞쪽으로 비행을 동시에 명령하면  힘의 균형에 의해 대각선으로 비행 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36" name="모서리가 둥근 직사각형 35"/>
          <p:cNvSpPr/>
          <p:nvPr/>
        </p:nvSpPr>
        <p:spPr>
          <a:xfrm>
            <a:off x="4850120" y="4582261"/>
            <a:ext cx="1428760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18.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트라이앵글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(1)</a:t>
            </a:r>
            <a:endParaRPr lang="ko-KR" altLang="en-US" sz="900" b="1" dirty="0" smtClean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트라이앵글 비행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pic>
        <p:nvPicPr>
          <p:cNvPr id="31746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66" y="4786314"/>
            <a:ext cx="3531956" cy="3143272"/>
          </a:xfrm>
          <a:prstGeom prst="rect">
            <a:avLst/>
          </a:prstGeom>
          <a:noFill/>
        </p:spPr>
      </p:pic>
      <p:pic>
        <p:nvPicPr>
          <p:cNvPr id="31748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24" y="6013066"/>
            <a:ext cx="3357586" cy="2988090"/>
          </a:xfrm>
          <a:prstGeom prst="rect">
            <a:avLst/>
          </a:prstGeom>
          <a:noFill/>
        </p:spPr>
      </p:pic>
      <p:sp>
        <p:nvSpPr>
          <p:cNvPr id="66" name="TextBox 65"/>
          <p:cNvSpPr txBox="1"/>
          <p:nvPr/>
        </p:nvSpPr>
        <p:spPr>
          <a:xfrm>
            <a:off x="725732" y="1428728"/>
            <a:ext cx="47035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방향과 속도</a:t>
            </a:r>
            <a:r>
              <a:rPr lang="en-US" altLang="ko-KR" sz="1100" b="1" dirty="0" smtClean="0"/>
              <a:t>,</a:t>
            </a:r>
            <a:r>
              <a:rPr lang="ko-KR" altLang="en-US" sz="1100" b="1" dirty="0" smtClean="0"/>
              <a:t> 거리를 사용자 정의하여 트라이앵글 비행을 구현해 본다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grpSp>
        <p:nvGrpSpPr>
          <p:cNvPr id="67" name="그룹 87"/>
          <p:cNvGrpSpPr/>
          <p:nvPr/>
        </p:nvGrpSpPr>
        <p:grpSpPr>
          <a:xfrm>
            <a:off x="1214422" y="1785918"/>
            <a:ext cx="2000264" cy="1933640"/>
            <a:chOff x="1141402" y="1928794"/>
            <a:chExt cx="2144722" cy="2073286"/>
          </a:xfrm>
        </p:grpSpPr>
        <p:sp>
          <p:nvSpPr>
            <p:cNvPr id="82" name="타원 81"/>
            <p:cNvSpPr/>
            <p:nvPr/>
          </p:nvSpPr>
          <p:spPr>
            <a:xfrm>
              <a:off x="1141402" y="2274342"/>
              <a:ext cx="2073285" cy="1709535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6" name="그룹 31"/>
            <p:cNvGrpSpPr/>
            <p:nvPr/>
          </p:nvGrpSpPr>
          <p:grpSpPr>
            <a:xfrm rot="10800000" flipV="1">
              <a:off x="1419967" y="3303637"/>
              <a:ext cx="580273" cy="539855"/>
              <a:chOff x="3643314" y="3000366"/>
              <a:chExt cx="785818" cy="731083"/>
            </a:xfrm>
          </p:grpSpPr>
          <p:pic>
            <p:nvPicPr>
              <p:cNvPr id="109" name="그림 108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10" name="그림 109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88" name="그룹 31"/>
            <p:cNvGrpSpPr/>
            <p:nvPr/>
          </p:nvGrpSpPr>
          <p:grpSpPr>
            <a:xfrm>
              <a:off x="1771005" y="2054844"/>
              <a:ext cx="657863" cy="539855"/>
              <a:chOff x="3643314" y="3000366"/>
              <a:chExt cx="890892" cy="731083"/>
            </a:xfrm>
          </p:grpSpPr>
          <p:pic>
            <p:nvPicPr>
              <p:cNvPr id="107" name="그림 10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08" name="그림 107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822894" y="3071801"/>
                <a:ext cx="711312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89" name="그룹 31"/>
            <p:cNvGrpSpPr/>
            <p:nvPr/>
          </p:nvGrpSpPr>
          <p:grpSpPr>
            <a:xfrm>
              <a:off x="2522774" y="3300638"/>
              <a:ext cx="580273" cy="539855"/>
              <a:chOff x="3643314" y="3000366"/>
              <a:chExt cx="785818" cy="731083"/>
            </a:xfrm>
          </p:grpSpPr>
          <p:pic>
            <p:nvPicPr>
              <p:cNvPr id="105" name="그림 10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06" name="그림 105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90" name="직선 화살표 연결선 89"/>
            <p:cNvCxnSpPr/>
            <p:nvPr/>
          </p:nvCxnSpPr>
          <p:spPr>
            <a:xfrm rot="10800000">
              <a:off x="1460128" y="3592473"/>
              <a:ext cx="1332825" cy="1097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직선 화살표 연결선 91"/>
            <p:cNvCxnSpPr/>
            <p:nvPr/>
          </p:nvCxnSpPr>
          <p:spPr>
            <a:xfrm rot="16200000" flipH="1">
              <a:off x="1928802" y="2643175"/>
              <a:ext cx="1214448" cy="642942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3" name="그룹 24"/>
            <p:cNvGrpSpPr/>
            <p:nvPr/>
          </p:nvGrpSpPr>
          <p:grpSpPr>
            <a:xfrm>
              <a:off x="2464077" y="3175520"/>
              <a:ext cx="821897" cy="821956"/>
              <a:chOff x="3873965" y="2286778"/>
              <a:chExt cx="2500330" cy="2500330"/>
            </a:xfrm>
          </p:grpSpPr>
          <p:cxnSp>
            <p:nvCxnSpPr>
              <p:cNvPr id="102" name="직선 연결선 101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직선 연결선 103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그룹 27"/>
            <p:cNvGrpSpPr/>
            <p:nvPr/>
          </p:nvGrpSpPr>
          <p:grpSpPr>
            <a:xfrm>
              <a:off x="1821136" y="1928794"/>
              <a:ext cx="821897" cy="821956"/>
              <a:chOff x="3873965" y="2286778"/>
              <a:chExt cx="2500330" cy="2500330"/>
            </a:xfrm>
          </p:grpSpPr>
          <p:cxnSp>
            <p:nvCxnSpPr>
              <p:cNvPr id="100" name="직선 연결선 99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직선 연결선 100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그룹 39"/>
            <p:cNvGrpSpPr/>
            <p:nvPr/>
          </p:nvGrpSpPr>
          <p:grpSpPr>
            <a:xfrm>
              <a:off x="1321070" y="3180124"/>
              <a:ext cx="821897" cy="821956"/>
              <a:chOff x="3873965" y="2286778"/>
              <a:chExt cx="2500330" cy="2500330"/>
            </a:xfrm>
          </p:grpSpPr>
          <p:cxnSp>
            <p:nvCxnSpPr>
              <p:cNvPr id="98" name="직선 연결선 97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직선 연결선 98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7" name="직선 화살표 연결선 96"/>
            <p:cNvCxnSpPr/>
            <p:nvPr/>
          </p:nvCxnSpPr>
          <p:spPr>
            <a:xfrm rot="5400000">
              <a:off x="1301919" y="2713639"/>
              <a:ext cx="1276233" cy="496367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그룹 85"/>
          <p:cNvGrpSpPr/>
          <p:nvPr/>
        </p:nvGrpSpPr>
        <p:grpSpPr>
          <a:xfrm>
            <a:off x="2857496" y="1643042"/>
            <a:ext cx="3575449" cy="1643074"/>
            <a:chOff x="3000372" y="3129602"/>
            <a:chExt cx="3714776" cy="1707101"/>
          </a:xfrm>
        </p:grpSpPr>
        <p:sp>
          <p:nvSpPr>
            <p:cNvPr id="112" name="타원 111"/>
            <p:cNvSpPr/>
            <p:nvPr/>
          </p:nvSpPr>
          <p:spPr>
            <a:xfrm>
              <a:off x="3950115" y="3306421"/>
              <a:ext cx="1836339" cy="1514160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3" name="그룹 31"/>
            <p:cNvGrpSpPr/>
            <p:nvPr/>
          </p:nvGrpSpPr>
          <p:grpSpPr>
            <a:xfrm rot="10800000" flipV="1">
              <a:off x="3072670" y="4218086"/>
              <a:ext cx="513956" cy="478158"/>
              <a:chOff x="3643314" y="3000366"/>
              <a:chExt cx="785818" cy="731083"/>
            </a:xfrm>
          </p:grpSpPr>
          <p:pic>
            <p:nvPicPr>
              <p:cNvPr id="132" name="그림 131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33" name="그림 132" descr="C:\Users\이미선\AppData\Local\Microsoft\Windows\INetCache\Content.Word\오른쪽드론.png"/>
              <p:cNvPicPr/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14" name="그룹 31"/>
            <p:cNvGrpSpPr/>
            <p:nvPr/>
          </p:nvGrpSpPr>
          <p:grpSpPr>
            <a:xfrm>
              <a:off x="4507848" y="3241250"/>
              <a:ext cx="513956" cy="478158"/>
              <a:chOff x="3643314" y="3000366"/>
              <a:chExt cx="785818" cy="731083"/>
            </a:xfrm>
          </p:grpSpPr>
          <p:pic>
            <p:nvPicPr>
              <p:cNvPr id="130" name="그림 129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31" name="그림 130" descr="C:\Users\이미선\AppData\Local\Microsoft\Windows\INetCache\Content.Word\오른쪽드론.png"/>
              <p:cNvPicPr/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15" name="그룹 114"/>
            <p:cNvGrpSpPr/>
            <p:nvPr/>
          </p:nvGrpSpPr>
          <p:grpSpPr>
            <a:xfrm>
              <a:off x="6040210" y="4215430"/>
              <a:ext cx="513956" cy="478158"/>
              <a:chOff x="3643314" y="3000366"/>
              <a:chExt cx="785818" cy="731083"/>
            </a:xfrm>
          </p:grpSpPr>
          <p:pic>
            <p:nvPicPr>
              <p:cNvPr id="128" name="그림 127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29" name="그림 128" descr="C:\Users\이미선\AppData\Local\Microsoft\Windows\INetCache\Content.Word\오른쪽드론.png"/>
              <p:cNvPicPr/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116" name="직선 화살표 연결선 115"/>
            <p:cNvCxnSpPr/>
            <p:nvPr/>
          </p:nvCxnSpPr>
          <p:spPr>
            <a:xfrm rot="10800000">
              <a:off x="3325663" y="4500562"/>
              <a:ext cx="3000396" cy="1588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직선 화살표 연결선 116"/>
            <p:cNvCxnSpPr/>
            <p:nvPr/>
          </p:nvCxnSpPr>
          <p:spPr>
            <a:xfrm>
              <a:off x="4786322" y="3500430"/>
              <a:ext cx="1500198" cy="1000132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8" name="그룹 24"/>
            <p:cNvGrpSpPr/>
            <p:nvPr/>
          </p:nvGrpSpPr>
          <p:grpSpPr>
            <a:xfrm>
              <a:off x="5987383" y="4104607"/>
              <a:ext cx="727426" cy="728018"/>
              <a:chOff x="3873965" y="2286778"/>
              <a:chExt cx="2500330" cy="2500330"/>
            </a:xfrm>
          </p:grpSpPr>
          <p:cxnSp>
            <p:nvCxnSpPr>
              <p:cNvPr id="126" name="직선 연결선 125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직선 연결선 126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그룹 27"/>
            <p:cNvGrpSpPr/>
            <p:nvPr/>
          </p:nvGrpSpPr>
          <p:grpSpPr>
            <a:xfrm>
              <a:off x="4450192" y="3129602"/>
              <a:ext cx="727426" cy="728018"/>
              <a:chOff x="3873965" y="2286778"/>
              <a:chExt cx="2500330" cy="2500330"/>
            </a:xfrm>
          </p:grpSpPr>
          <p:cxnSp>
            <p:nvCxnSpPr>
              <p:cNvPr id="124" name="직선 연결선 123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직선 연결선 124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0" name="그룹 39"/>
            <p:cNvGrpSpPr/>
            <p:nvPr/>
          </p:nvGrpSpPr>
          <p:grpSpPr>
            <a:xfrm>
              <a:off x="3000166" y="4108685"/>
              <a:ext cx="727426" cy="728018"/>
              <a:chOff x="3873965" y="2286778"/>
              <a:chExt cx="2500330" cy="2500330"/>
            </a:xfrm>
          </p:grpSpPr>
          <p:cxnSp>
            <p:nvCxnSpPr>
              <p:cNvPr id="122" name="직선 연결선 121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직선 연결선 122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1" name="직선 화살표 연결선 120"/>
            <p:cNvCxnSpPr/>
            <p:nvPr/>
          </p:nvCxnSpPr>
          <p:spPr>
            <a:xfrm rot="10800000" flipV="1">
              <a:off x="3357564" y="3500430"/>
              <a:ext cx="1428758" cy="1000134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4" name="TextBox 133"/>
          <p:cNvSpPr txBox="1"/>
          <p:nvPr/>
        </p:nvSpPr>
        <p:spPr>
          <a:xfrm>
            <a:off x="642918" y="3929058"/>
            <a:ext cx="571504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제이디코드에서 트라이앵글 비행을 하고자 할 때 방향과 속도를 이용하여 삼각형 각도의 크기를 조절하여 원하는 모양으로 비행한다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위의 그림과 같이 각도에 따라 쏠림의 방향이 달라지고 삼각형 모양이 변하게 된다</a:t>
            </a:r>
            <a:r>
              <a:rPr lang="en-US" altLang="ko-KR" sz="1100" dirty="0" smtClean="0"/>
              <a:t>. </a:t>
            </a:r>
            <a:endParaRPr lang="ko-KR" altLang="en-US" sz="1100" dirty="0" smtClean="0"/>
          </a:p>
        </p:txBody>
      </p:sp>
      <p:sp>
        <p:nvSpPr>
          <p:cNvPr id="135" name="모서리가 둥근 직사각형 134"/>
          <p:cNvSpPr/>
          <p:nvPr/>
        </p:nvSpPr>
        <p:spPr>
          <a:xfrm>
            <a:off x="568272" y="385443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36" name="그룹 157"/>
          <p:cNvGrpSpPr/>
          <p:nvPr/>
        </p:nvGrpSpPr>
        <p:grpSpPr>
          <a:xfrm flipH="1">
            <a:off x="675392" y="3596353"/>
            <a:ext cx="250534" cy="334430"/>
            <a:chOff x="8004773" y="4661601"/>
            <a:chExt cx="703673" cy="939312"/>
          </a:xfrm>
        </p:grpSpPr>
        <p:sp>
          <p:nvSpPr>
            <p:cNvPr id="137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8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9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0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141" name="제목 55"/>
          <p:cNvSpPr txBox="1">
            <a:spLocks/>
          </p:cNvSpPr>
          <p:nvPr/>
        </p:nvSpPr>
        <p:spPr>
          <a:xfrm>
            <a:off x="872998" y="357186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42" name="모서리가 둥근 직사각형 141"/>
          <p:cNvSpPr/>
          <p:nvPr/>
        </p:nvSpPr>
        <p:spPr>
          <a:xfrm>
            <a:off x="4643446" y="3664572"/>
            <a:ext cx="1635434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18.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트라이앵글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(2)(3)</a:t>
            </a:r>
            <a:endParaRPr lang="ko-KR" altLang="en-US" sz="900" b="1" dirty="0" smtClean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14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5" name="TextBox 144"/>
          <p:cNvSpPr txBox="1"/>
          <p:nvPr/>
        </p:nvSpPr>
        <p:spPr>
          <a:xfrm>
            <a:off x="2357430" y="4786314"/>
            <a:ext cx="414340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위와 같이 코딩할 경우 트라이앵글</a:t>
            </a:r>
            <a:r>
              <a:rPr lang="en-US" altLang="ko-KR" sz="1100" dirty="0" smtClean="0"/>
              <a:t>(1)</a:t>
            </a:r>
            <a:r>
              <a:rPr lang="ko-KR" altLang="en-US" sz="1100" dirty="0" smtClean="0"/>
              <a:t>을 </a:t>
            </a:r>
            <a:r>
              <a:rPr lang="en-US" altLang="ko-KR" sz="1100" dirty="0" smtClean="0"/>
              <a:t>45</a:t>
            </a:r>
            <a:r>
              <a:rPr lang="ko-KR" altLang="en-US" sz="1100" dirty="0" smtClean="0"/>
              <a:t>도 기준으로 생각하고 가고자 하는 방향의 거리와 속도 비율을 조정해 보도록 한다</a:t>
            </a:r>
            <a:r>
              <a:rPr lang="en-US" altLang="ko-KR" sz="1100" dirty="0" smtClean="0"/>
              <a:t>.</a:t>
            </a:r>
            <a:endParaRPr lang="ko-KR" altLang="en-US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37" y="3857620"/>
            <a:ext cx="4676775" cy="5019675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요철</a:t>
            </a:r>
            <a:r>
              <a:rPr lang="en-US" altLang="ko-KR" sz="3600" dirty="0" smtClean="0"/>
              <a:t>(</a:t>
            </a:r>
            <a:r>
              <a:rPr sz="3600" dirty="0" smtClean="0"/>
              <a:t>凹</a:t>
            </a:r>
            <a:r>
              <a:rPr lang="en-US" altLang="ko-KR" sz="3600" dirty="0" smtClean="0"/>
              <a:t>) </a:t>
            </a:r>
            <a:r>
              <a:rPr altLang="en-US" sz="3600" dirty="0" smtClean="0"/>
              <a:t>비행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357290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417450"/>
            <a:ext cx="43412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고도와 속도를 이용하여 웨이브와 같은 형상으로 비행하도록 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1" name="모서리가 둥근 직사각형 80"/>
          <p:cNvSpPr/>
          <p:nvPr/>
        </p:nvSpPr>
        <p:spPr>
          <a:xfrm>
            <a:off x="568272" y="378299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3524915"/>
            <a:ext cx="250534" cy="334430"/>
            <a:chOff x="8004773" y="4661601"/>
            <a:chExt cx="703673" cy="939312"/>
          </a:xfrm>
        </p:grpSpPr>
        <p:sp>
          <p:nvSpPr>
            <p:cNvPr id="8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4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5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91" name="제목 55"/>
          <p:cNvSpPr txBox="1">
            <a:spLocks/>
          </p:cNvSpPr>
          <p:nvPr/>
        </p:nvSpPr>
        <p:spPr>
          <a:xfrm>
            <a:off x="872998" y="350043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4" name="모서리가 둥근 직사각형 93"/>
          <p:cNvSpPr/>
          <p:nvPr/>
        </p:nvSpPr>
        <p:spPr>
          <a:xfrm>
            <a:off x="4929198" y="3571868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19.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요철비행</a:t>
            </a:r>
          </a:p>
        </p:txBody>
      </p:sp>
      <p:sp>
        <p:nvSpPr>
          <p:cNvPr id="103" name="직사각형 102"/>
          <p:cNvSpPr/>
          <p:nvPr/>
        </p:nvSpPr>
        <p:spPr>
          <a:xfrm>
            <a:off x="4071942" y="3929058"/>
            <a:ext cx="2214578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본 코딩은 고도를 급격하게 제어를 하면서 요철을 만들어 본다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동체가 급격히 낙하 할 때 가속에 의해 지면에 부딪히면 비정상적인 움직임으로 간주하고 자동을 멈추게 된다</a:t>
            </a:r>
            <a:r>
              <a:rPr lang="en-US" altLang="ko-KR" sz="1100" dirty="0" smtClean="0">
                <a:latin typeface="+mn-ea"/>
              </a:rPr>
              <a:t>. </a:t>
            </a:r>
            <a:r>
              <a:rPr lang="ko-KR" altLang="en-US" sz="1100" dirty="0" smtClean="0">
                <a:latin typeface="+mn-ea"/>
              </a:rPr>
              <a:t>또한 거리와 속도를 계산해서 비행거리만큼 도달 할 수 있도록 </a:t>
            </a:r>
            <a:r>
              <a:rPr lang="en-US" altLang="ko-KR" sz="1100" dirty="0" smtClean="0">
                <a:latin typeface="+mn-ea"/>
              </a:rPr>
              <a:t>“</a:t>
            </a:r>
            <a:r>
              <a:rPr lang="ko-KR" altLang="en-US" sz="1100" dirty="0" smtClean="0">
                <a:latin typeface="+mn-ea"/>
                <a:sym typeface="Wingdings 2"/>
              </a:rPr>
              <a:t></a:t>
            </a:r>
            <a:r>
              <a:rPr lang="ko-KR" altLang="en-US" sz="1100" dirty="0" smtClean="0">
                <a:latin typeface="+mn-ea"/>
              </a:rPr>
              <a:t>초 기다리기</a:t>
            </a:r>
            <a:r>
              <a:rPr lang="en-US" altLang="ko-KR" sz="1100" dirty="0" smtClean="0">
                <a:latin typeface="+mn-ea"/>
              </a:rPr>
              <a:t>”</a:t>
            </a:r>
            <a:r>
              <a:rPr lang="ko-KR" altLang="en-US" sz="1100" dirty="0" smtClean="0">
                <a:latin typeface="+mn-ea"/>
              </a:rPr>
              <a:t>를 삽입하도록 주의 한다</a:t>
            </a:r>
            <a:r>
              <a:rPr lang="en-US" altLang="ko-KR" sz="1100" dirty="0" smtClean="0">
                <a:latin typeface="+mn-ea"/>
              </a:rPr>
              <a:t>. 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다양한 형태로 드론 비행을 해보면서 자율비행코딩의 주의점을 익히도록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</p:txBody>
      </p:sp>
      <p:grpSp>
        <p:nvGrpSpPr>
          <p:cNvPr id="45" name="그룹 74"/>
          <p:cNvGrpSpPr/>
          <p:nvPr/>
        </p:nvGrpSpPr>
        <p:grpSpPr>
          <a:xfrm>
            <a:off x="714356" y="1643042"/>
            <a:ext cx="5188547" cy="1785950"/>
            <a:chOff x="982124" y="2095812"/>
            <a:chExt cx="5325951" cy="1833246"/>
          </a:xfrm>
        </p:grpSpPr>
        <p:cxnSp>
          <p:nvCxnSpPr>
            <p:cNvPr id="46" name="직선 연결선 45"/>
            <p:cNvCxnSpPr/>
            <p:nvPr/>
          </p:nvCxnSpPr>
          <p:spPr>
            <a:xfrm rot="5400000">
              <a:off x="1628881" y="3009187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/>
            <p:cNvCxnSpPr/>
            <p:nvPr/>
          </p:nvCxnSpPr>
          <p:spPr>
            <a:xfrm>
              <a:off x="2124359" y="2515849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/>
            <p:nvPr/>
          </p:nvCxnSpPr>
          <p:spPr>
            <a:xfrm rot="5400000">
              <a:off x="2785892" y="3009187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/>
            <p:cNvCxnSpPr/>
            <p:nvPr/>
          </p:nvCxnSpPr>
          <p:spPr>
            <a:xfrm>
              <a:off x="3279230" y="3357554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연결선 49"/>
            <p:cNvCxnSpPr/>
            <p:nvPr/>
          </p:nvCxnSpPr>
          <p:spPr>
            <a:xfrm rot="5400000">
              <a:off x="3938623" y="3009187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연결선 50"/>
            <p:cNvCxnSpPr/>
            <p:nvPr/>
          </p:nvCxnSpPr>
          <p:spPr>
            <a:xfrm>
              <a:off x="4434100" y="2515849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직선 연결선 51"/>
            <p:cNvCxnSpPr>
              <a:endCxn id="55" idx="0"/>
            </p:cNvCxnSpPr>
            <p:nvPr/>
          </p:nvCxnSpPr>
          <p:spPr>
            <a:xfrm rot="16200000" flipH="1">
              <a:off x="5076631" y="3031369"/>
              <a:ext cx="1041565" cy="10523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3" name="그림 52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618670" y="328611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54" name="그림 53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849567" y="328611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55" name="그림 54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183051" y="3557414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56" name="그림 55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024515" y="328611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57" name="그림 56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710275" y="2420605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58" name="그림 57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866223" y="2403950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59" name="그림 58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143512" y="2428933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60" name="그림 59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024515" y="2403950"/>
              <a:ext cx="839248" cy="371644"/>
            </a:xfrm>
            <a:prstGeom prst="rect">
              <a:avLst/>
            </a:prstGeom>
            <a:noFill/>
          </p:spPr>
        </p:pic>
        <p:cxnSp>
          <p:nvCxnSpPr>
            <p:cNvPr id="63" name="직선 화살표 연결선 62"/>
            <p:cNvCxnSpPr/>
            <p:nvPr/>
          </p:nvCxnSpPr>
          <p:spPr>
            <a:xfrm rot="5400000" flipH="1" flipV="1">
              <a:off x="5393545" y="3107521"/>
              <a:ext cx="785818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화살표 연결선 63"/>
            <p:cNvCxnSpPr/>
            <p:nvPr/>
          </p:nvCxnSpPr>
          <p:spPr>
            <a:xfrm rot="10800000" flipV="1">
              <a:off x="4472114" y="2357420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직선 화살표 연결선 67"/>
            <p:cNvCxnSpPr/>
            <p:nvPr/>
          </p:nvCxnSpPr>
          <p:spPr>
            <a:xfrm rot="5400000">
              <a:off x="3992976" y="3011269"/>
              <a:ext cx="557340" cy="6747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직선 화살표 연결선 68"/>
            <p:cNvCxnSpPr/>
            <p:nvPr/>
          </p:nvCxnSpPr>
          <p:spPr>
            <a:xfrm rot="5400000" flipH="1" flipV="1">
              <a:off x="3132807" y="2984871"/>
              <a:ext cx="597438" cy="5052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직선 화살표 연결선 69"/>
            <p:cNvCxnSpPr/>
            <p:nvPr/>
          </p:nvCxnSpPr>
          <p:spPr>
            <a:xfrm rot="10800000" flipV="1">
              <a:off x="2147203" y="2357420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화살표 연결선 70"/>
            <p:cNvCxnSpPr/>
            <p:nvPr/>
          </p:nvCxnSpPr>
          <p:spPr>
            <a:xfrm rot="16200000" flipH="1">
              <a:off x="1681541" y="2991467"/>
              <a:ext cx="598528" cy="290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화살표 연결선 71"/>
            <p:cNvCxnSpPr/>
            <p:nvPr/>
          </p:nvCxnSpPr>
          <p:spPr>
            <a:xfrm rot="10800000" flipV="1">
              <a:off x="3353116" y="3571866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/>
            <p:cNvSpPr txBox="1"/>
            <p:nvPr/>
          </p:nvSpPr>
          <p:spPr>
            <a:xfrm>
              <a:off x="5942485" y="3571868"/>
              <a:ext cx="365590" cy="2048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이륙</a:t>
              </a:r>
              <a:endParaRPr lang="ko-KR" altLang="en-US" sz="1100" dirty="0"/>
            </a:p>
          </p:txBody>
        </p:sp>
        <p:cxnSp>
          <p:nvCxnSpPr>
            <p:cNvPr id="74" name="직선 연결선 73"/>
            <p:cNvCxnSpPr/>
            <p:nvPr/>
          </p:nvCxnSpPr>
          <p:spPr>
            <a:xfrm>
              <a:off x="1003240" y="3497947"/>
              <a:ext cx="1154871" cy="2483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5697032" y="2932733"/>
              <a:ext cx="60625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180cm</a:t>
              </a:r>
            </a:p>
            <a:p>
              <a:r>
                <a:rPr lang="ko-KR" altLang="en-US" sz="1100" dirty="0" smtClean="0"/>
                <a:t>높이</a:t>
              </a:r>
              <a:endParaRPr lang="en-US" altLang="ko-KR" sz="1100" dirty="0" smtClean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625462" y="2095812"/>
              <a:ext cx="8611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80cm </a:t>
              </a:r>
              <a:r>
                <a:rPr lang="ko-KR" altLang="en-US" sz="1100" dirty="0" smtClean="0"/>
                <a:t>직진</a:t>
              </a:r>
              <a:endParaRPr lang="ko-KR" altLang="en-US" sz="1100" dirty="0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786190" y="2855229"/>
              <a:ext cx="52931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70cm</a:t>
              </a:r>
            </a:p>
            <a:p>
              <a:r>
                <a:rPr lang="ko-KR" altLang="en-US" sz="1100" dirty="0" smtClean="0"/>
                <a:t>높이</a:t>
              </a:r>
              <a:endParaRPr lang="ko-KR" altLang="en-US" sz="1100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482454" y="3571868"/>
              <a:ext cx="8611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80cm </a:t>
              </a:r>
              <a:r>
                <a:rPr lang="ko-KR" altLang="en-US" sz="1100" dirty="0" smtClean="0"/>
                <a:t>직진</a:t>
              </a:r>
              <a:endParaRPr lang="ko-KR" altLang="en-US" sz="1100" dirty="0"/>
            </a:p>
          </p:txBody>
        </p:sp>
        <p:sp>
          <p:nvSpPr>
            <p:cNvPr id="79" name="직사각형 78"/>
            <p:cNvSpPr/>
            <p:nvPr/>
          </p:nvSpPr>
          <p:spPr>
            <a:xfrm>
              <a:off x="4571195" y="2792116"/>
              <a:ext cx="98296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000" dirty="0" smtClean="0">
                  <a:solidFill>
                    <a:srgbClr val="0070C0"/>
                  </a:solidFill>
                </a:rPr>
                <a:t>1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 요철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만들었습니다</a:t>
              </a:r>
              <a:r>
                <a:rPr lang="en-US" altLang="ko-KR" sz="1000" dirty="0" smtClean="0">
                  <a:solidFill>
                    <a:srgbClr val="0070C0"/>
                  </a:solidFill>
                </a:rPr>
                <a:t>.</a:t>
              </a:r>
              <a:endParaRPr lang="ko-KR" altLang="en-US" sz="1000" dirty="0">
                <a:solidFill>
                  <a:srgbClr val="0070C0"/>
                </a:solidFill>
              </a:endParaRPr>
            </a:p>
          </p:txBody>
        </p:sp>
        <p:sp>
          <p:nvSpPr>
            <p:cNvPr id="80" name="직사각형 79"/>
            <p:cNvSpPr/>
            <p:nvPr/>
          </p:nvSpPr>
          <p:spPr>
            <a:xfrm>
              <a:off x="2196570" y="2792116"/>
              <a:ext cx="98296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000" dirty="0" smtClean="0">
                  <a:solidFill>
                    <a:srgbClr val="0070C0"/>
                  </a:solidFill>
                </a:rPr>
                <a:t>2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 요철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만들었습니다</a:t>
              </a:r>
              <a:r>
                <a:rPr lang="en-US" altLang="ko-KR" sz="1000" dirty="0" smtClean="0">
                  <a:solidFill>
                    <a:srgbClr val="0070C0"/>
                  </a:solidFill>
                </a:rPr>
                <a:t>.</a:t>
              </a:r>
              <a:endParaRPr lang="ko-KR" altLang="en-US" sz="1000" dirty="0">
                <a:solidFill>
                  <a:srgbClr val="0070C0"/>
                </a:solidFill>
              </a:endParaRPr>
            </a:p>
          </p:txBody>
        </p:sp>
        <p:cxnSp>
          <p:nvCxnSpPr>
            <p:cNvPr id="112" name="직선 화살표 연결선 111"/>
            <p:cNvCxnSpPr/>
            <p:nvPr/>
          </p:nvCxnSpPr>
          <p:spPr>
            <a:xfrm rot="10800000" flipV="1">
              <a:off x="982124" y="3571868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TextBox 112"/>
            <p:cNvSpPr txBox="1"/>
            <p:nvPr/>
          </p:nvSpPr>
          <p:spPr>
            <a:xfrm>
              <a:off x="1111462" y="3571868"/>
              <a:ext cx="8611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80cm </a:t>
              </a:r>
              <a:r>
                <a:rPr lang="ko-KR" altLang="en-US" sz="1100" dirty="0" smtClean="0"/>
                <a:t>직진</a:t>
              </a:r>
              <a:endParaRPr lang="ko-KR" altLang="en-US" sz="1100" dirty="0"/>
            </a:p>
          </p:txBody>
        </p:sp>
        <p:sp>
          <p:nvSpPr>
            <p:cNvPr id="116" name="직사각형 115"/>
            <p:cNvSpPr/>
            <p:nvPr/>
          </p:nvSpPr>
          <p:spPr>
            <a:xfrm>
              <a:off x="1008007" y="2649240"/>
              <a:ext cx="700833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000" dirty="0" smtClean="0">
                  <a:solidFill>
                    <a:srgbClr val="0070C0"/>
                  </a:solidFill>
                </a:rPr>
                <a:t>3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</a:t>
              </a:r>
              <a:r>
                <a:rPr lang="en-US" altLang="ko-KR" sz="1000" dirty="0" smtClean="0">
                  <a:solidFill>
                    <a:srgbClr val="0070C0"/>
                  </a:solidFill>
                </a:rPr>
                <a:t>, 4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반복 후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착륙하기</a:t>
              </a:r>
              <a:endParaRPr lang="ko-KR" altLang="en-US" sz="1000" dirty="0">
                <a:solidFill>
                  <a:srgbClr val="0070C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목표점 드론 착지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442781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웨이브 비행으로 목적지에 착지한다</a:t>
            </a:r>
            <a:r>
              <a:rPr lang="en-US" altLang="ko-KR" sz="1100" b="1" dirty="0" smtClean="0"/>
              <a:t>. </a:t>
            </a:r>
          </a:p>
          <a:p>
            <a:r>
              <a:rPr lang="ko-KR" altLang="en-US" sz="1100" b="1" dirty="0" smtClean="0"/>
              <a:t>웨이브 횟수와 도착 시간 기준으로 점수 산정하여 순위를 결정한다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7" name="직선 연결선 46"/>
          <p:cNvCxnSpPr/>
          <p:nvPr/>
        </p:nvCxnSpPr>
        <p:spPr>
          <a:xfrm flipV="1">
            <a:off x="1247869" y="6143636"/>
            <a:ext cx="3109825" cy="16665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직사각형 47"/>
          <p:cNvSpPr/>
          <p:nvPr/>
        </p:nvSpPr>
        <p:spPr>
          <a:xfrm>
            <a:off x="1176431" y="6160301"/>
            <a:ext cx="785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smtClean="0">
                <a:solidFill>
                  <a:srgbClr val="5B9BD5"/>
                </a:solidFill>
              </a:rPr>
              <a:t>출발선</a:t>
            </a:r>
            <a:endParaRPr lang="ko-KR" altLang="en-US" sz="1200" b="1">
              <a:solidFill>
                <a:srgbClr val="5B9BD5"/>
              </a:solidFill>
            </a:endParaRPr>
          </a:p>
        </p:txBody>
      </p:sp>
      <p:grpSp>
        <p:nvGrpSpPr>
          <p:cNvPr id="2" name="그룹 31"/>
          <p:cNvGrpSpPr/>
          <p:nvPr/>
        </p:nvGrpSpPr>
        <p:grpSpPr>
          <a:xfrm>
            <a:off x="2314898" y="5605204"/>
            <a:ext cx="1071570" cy="996930"/>
            <a:chOff x="3643314" y="3000366"/>
            <a:chExt cx="785818" cy="731083"/>
          </a:xfrm>
        </p:grpSpPr>
        <p:pic>
          <p:nvPicPr>
            <p:cNvPr id="50" name="그림 49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51" name="그림 50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2" name="Picture 10" descr="관련 이미지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 l="26319" r="38308"/>
          <a:stretch>
            <a:fillRect/>
          </a:stretch>
        </p:blipFill>
        <p:spPr bwMode="auto">
          <a:xfrm rot="5400000">
            <a:off x="2326739" y="4209557"/>
            <a:ext cx="1304730" cy="1814854"/>
          </a:xfrm>
          <a:prstGeom prst="rect">
            <a:avLst/>
          </a:prstGeom>
          <a:noFill/>
        </p:spPr>
      </p:pic>
      <p:sp>
        <p:nvSpPr>
          <p:cNvPr id="53" name="Rectangle 6"/>
          <p:cNvSpPr>
            <a:spLocks noChangeArrowheads="1"/>
          </p:cNvSpPr>
          <p:nvPr/>
        </p:nvSpPr>
        <p:spPr bwMode="auto">
          <a:xfrm>
            <a:off x="4214818" y="2355163"/>
            <a:ext cx="183605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</a:t>
            </a:r>
            <a:r>
              <a:rPr lang="ko-KR" altLang="en-US" sz="1100" dirty="0" smtClean="0">
                <a:solidFill>
                  <a:srgbClr val="FF0000"/>
                </a:solidFill>
              </a:rPr>
              <a:t>레이싱 구간 디자인은 </a:t>
            </a:r>
            <a:endParaRPr lang="en-US" altLang="ko-KR" sz="1100" dirty="0" smtClean="0">
              <a:solidFill>
                <a:srgbClr val="FF0000"/>
              </a:solidFill>
            </a:endParaRPr>
          </a:p>
          <a:p>
            <a:r>
              <a:rPr lang="ko-KR" altLang="en-US" sz="1100" dirty="0" smtClean="0">
                <a:solidFill>
                  <a:srgbClr val="FF0000"/>
                </a:solidFill>
              </a:rPr>
              <a:t>사용자 맞춤으로 설계한다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  <p:cxnSp>
        <p:nvCxnSpPr>
          <p:cNvPr id="54" name="직선 화살표 연결선 53"/>
          <p:cNvCxnSpPr/>
          <p:nvPr/>
        </p:nvCxnSpPr>
        <p:spPr>
          <a:xfrm rot="5400000" flipH="1" flipV="1">
            <a:off x="1983191" y="3657362"/>
            <a:ext cx="1643074" cy="794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28868" y="2214546"/>
            <a:ext cx="739681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smtClean="0"/>
              <a:t>회전 미션 수행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386355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드론 회전을 이용하여 레이싱 할 수 있는 구간을 설정한다</a:t>
            </a:r>
            <a:r>
              <a:rPr lang="en-US" altLang="ko-KR" sz="1100" b="1" dirty="0" smtClean="0"/>
              <a:t>.</a:t>
            </a:r>
          </a:p>
          <a:p>
            <a:r>
              <a:rPr lang="ko-KR" altLang="en-US" sz="1100" b="1" dirty="0" smtClean="0"/>
              <a:t>도착 시간 기준으로 점수 산정하여 순위를 결정한다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18" name="직선 연결선 17"/>
          <p:cNvCxnSpPr/>
          <p:nvPr/>
        </p:nvCxnSpPr>
        <p:spPr>
          <a:xfrm>
            <a:off x="1685236" y="5967783"/>
            <a:ext cx="3681486" cy="1387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 rot="10800000">
            <a:off x="2434015" y="3347064"/>
            <a:ext cx="1005619" cy="759762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/>
          <p:nvPr/>
        </p:nvCxnSpPr>
        <p:spPr>
          <a:xfrm>
            <a:off x="2434013" y="3035074"/>
            <a:ext cx="2434380" cy="182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/>
          <p:cNvCxnSpPr/>
          <p:nvPr/>
        </p:nvCxnSpPr>
        <p:spPr>
          <a:xfrm rot="5400000">
            <a:off x="3213989" y="3815050"/>
            <a:ext cx="2246330" cy="1310359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화살표 연결선 21"/>
          <p:cNvCxnSpPr/>
          <p:nvPr/>
        </p:nvCxnSpPr>
        <p:spPr>
          <a:xfrm rot="5400000">
            <a:off x="3045394" y="5127717"/>
            <a:ext cx="915065" cy="16290"/>
          </a:xfrm>
          <a:prstGeom prst="straightConnector1">
            <a:avLst/>
          </a:prstGeom>
          <a:ln w="60325">
            <a:solidFill>
              <a:srgbClr val="A8228D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/>
          <p:cNvSpPr/>
          <p:nvPr/>
        </p:nvSpPr>
        <p:spPr>
          <a:xfrm>
            <a:off x="1622838" y="5967783"/>
            <a:ext cx="6863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smtClean="0">
                <a:solidFill>
                  <a:srgbClr val="5B9BD5"/>
                </a:solidFill>
              </a:rPr>
              <a:t>출발선</a:t>
            </a:r>
            <a:endParaRPr lang="ko-KR" altLang="en-US" sz="1200" b="1">
              <a:solidFill>
                <a:srgbClr val="5B9BD5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1498042" y="3347065"/>
            <a:ext cx="93597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50" b="1" dirty="0" smtClean="0">
                <a:solidFill>
                  <a:schemeClr val="bg1">
                    <a:lumMod val="50000"/>
                  </a:schemeClr>
                </a:solidFill>
              </a:rPr>
              <a:t>목적지</a:t>
            </a:r>
            <a:r>
              <a:rPr lang="en-US" altLang="ko-KR" sz="1050" b="1" dirty="0" smtClean="0">
                <a:solidFill>
                  <a:schemeClr val="bg1">
                    <a:lumMod val="50000"/>
                  </a:schemeClr>
                </a:solidFill>
              </a:rPr>
              <a:t>(1)</a:t>
            </a:r>
            <a:endParaRPr lang="ko-KR" altLang="en-US" sz="105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992334" y="3347065"/>
            <a:ext cx="80226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50" b="1" smtClean="0">
                <a:solidFill>
                  <a:schemeClr val="bg1">
                    <a:lumMod val="50000"/>
                  </a:schemeClr>
                </a:solidFill>
              </a:rPr>
              <a:t>목적지</a:t>
            </a:r>
            <a:r>
              <a:rPr lang="en-US" altLang="ko-KR" sz="1050" b="1" smtClean="0">
                <a:solidFill>
                  <a:schemeClr val="bg1">
                    <a:lumMod val="50000"/>
                  </a:schemeClr>
                </a:solidFill>
              </a:rPr>
              <a:t>(2)</a:t>
            </a:r>
            <a:endParaRPr lang="ko-KR" altLang="en-US" sz="1050" b="1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" name="그룹 31"/>
          <p:cNvGrpSpPr/>
          <p:nvPr/>
        </p:nvGrpSpPr>
        <p:grpSpPr>
          <a:xfrm>
            <a:off x="2939567" y="5392710"/>
            <a:ext cx="1071570" cy="996930"/>
            <a:chOff x="3643314" y="3000366"/>
            <a:chExt cx="785818" cy="731083"/>
          </a:xfrm>
        </p:grpSpPr>
        <p:pic>
          <p:nvPicPr>
            <p:cNvPr id="27" name="그림 26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28" name="그림 27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9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-9607"/>
          <a:stretch>
            <a:fillRect/>
          </a:stretch>
        </p:blipFill>
        <p:spPr bwMode="auto">
          <a:xfrm rot="3087596">
            <a:off x="1441219" y="2583093"/>
            <a:ext cx="646805" cy="708952"/>
          </a:xfrm>
          <a:prstGeom prst="rect">
            <a:avLst/>
          </a:prstGeom>
          <a:noFill/>
        </p:spPr>
      </p:pic>
      <p:grpSp>
        <p:nvGrpSpPr>
          <p:cNvPr id="3" name="그룹 31"/>
          <p:cNvGrpSpPr/>
          <p:nvPr/>
        </p:nvGrpSpPr>
        <p:grpSpPr>
          <a:xfrm>
            <a:off x="1542706" y="2688699"/>
            <a:ext cx="537506" cy="500066"/>
            <a:chOff x="3643314" y="3000366"/>
            <a:chExt cx="785818" cy="731083"/>
          </a:xfrm>
        </p:grpSpPr>
        <p:pic>
          <p:nvPicPr>
            <p:cNvPr id="32" name="그림 31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3" name="그림 32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그룹 31"/>
          <p:cNvGrpSpPr/>
          <p:nvPr/>
        </p:nvGrpSpPr>
        <p:grpSpPr>
          <a:xfrm>
            <a:off x="5082707" y="2678066"/>
            <a:ext cx="537506" cy="500066"/>
            <a:chOff x="3643314" y="3000366"/>
            <a:chExt cx="785818" cy="731083"/>
          </a:xfrm>
        </p:grpSpPr>
        <p:pic>
          <p:nvPicPr>
            <p:cNvPr id="35" name="그림 34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6" name="그림 35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7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-9607"/>
          <a:stretch>
            <a:fillRect/>
          </a:stretch>
        </p:blipFill>
        <p:spPr bwMode="auto">
          <a:xfrm rot="18512404" flipH="1">
            <a:off x="5090620" y="2572461"/>
            <a:ext cx="646805" cy="708952"/>
          </a:xfrm>
          <a:prstGeom prst="rect">
            <a:avLst/>
          </a:prstGeom>
          <a:noFill/>
        </p:spPr>
      </p:pic>
      <p:pic>
        <p:nvPicPr>
          <p:cNvPr id="38" name="그림 37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759" y="2450126"/>
            <a:ext cx="284607" cy="714380"/>
          </a:xfrm>
          <a:prstGeom prst="rect">
            <a:avLst/>
          </a:prstGeom>
        </p:spPr>
      </p:pic>
      <p:pic>
        <p:nvPicPr>
          <p:cNvPr id="39" name="그림 38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538" y="2428860"/>
            <a:ext cx="284607" cy="714380"/>
          </a:xfrm>
          <a:prstGeom prst="rect">
            <a:avLst/>
          </a:prstGeom>
        </p:spPr>
      </p:pic>
      <p:pic>
        <p:nvPicPr>
          <p:cNvPr id="41" name="그림 40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805" y="3892512"/>
            <a:ext cx="284607" cy="714380"/>
          </a:xfrm>
          <a:prstGeom prst="rect">
            <a:avLst/>
          </a:prstGeom>
        </p:spPr>
      </p:pic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785794" y="4572000"/>
            <a:ext cx="1836053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미션과 코딩난이도는 레이싱에 맞도록 자체 규칙을 </a:t>
            </a:r>
            <a:r>
              <a:rPr lang="ko-KR" altLang="en-US" sz="1100" dirty="0" smtClean="0">
                <a:solidFill>
                  <a:srgbClr val="FF0000"/>
                </a:solidFill>
              </a:rPr>
              <a:t>설계하도록 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제목 3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42" y="1357290"/>
            <a:ext cx="5643602" cy="3938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80" y="5229230"/>
            <a:ext cx="5357850" cy="355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8" y="2285984"/>
            <a:ext cx="571504" cy="77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장애물 통과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353173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장애물을 통과하여 목적지에 착지한다</a:t>
            </a:r>
            <a:r>
              <a:rPr lang="en-US" altLang="ko-KR" sz="1100" b="1" dirty="0" smtClean="0"/>
              <a:t>. </a:t>
            </a:r>
          </a:p>
          <a:p>
            <a:r>
              <a:rPr lang="ko-KR" altLang="en-US" sz="1100" b="1" dirty="0" smtClean="0"/>
              <a:t>도착 시간 기준으로 점수 산정하여 순위를 결정한다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2" name="그룹 33"/>
          <p:cNvGrpSpPr/>
          <p:nvPr/>
        </p:nvGrpSpPr>
        <p:grpSpPr>
          <a:xfrm>
            <a:off x="2214554" y="2808653"/>
            <a:ext cx="3823477" cy="3404519"/>
            <a:chOff x="8463290" y="3209058"/>
            <a:chExt cx="4286280" cy="3816610"/>
          </a:xfrm>
        </p:grpSpPr>
        <p:cxnSp>
          <p:nvCxnSpPr>
            <p:cNvPr id="43" name="직선 연결선 42"/>
            <p:cNvCxnSpPr/>
            <p:nvPr/>
          </p:nvCxnSpPr>
          <p:spPr>
            <a:xfrm>
              <a:off x="8534728" y="6715140"/>
              <a:ext cx="4214842" cy="1588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화살표 연결선 45"/>
            <p:cNvCxnSpPr/>
            <p:nvPr/>
          </p:nvCxnSpPr>
          <p:spPr>
            <a:xfrm rot="5400000">
              <a:off x="9784893" y="5464975"/>
              <a:ext cx="1643074" cy="1588"/>
            </a:xfrm>
            <a:prstGeom prst="straightConnector1">
              <a:avLst/>
            </a:prstGeom>
            <a:ln w="60325">
              <a:solidFill>
                <a:schemeClr val="accent3">
                  <a:lumMod val="75000"/>
                </a:schemeClr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직사각형 46"/>
            <p:cNvSpPr/>
            <p:nvPr/>
          </p:nvSpPr>
          <p:spPr>
            <a:xfrm>
              <a:off x="8463290" y="6715140"/>
              <a:ext cx="785818" cy="310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200" b="1" smtClean="0">
                  <a:solidFill>
                    <a:srgbClr val="5B9BD5"/>
                  </a:solidFill>
                </a:rPr>
                <a:t>출발선</a:t>
              </a:r>
              <a:endParaRPr lang="ko-KR" altLang="en-US" sz="1200" b="1">
                <a:solidFill>
                  <a:srgbClr val="5B9BD5"/>
                </a:solidFill>
              </a:endParaRPr>
            </a:p>
          </p:txBody>
        </p:sp>
        <p:pic>
          <p:nvPicPr>
            <p:cNvPr id="48" name="Picture 4" descr="desk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677736" y="4500561"/>
              <a:ext cx="1785950" cy="1785951"/>
            </a:xfrm>
            <a:prstGeom prst="rect">
              <a:avLst/>
            </a:prstGeom>
            <a:noFill/>
          </p:spPr>
        </p:pic>
        <p:pic>
          <p:nvPicPr>
            <p:cNvPr id="49" name="Picture 6" descr="chair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0249240" y="3929057"/>
              <a:ext cx="732445" cy="1054236"/>
            </a:xfrm>
            <a:prstGeom prst="rect">
              <a:avLst/>
            </a:prstGeom>
            <a:noFill/>
          </p:spPr>
        </p:pic>
        <p:sp>
          <p:nvSpPr>
            <p:cNvPr id="50" name="직사각형 49"/>
            <p:cNvSpPr/>
            <p:nvPr/>
          </p:nvSpPr>
          <p:spPr>
            <a:xfrm>
              <a:off x="10106364" y="4000495"/>
              <a:ext cx="214314" cy="21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10892182" y="4000495"/>
              <a:ext cx="214314" cy="21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52" name="직선 화살표 연결선 51"/>
            <p:cNvCxnSpPr/>
            <p:nvPr/>
          </p:nvCxnSpPr>
          <p:spPr>
            <a:xfrm rot="5400000">
              <a:off x="10247224" y="3568264"/>
              <a:ext cx="720000" cy="1588"/>
            </a:xfrm>
            <a:prstGeom prst="straightConnector1">
              <a:avLst/>
            </a:prstGeom>
            <a:ln w="60325">
              <a:solidFill>
                <a:schemeClr val="accent3">
                  <a:lumMod val="75000"/>
                </a:schemeClr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그룹 31"/>
          <p:cNvGrpSpPr/>
          <p:nvPr/>
        </p:nvGrpSpPr>
        <p:grpSpPr>
          <a:xfrm>
            <a:off x="3584824" y="5361020"/>
            <a:ext cx="1071570" cy="996930"/>
            <a:chOff x="3643314" y="3000366"/>
            <a:chExt cx="785818" cy="731083"/>
          </a:xfrm>
        </p:grpSpPr>
        <p:pic>
          <p:nvPicPr>
            <p:cNvPr id="54" name="그림 53" descr="C:\Users\이미선\Dropbox\창업지원자료\기획\디자인\JDCode\앱디자인\jdcode\PNG파일\왼쪽조종\왼쪽드론_호버링.png"/>
            <p:cNvPicPr/>
            <p:nvPr/>
          </p:nvPicPr>
          <p:blipFill>
            <a:blip r:embed="rId9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55" name="그림 54" descr="C:\Users\이미선\AppData\Local\Microsoft\Windows\INetCache\Content.Word\오른쪽드론.png"/>
            <p:cNvPicPr/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8" name="Rectangle 6"/>
          <p:cNvSpPr>
            <a:spLocks noChangeArrowheads="1"/>
          </p:cNvSpPr>
          <p:nvPr/>
        </p:nvSpPr>
        <p:spPr bwMode="auto">
          <a:xfrm>
            <a:off x="857232" y="3214678"/>
            <a:ext cx="1836053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장애물 통과를 위한 고도 제어를 사용하여 레이싱한다</a:t>
            </a:r>
            <a:r>
              <a:rPr lang="en-US" altLang="ko-KR" sz="1100" dirty="0" smtClean="0">
                <a:solidFill>
                  <a:srgbClr val="FF0000"/>
                </a:solidFill>
                <a:sym typeface="Wingdings 2"/>
              </a:rPr>
              <a:t>.</a:t>
            </a:r>
            <a:endParaRPr lang="en-US" altLang="ko-KR" sz="11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허들 비행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61927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가장 빠른시간에 </a:t>
            </a:r>
            <a:r>
              <a:rPr lang="en-US" altLang="ko-KR" sz="1100" b="1" smtClean="0"/>
              <a:t>4</a:t>
            </a:r>
            <a:r>
              <a:rPr lang="ko-KR" altLang="en-US" sz="1100" b="1" smtClean="0"/>
              <a:t>개의 </a:t>
            </a:r>
            <a:r>
              <a:rPr lang="ko-KR" altLang="en-US" sz="1100" b="1" dirty="0" smtClean="0"/>
              <a:t>허들을 넘고 가장 빨리 목적지에 도달하는 순서대로 순위를 결정한다</a:t>
            </a:r>
            <a:r>
              <a:rPr lang="en-US" altLang="ko-KR" sz="1100" b="1" dirty="0" smtClean="0"/>
              <a:t>.</a:t>
            </a:r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2" name="그룹 31"/>
          <p:cNvGrpSpPr/>
          <p:nvPr/>
        </p:nvGrpSpPr>
        <p:grpSpPr>
          <a:xfrm rot="1004279">
            <a:off x="1142984" y="5299273"/>
            <a:ext cx="1071570" cy="996930"/>
            <a:chOff x="3643314" y="3000366"/>
            <a:chExt cx="785818" cy="731083"/>
          </a:xfrm>
        </p:grpSpPr>
        <p:pic>
          <p:nvPicPr>
            <p:cNvPr id="23" name="그림 22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24" name="그림 23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" name="그림 2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826" y="2584629"/>
            <a:ext cx="284607" cy="714380"/>
          </a:xfrm>
          <a:prstGeom prst="rect">
            <a:avLst/>
          </a:prstGeom>
        </p:spPr>
      </p:pic>
      <p:pic>
        <p:nvPicPr>
          <p:cNvPr id="26" name="Picture 2" descr="hurdle png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28670" y="3013257"/>
            <a:ext cx="5000660" cy="3039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모서리가 둥근 직사각형 44"/>
          <p:cNvSpPr/>
          <p:nvPr/>
        </p:nvSpPr>
        <p:spPr>
          <a:xfrm>
            <a:off x="714356" y="2643174"/>
            <a:ext cx="5572164" cy="4071966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프리스타일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5718232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사각형 경기장을 만들어 앞서 배운 비행 기술을 모두 적용하여 가장 빠른 시간에 미션을</a:t>
            </a:r>
            <a:endParaRPr lang="en-US" altLang="ko-KR" sz="1100" b="1" dirty="0" smtClean="0"/>
          </a:p>
          <a:p>
            <a:r>
              <a:rPr lang="ko-KR" altLang="en-US" sz="1100" b="1" dirty="0" smtClean="0"/>
              <a:t>수행하고 돌아오는 순서로 순위를 결정한다</a:t>
            </a:r>
            <a:r>
              <a:rPr lang="en-US" altLang="ko-KR" sz="1100" b="1" dirty="0" smtClean="0"/>
              <a:t>.</a:t>
            </a:r>
          </a:p>
          <a:p>
            <a:pPr marL="228600" indent="-228600">
              <a:buAutoNum type="arabicPeriod"/>
            </a:pPr>
            <a:r>
              <a:rPr lang="ko-KR" altLang="en-US" sz="1100" dirty="0" smtClean="0"/>
              <a:t>꼭지점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깃발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개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지점에서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동안 제자리 비행하기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r>
              <a:rPr lang="ko-KR" altLang="en-US" sz="1100" dirty="0" smtClean="0"/>
              <a:t>후프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 통과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웨이브 비행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제자리 회전 비행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회 할 것</a:t>
            </a:r>
            <a:r>
              <a:rPr lang="en-US" altLang="ko-KR" sz="1100" dirty="0" smtClean="0"/>
              <a:t>.</a:t>
            </a:r>
          </a:p>
          <a:p>
            <a:pPr marL="228600" indent="-228600">
              <a:buFontTx/>
              <a:buAutoNum type="arabicPeriod"/>
            </a:pPr>
            <a:r>
              <a:rPr lang="ko-KR" altLang="en-US" sz="1100" dirty="0" smtClean="0"/>
              <a:t>깃발간 이동할 때 고도 제어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회 할 것</a:t>
            </a:r>
            <a:r>
              <a:rPr lang="en-US" altLang="ko-KR" sz="1100" dirty="0" smtClean="0"/>
              <a:t>.</a:t>
            </a:r>
            <a:endParaRPr lang="en-US" altLang="ko-KR" sz="1100" b="1" dirty="0" smtClean="0"/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32" y="2786049"/>
            <a:ext cx="284607" cy="714380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578" y="2786049"/>
            <a:ext cx="284607" cy="714380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161" y="5500694"/>
            <a:ext cx="284607" cy="71438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9931" r="71363"/>
          <a:stretch>
            <a:fillRect/>
          </a:stretch>
        </p:blipFill>
        <p:spPr>
          <a:xfrm>
            <a:off x="3421360" y="4786314"/>
            <a:ext cx="142876" cy="752254"/>
          </a:xfrm>
          <a:prstGeom prst="rect">
            <a:avLst/>
          </a:prstGeom>
        </p:spPr>
      </p:pic>
      <p:cxnSp>
        <p:nvCxnSpPr>
          <p:cNvPr id="18" name="직선 화살표 연결선 17"/>
          <p:cNvCxnSpPr/>
          <p:nvPr/>
        </p:nvCxnSpPr>
        <p:spPr>
          <a:xfrm rot="5400000" flipH="1" flipV="1">
            <a:off x="-72256" y="4571999"/>
            <a:ext cx="2715438" cy="794"/>
          </a:xfrm>
          <a:prstGeom prst="straightConnector1">
            <a:avLst/>
          </a:prstGeom>
          <a:ln w="60325">
            <a:solidFill>
              <a:srgbClr val="FF980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>
            <a:off x="1357298" y="3000363"/>
            <a:ext cx="4214842" cy="1588"/>
          </a:xfrm>
          <a:prstGeom prst="straightConnector1">
            <a:avLst/>
          </a:prstGeom>
          <a:ln w="60325">
            <a:solidFill>
              <a:srgbClr val="FF980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/>
          <p:nvPr/>
        </p:nvCxnSpPr>
        <p:spPr>
          <a:xfrm rot="5400000" flipH="1" flipV="1">
            <a:off x="4219833" y="4454611"/>
            <a:ext cx="2520000" cy="794"/>
          </a:xfrm>
          <a:prstGeom prst="straightConnector1">
            <a:avLst/>
          </a:prstGeom>
          <a:ln w="60325">
            <a:solidFill>
              <a:srgbClr val="FF980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20"/>
          <p:cNvGrpSpPr/>
          <p:nvPr/>
        </p:nvGrpSpPr>
        <p:grpSpPr>
          <a:xfrm rot="5400000">
            <a:off x="3143249" y="4000495"/>
            <a:ext cx="428625" cy="4000528"/>
            <a:chOff x="3264858" y="2851562"/>
            <a:chExt cx="1146001" cy="2709937"/>
          </a:xfrm>
        </p:grpSpPr>
        <p:pic>
          <p:nvPicPr>
            <p:cNvPr id="22" name="Picture 10" descr="관련 이미지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20314" r="38308"/>
            <a:stretch>
              <a:fillRect/>
            </a:stretch>
          </p:blipFill>
          <p:spPr bwMode="auto">
            <a:xfrm rot="5400000">
              <a:off x="3163800" y="4314440"/>
              <a:ext cx="1351110" cy="1143008"/>
            </a:xfrm>
            <a:prstGeom prst="rect">
              <a:avLst/>
            </a:prstGeom>
            <a:noFill/>
          </p:spPr>
        </p:pic>
        <p:pic>
          <p:nvPicPr>
            <p:cNvPr id="27" name="Picture 10" descr="관련 이미지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26408" r="31744"/>
            <a:stretch>
              <a:fillRect/>
            </a:stretch>
          </p:blipFill>
          <p:spPr bwMode="auto">
            <a:xfrm rot="5400000">
              <a:off x="3153136" y="2963284"/>
              <a:ext cx="1366452" cy="1143008"/>
            </a:xfrm>
            <a:prstGeom prst="rect">
              <a:avLst/>
            </a:prstGeom>
            <a:noFill/>
          </p:spPr>
        </p:pic>
      </p:grpSp>
      <p:grpSp>
        <p:nvGrpSpPr>
          <p:cNvPr id="3" name="그룹 31"/>
          <p:cNvGrpSpPr/>
          <p:nvPr/>
        </p:nvGrpSpPr>
        <p:grpSpPr>
          <a:xfrm>
            <a:off x="5000636" y="5572132"/>
            <a:ext cx="1071570" cy="996930"/>
            <a:chOff x="3643314" y="3000366"/>
            <a:chExt cx="785818" cy="731083"/>
          </a:xfrm>
        </p:grpSpPr>
        <p:pic>
          <p:nvPicPr>
            <p:cNvPr id="29" name="그림 28" descr="C:\Users\이미선\Dropbox\창업지원자료\기획\디자인\JDCode\앱디자인\jdcode\PNG파일\왼쪽조종\왼쪽드론_호버링.png"/>
            <p:cNvPicPr/>
            <p:nvPr/>
          </p:nvPicPr>
          <p:blipFill>
            <a:blip r:embed="rId7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0" name="그림 29" descr="C:\Users\이미선\AppData\Local\Microsoft\Windows\INetCache\Content.Word\오른쪽드론.png"/>
            <p:cNvPicPr/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2" name="Picture 2" descr="hoop icon에 대한 이미지 검색결과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96" y="3643306"/>
            <a:ext cx="1174709" cy="1174709"/>
          </a:xfrm>
          <a:prstGeom prst="rect">
            <a:avLst/>
          </a:prstGeom>
          <a:noFill/>
        </p:spPr>
      </p:pic>
      <p:pic>
        <p:nvPicPr>
          <p:cNvPr id="33" name="그림 3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08" y="5715007"/>
            <a:ext cx="284607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4429124"/>
            <a:ext cx="6858000" cy="4714876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285728" y="7786710"/>
            <a:ext cx="628654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주식회사 주니랩  </a:t>
            </a:r>
            <a:endParaRPr lang="en-US" altLang="ko-KR" sz="1100" b="1" dirty="0" smtClean="0">
              <a:solidFill>
                <a:schemeClr val="bg1"/>
              </a:solidFill>
            </a:endParaRPr>
          </a:p>
          <a:p>
            <a:pPr algn="ctr"/>
            <a:endParaRPr lang="en-US" altLang="ko-KR" sz="11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주소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경기도 성남시 중원구 사기막골로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62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번길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33,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센터엠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F1101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호   고객센터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1599-4729</a:t>
            </a:r>
          </a:p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홈페이지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www.junilab.co.kr 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이메일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help@junilab.co.kr</a:t>
            </a:r>
            <a:endParaRPr lang="en-US" sz="11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Copyright©2019 </a:t>
            </a:r>
            <a:r>
              <a:rPr lang="en-US" sz="1100" b="1" dirty="0" err="1" smtClean="0">
                <a:solidFill>
                  <a:schemeClr val="bg1"/>
                </a:solidFill>
              </a:rPr>
              <a:t>JuniLab</a:t>
            </a:r>
            <a:r>
              <a:rPr lang="en-US" sz="1100" b="1" dirty="0" smtClean="0">
                <a:solidFill>
                  <a:schemeClr val="bg1"/>
                </a:solidFill>
              </a:rPr>
              <a:t> All rights reserved.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pic>
        <p:nvPicPr>
          <p:cNvPr id="6" name="그림 5" descr="로고국문-대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16" y="3890958"/>
            <a:ext cx="2445975" cy="100013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단원 정리</a:t>
            </a:r>
            <a:endParaRPr lang="ko-KR" altLang="en-US" sz="3600" dirty="0"/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201275" y="2213885"/>
            <a:ext cx="5643626" cy="33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</a:rPr>
              <a:t>드론을 디자 인 할 때 고려할 사항 </a:t>
            </a:r>
            <a:r>
              <a:rPr lang="en-US" altLang="ko-KR" sz="1200" b="1" spc="-150" dirty="0" smtClean="0">
                <a:ln w="3175">
                  <a:noFill/>
                </a:ln>
              </a:rPr>
              <a:t>3</a:t>
            </a:r>
            <a:r>
              <a:rPr lang="ko-KR" altLang="en-US" sz="1200" b="1" spc="-150" dirty="0" smtClean="0">
                <a:ln w="3175">
                  <a:noFill/>
                </a:ln>
              </a:rPr>
              <a:t>가지만 작성 하시오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42180" y="2640012"/>
            <a:ext cx="5548220" cy="2574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1907704"/>
            <a:ext cx="667144" cy="667144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201275" y="5810261"/>
            <a:ext cx="4513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>
                <a:ln w="3175">
                  <a:noFill/>
                </a:ln>
              </a:rPr>
              <a:t>내가 만든</a:t>
            </a:r>
            <a:r>
              <a:rPr lang="en-US" altLang="ko-KR" sz="1200" b="1" spc="-150" dirty="0">
                <a:ln w="3175">
                  <a:noFill/>
                </a:ln>
              </a:rPr>
              <a:t> </a:t>
            </a:r>
            <a:r>
              <a:rPr lang="ko-KR" altLang="en-US" sz="1200" b="1" spc="-150" dirty="0">
                <a:ln w="3175">
                  <a:noFill/>
                </a:ln>
              </a:rPr>
              <a:t>드론 </a:t>
            </a:r>
            <a:r>
              <a:rPr lang="ko-KR" altLang="en-US" sz="1200" b="1" spc="-150" dirty="0" smtClean="0">
                <a:ln w="3175">
                  <a:noFill/>
                </a:ln>
              </a:rPr>
              <a:t>디자인 컨셉을 설명하시오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pic>
        <p:nvPicPr>
          <p:cNvPr id="54" name="그림 5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5500694"/>
            <a:ext cx="667144" cy="667144"/>
          </a:xfrm>
          <a:prstGeom prst="rect">
            <a:avLst/>
          </a:prstGeom>
        </p:spPr>
      </p:pic>
      <p:sp>
        <p:nvSpPr>
          <p:cNvPr id="66" name="직사각형 65"/>
          <p:cNvSpPr/>
          <p:nvPr/>
        </p:nvSpPr>
        <p:spPr>
          <a:xfrm>
            <a:off x="742180" y="6244626"/>
            <a:ext cx="5548220" cy="2113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088" y="239065"/>
            <a:ext cx="2170639" cy="196690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6568</TotalTime>
  <Words>6406</Words>
  <Application>Microsoft Office PowerPoint</Application>
  <PresentationFormat>화면 슬라이드 쇼(4:3)</PresentationFormat>
  <Paragraphs>990</Paragraphs>
  <Slides>83</Slides>
  <Notes>43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83</vt:i4>
      </vt:variant>
    </vt:vector>
  </HeadingPairs>
  <TitlesOfParts>
    <vt:vector size="84" baseType="lpstr">
      <vt:lpstr>Office 테마</vt:lpstr>
      <vt:lpstr>슬라이드 0</vt:lpstr>
      <vt:lpstr>슬라이드 1</vt:lpstr>
      <vt:lpstr>드론 디자인</vt:lpstr>
      <vt:lpstr>슬라이드 3</vt:lpstr>
      <vt:lpstr>드론 디자인 및 조립</vt:lpstr>
      <vt:lpstr>슬라이드 5</vt:lpstr>
      <vt:lpstr>슬라이드 6</vt:lpstr>
      <vt:lpstr>슬라이드 7</vt:lpstr>
      <vt:lpstr>단원 정리</vt:lpstr>
      <vt:lpstr>제이디코드 앱 연결</vt:lpstr>
      <vt:lpstr>비행하기(1)</vt:lpstr>
      <vt:lpstr>슬라이드 11</vt:lpstr>
      <vt:lpstr>비행하기(2)</vt:lpstr>
      <vt:lpstr>드론 기술</vt:lpstr>
      <vt:lpstr>자율 주행&amp;비행 정의</vt:lpstr>
      <vt:lpstr>자율비행 요건</vt:lpstr>
      <vt:lpstr>자율주행 요건</vt:lpstr>
      <vt:lpstr>자율 비행  드론 활용</vt:lpstr>
      <vt:lpstr>단원 정리</vt:lpstr>
      <vt:lpstr>고도제어 - 레이저센서</vt:lpstr>
      <vt:lpstr>슬라이드 20</vt:lpstr>
      <vt:lpstr>슬라이드 21</vt:lpstr>
      <vt:lpstr>관찰 확인하기</vt:lpstr>
      <vt:lpstr>고도제어 - 기압센서</vt:lpstr>
      <vt:lpstr>슬라이드 24</vt:lpstr>
      <vt:lpstr>슬라이드 25</vt:lpstr>
      <vt:lpstr>관찰확인하기</vt:lpstr>
      <vt:lpstr>위치제어 – 카메라 센서</vt:lpstr>
      <vt:lpstr>슬라이드 28</vt:lpstr>
      <vt:lpstr>슬라이드 29</vt:lpstr>
      <vt:lpstr>관찰확인하기</vt:lpstr>
      <vt:lpstr>자율비행-기본</vt:lpstr>
      <vt:lpstr>드론-동글 연결하기</vt:lpstr>
      <vt:lpstr>USB 드라이버 설치(생략가능)</vt:lpstr>
      <vt:lpstr>슬라이드 34</vt:lpstr>
      <vt:lpstr>엔트리 설치하기</vt:lpstr>
      <vt:lpstr>제이디코드 연결하기</vt:lpstr>
      <vt:lpstr>드론 페어링 요약</vt:lpstr>
      <vt:lpstr>드론 이착륙(1)</vt:lpstr>
      <vt:lpstr>드론 이착륙(2)</vt:lpstr>
      <vt:lpstr>높이 제어(1)</vt:lpstr>
      <vt:lpstr>높이 제어(2)</vt:lpstr>
      <vt:lpstr>속도 제어(1)</vt:lpstr>
      <vt:lpstr>속도 제어(2)</vt:lpstr>
      <vt:lpstr>거리 제어(1)</vt:lpstr>
      <vt:lpstr>거리 제어(2)</vt:lpstr>
      <vt:lpstr>회전 제어(1)</vt:lpstr>
      <vt:lpstr>회전 제어(2)</vt:lpstr>
      <vt:lpstr>자율비행-응용</vt:lpstr>
      <vt:lpstr>회전 컴백</vt:lpstr>
      <vt:lpstr>스퀘어 비행</vt:lpstr>
      <vt:lpstr>스퀘어 회전 비행</vt:lpstr>
      <vt:lpstr>웨이브 비행</vt:lpstr>
      <vt:lpstr>창작소-선풍기</vt:lpstr>
      <vt:lpstr>자동선풍기 개요</vt:lpstr>
      <vt:lpstr>자동선풍기 조립</vt:lpstr>
      <vt:lpstr>슬라이드 56</vt:lpstr>
      <vt:lpstr>자동선풍기 코딩</vt:lpstr>
      <vt:lpstr>창작소-풍력자동차</vt:lpstr>
      <vt:lpstr>풍력자동차 개요</vt:lpstr>
      <vt:lpstr>슬라이드 60</vt:lpstr>
      <vt:lpstr>풍력자동차 조립</vt:lpstr>
      <vt:lpstr>슬라이드 62</vt:lpstr>
      <vt:lpstr>풍력자동차 코딩</vt:lpstr>
      <vt:lpstr>창작소-자이로시소</vt:lpstr>
      <vt:lpstr>자이로시소 개요</vt:lpstr>
      <vt:lpstr>슬라이드 66</vt:lpstr>
      <vt:lpstr>자이로 시소 조립</vt:lpstr>
      <vt:lpstr>슬라이드 68</vt:lpstr>
      <vt:lpstr>자이로시소 코딩-수동</vt:lpstr>
      <vt:lpstr>자이로시소 코딩-자동</vt:lpstr>
      <vt:lpstr>드론조립&amp;미션비행</vt:lpstr>
      <vt:lpstr>드론 재조립(1)</vt:lpstr>
      <vt:lpstr>드론 재조립(2)</vt:lpstr>
      <vt:lpstr>트라이앵글 비행</vt:lpstr>
      <vt:lpstr>트라이앵글 비행(2)</vt:lpstr>
      <vt:lpstr>요철(凹) 비행</vt:lpstr>
      <vt:lpstr>목표점 드론 착지</vt:lpstr>
      <vt:lpstr>회전 미션 수행</vt:lpstr>
      <vt:lpstr>장애물 통과</vt:lpstr>
      <vt:lpstr>허들 비행</vt:lpstr>
      <vt:lpstr>프리스타일</vt:lpstr>
      <vt:lpstr>슬라이드 82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Windows 사용자</dc:creator>
  <cp:lastModifiedBy>Windows 사용자</cp:lastModifiedBy>
  <cp:revision>470</cp:revision>
  <dcterms:created xsi:type="dcterms:W3CDTF">2019-09-09T06:04:53Z</dcterms:created>
  <dcterms:modified xsi:type="dcterms:W3CDTF">2024-03-22T05:06:57Z</dcterms:modified>
</cp:coreProperties>
</file>