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Layouts/slideLayout68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92"/>
  </p:notesMasterIdLst>
  <p:handoutMasterIdLst>
    <p:handoutMasterId r:id="rId93"/>
  </p:handoutMasterIdLst>
  <p:sldIdLst>
    <p:sldId id="656" r:id="rId5"/>
    <p:sldId id="259" r:id="rId6"/>
    <p:sldId id="621" r:id="rId7"/>
    <p:sldId id="622" r:id="rId8"/>
    <p:sldId id="623" r:id="rId9"/>
    <p:sldId id="625" r:id="rId10"/>
    <p:sldId id="626" r:id="rId11"/>
    <p:sldId id="627" r:id="rId12"/>
    <p:sldId id="628" r:id="rId13"/>
    <p:sldId id="636" r:id="rId14"/>
    <p:sldId id="661" r:id="rId15"/>
    <p:sldId id="662" r:id="rId16"/>
    <p:sldId id="663" r:id="rId17"/>
    <p:sldId id="664" r:id="rId18"/>
    <p:sldId id="637" r:id="rId19"/>
    <p:sldId id="672" r:id="rId20"/>
    <p:sldId id="673" r:id="rId21"/>
    <p:sldId id="674" r:id="rId22"/>
    <p:sldId id="675" r:id="rId23"/>
    <p:sldId id="641" r:id="rId24"/>
    <p:sldId id="642" r:id="rId25"/>
    <p:sldId id="643" r:id="rId26"/>
    <p:sldId id="644" r:id="rId27"/>
    <p:sldId id="645" r:id="rId28"/>
    <p:sldId id="646" r:id="rId29"/>
    <p:sldId id="647" r:id="rId30"/>
    <p:sldId id="648" r:id="rId31"/>
    <p:sldId id="649" r:id="rId32"/>
    <p:sldId id="650" r:id="rId33"/>
    <p:sldId id="651" r:id="rId34"/>
    <p:sldId id="652" r:id="rId35"/>
    <p:sldId id="263" r:id="rId36"/>
    <p:sldId id="265" r:id="rId37"/>
    <p:sldId id="666" r:id="rId38"/>
    <p:sldId id="667" r:id="rId39"/>
    <p:sldId id="668" r:id="rId40"/>
    <p:sldId id="669" r:id="rId41"/>
    <p:sldId id="670" r:id="rId42"/>
    <p:sldId id="534" r:id="rId43"/>
    <p:sldId id="555" r:id="rId44"/>
    <p:sldId id="556" r:id="rId45"/>
    <p:sldId id="577" r:id="rId46"/>
    <p:sldId id="564" r:id="rId47"/>
    <p:sldId id="565" r:id="rId48"/>
    <p:sldId id="566" r:id="rId49"/>
    <p:sldId id="579" r:id="rId50"/>
    <p:sldId id="567" r:id="rId51"/>
    <p:sldId id="568" r:id="rId52"/>
    <p:sldId id="569" r:id="rId53"/>
    <p:sldId id="570" r:id="rId54"/>
    <p:sldId id="574" r:id="rId55"/>
    <p:sldId id="578" r:id="rId56"/>
    <p:sldId id="580" r:id="rId57"/>
    <p:sldId id="604" r:id="rId58"/>
    <p:sldId id="606" r:id="rId59"/>
    <p:sldId id="607" r:id="rId60"/>
    <p:sldId id="610" r:id="rId61"/>
    <p:sldId id="686" r:id="rId62"/>
    <p:sldId id="687" r:id="rId63"/>
    <p:sldId id="688" r:id="rId64"/>
    <p:sldId id="689" r:id="rId65"/>
    <p:sldId id="690" r:id="rId66"/>
    <p:sldId id="696" r:id="rId67"/>
    <p:sldId id="691" r:id="rId68"/>
    <p:sldId id="692" r:id="rId69"/>
    <p:sldId id="693" r:id="rId70"/>
    <p:sldId id="694" r:id="rId71"/>
    <p:sldId id="695" r:id="rId72"/>
    <p:sldId id="703" r:id="rId73"/>
    <p:sldId id="697" r:id="rId74"/>
    <p:sldId id="698" r:id="rId75"/>
    <p:sldId id="699" r:id="rId76"/>
    <p:sldId id="700" r:id="rId77"/>
    <p:sldId id="701" r:id="rId78"/>
    <p:sldId id="702" r:id="rId79"/>
    <p:sldId id="611" r:id="rId80"/>
    <p:sldId id="704" r:id="rId81"/>
    <p:sldId id="705" r:id="rId82"/>
    <p:sldId id="678" r:id="rId83"/>
    <p:sldId id="679" r:id="rId84"/>
    <p:sldId id="680" r:id="rId85"/>
    <p:sldId id="681" r:id="rId86"/>
    <p:sldId id="682" r:id="rId87"/>
    <p:sldId id="683" r:id="rId88"/>
    <p:sldId id="684" r:id="rId89"/>
    <p:sldId id="685" r:id="rId90"/>
    <p:sldId id="671" r:id="rId91"/>
  </p:sldIdLst>
  <p:sldSz cx="6858000" cy="9144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CC"/>
    <a:srgbClr val="ED7D31"/>
    <a:srgbClr val="FF9801"/>
    <a:srgbClr val="FFC000"/>
    <a:srgbClr val="CC3399"/>
    <a:srgbClr val="1555A6"/>
    <a:srgbClr val="009900"/>
    <a:srgbClr val="E2A028"/>
    <a:srgbClr val="C87700"/>
    <a:srgbClr val="33CC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7926" autoAdjust="0"/>
    <p:restoredTop sz="98782" autoAdjust="0"/>
  </p:normalViewPr>
  <p:slideViewPr>
    <p:cSldViewPr>
      <p:cViewPr>
        <p:scale>
          <a:sx n="100" d="100"/>
          <a:sy n="100" d="100"/>
        </p:scale>
        <p:origin x="96" y="498"/>
      </p:cViewPr>
      <p:guideLst>
        <p:guide orient="horz" pos="2160"/>
        <p:guide orient="horz" pos="2880"/>
        <p:guide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117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97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840647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27238" y="749300"/>
            <a:ext cx="2811462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28922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12796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1898">
              <a:defRPr/>
            </a:pPr>
            <a:r>
              <a:rPr lang="ko-KR" altLang="en-US" smtClean="0"/>
              <a:t>미국 역사학자 스티브 자로가</a:t>
            </a:r>
            <a:r>
              <a:rPr lang="en-US" altLang="ko-KR" smtClean="0"/>
              <a:t>(Steve Zaloga)</a:t>
            </a:r>
            <a:r>
              <a:rPr lang="ko-KR" altLang="en-US" smtClean="0"/>
              <a:t>가 </a:t>
            </a:r>
            <a:r>
              <a:rPr lang="en-US" altLang="ko-KR" smtClean="0"/>
              <a:t>2013</a:t>
            </a:r>
            <a:r>
              <a:rPr lang="ko-KR" altLang="en-US" smtClean="0"/>
              <a:t>년에 미국 국방뉴스에 기고한 글에 의하면</a:t>
            </a:r>
            <a:r>
              <a:rPr lang="en-US" altLang="ko-KR" smtClean="0"/>
              <a:t>, 1935</a:t>
            </a:r>
            <a:r>
              <a:rPr lang="ko-KR" altLang="en-US" smtClean="0"/>
              <a:t>년 미국 해군제독 윌리엄 스탠들리</a:t>
            </a:r>
            <a:r>
              <a:rPr lang="en-US" altLang="ko-KR" smtClean="0"/>
              <a:t>(William Standley)</a:t>
            </a:r>
            <a:r>
              <a:rPr lang="ko-KR" altLang="en-US" smtClean="0"/>
              <a:t>는 영국을 방문해 영국왕실해군이 ‘여왕벌</a:t>
            </a:r>
            <a:r>
              <a:rPr lang="en-US" altLang="ko-KR" smtClean="0"/>
              <a:t>(Queen Bee)’</a:t>
            </a:r>
            <a:r>
              <a:rPr lang="ko-KR" altLang="en-US" smtClean="0"/>
              <a:t>이라 부르는 원격조정 무인기를 가상타깃으로 띄워 대공포 사격시범을 하는 것을 관람했다</a:t>
            </a:r>
            <a:r>
              <a:rPr lang="en-US" altLang="ko-KR" smtClean="0"/>
              <a:t>. </a:t>
            </a:r>
            <a:r>
              <a:rPr lang="ko-KR" altLang="en-US" smtClean="0"/>
              <a:t>이후 그는 미국에 돌아와 해군연구소 델멀 훼르니</a:t>
            </a:r>
            <a:r>
              <a:rPr lang="en-US" altLang="ko-KR" smtClean="0"/>
              <a:t>(Delmer Fahrney) </a:t>
            </a:r>
            <a:r>
              <a:rPr lang="ko-KR" altLang="en-US" smtClean="0"/>
              <a:t>중령에게 지시해 해군 대공포사격 훈련용으로 여왕벌과 유사한 무인비행기를 만들게 했다</a:t>
            </a:r>
            <a:r>
              <a:rPr lang="en-US" altLang="ko-KR" smtClean="0"/>
              <a:t>. </a:t>
            </a:r>
            <a:r>
              <a:rPr lang="ko-KR" altLang="en-US" smtClean="0"/>
              <a:t>이 때 훼르니 중령은 영국 해군의 여왕벌에 상응하는 이름으로 ‘수벌</a:t>
            </a:r>
            <a:r>
              <a:rPr lang="en-US" altLang="ko-KR" smtClean="0"/>
              <a:t>(Drone)’</a:t>
            </a:r>
            <a:r>
              <a:rPr lang="ko-KR" altLang="en-US" smtClean="0"/>
              <a:t>이라는 이름을 붙였다고 한다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310216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mtClean="0"/>
          </a:p>
          <a:p>
            <a:r>
              <a:rPr lang="en-US" altLang="ko-KR" smtClean="0"/>
              <a:t>http://blog.naver.com/sniper3170/220615652562 (</a:t>
            </a:r>
            <a:r>
              <a:rPr lang="ko-KR" altLang="en-US" smtClean="0"/>
              <a:t>구글 태양열 드론 </a:t>
            </a:r>
            <a:r>
              <a:rPr lang="en-US" altLang="ko-KR" smtClean="0"/>
              <a:t>)</a:t>
            </a:r>
          </a:p>
          <a:p>
            <a:r>
              <a:rPr lang="en-US" altLang="ko-KR" smtClean="0"/>
              <a:t>http://www.dfrsolutions.com/white-papers/improving-unmanned-aerial-vehicle-uav-reliability/(</a:t>
            </a:r>
            <a:r>
              <a:rPr lang="ko-KR" altLang="en-US" smtClean="0"/>
              <a:t>인터넷 중계서비스</a:t>
            </a:r>
            <a:r>
              <a:rPr lang="en-US" altLang="ko-KR" smtClean="0"/>
              <a:t>)</a:t>
            </a:r>
          </a:p>
          <a:p>
            <a:r>
              <a:rPr lang="en-US" altLang="ko-KR" smtClean="0"/>
              <a:t>https://www.dronezon.com/learn-about-drones-quadcopters/introduction-to-uav-photogrammetry-and-lidar-mapping-basics/(3D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사진 촬영</a:t>
            </a:r>
            <a:r>
              <a:rPr lang="en-US" altLang="ko-KR" baseline="0" smtClean="0"/>
              <a:t>) http://blogs.discovermagazine.com/drone360/2015/09/14/police-militarization-weaponized-drones/#.WCKxF3n_qUk(</a:t>
            </a:r>
            <a:r>
              <a:rPr lang="ko-KR" altLang="en-US" baseline="0" smtClean="0"/>
              <a:t>경찰용 드론</a:t>
            </a:r>
            <a:r>
              <a:rPr lang="en-US" altLang="ko-KR" baseline="0" smtClean="0"/>
              <a:t>)</a:t>
            </a:r>
            <a:endParaRPr lang="en-US" altLang="ko-KR" smtClean="0"/>
          </a:p>
          <a:p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38766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http://www.penews.kr/news/articleView.html?idxno=16088</a:t>
            </a:r>
          </a:p>
          <a:p>
            <a:endParaRPr lang="en-US" altLang="ko-KR" smtClean="0"/>
          </a:p>
          <a:p>
            <a:pPr defTabSz="921898">
              <a:defRPr/>
            </a:pPr>
            <a:r>
              <a:rPr lang="ko-KR" altLang="en-US" smtClean="0">
                <a:solidFill>
                  <a:srgbClr val="FFFF00"/>
                </a:solidFill>
              </a:rPr>
              <a:t>이를 위반하게 되면 </a:t>
            </a:r>
            <a:r>
              <a:rPr lang="en-US" altLang="ko-KR" smtClean="0">
                <a:solidFill>
                  <a:srgbClr val="FFFF00"/>
                </a:solidFill>
              </a:rPr>
              <a:t>200</a:t>
            </a:r>
            <a:r>
              <a:rPr lang="ko-KR" altLang="en-US" smtClean="0">
                <a:solidFill>
                  <a:srgbClr val="FFFF00"/>
                </a:solidFill>
              </a:rPr>
              <a:t>만원 이하 과태료 처분을 받게 되며</a:t>
            </a:r>
            <a:r>
              <a:rPr lang="en-US" altLang="ko-KR" smtClean="0">
                <a:solidFill>
                  <a:srgbClr val="FFFF00"/>
                </a:solidFill>
              </a:rPr>
              <a:t>, </a:t>
            </a:r>
            <a:r>
              <a:rPr lang="ko-KR" altLang="en-US" smtClean="0">
                <a:solidFill>
                  <a:srgbClr val="FFFF00"/>
                </a:solidFill>
              </a:rPr>
              <a:t>사업등록을 하지 않고 핼리캠 촬영등 드론을 영리목적으로 사용할 경우 </a:t>
            </a:r>
            <a:r>
              <a:rPr lang="en-US" altLang="ko-KR" smtClean="0">
                <a:solidFill>
                  <a:srgbClr val="FFFF00"/>
                </a:solidFill>
              </a:rPr>
              <a:t>1</a:t>
            </a:r>
            <a:r>
              <a:rPr lang="ko-KR" altLang="en-US" smtClean="0">
                <a:solidFill>
                  <a:srgbClr val="FFFF00"/>
                </a:solidFill>
              </a:rPr>
              <a:t>년 이하 징역 또는 </a:t>
            </a:r>
            <a:r>
              <a:rPr lang="en-US" altLang="ko-KR" smtClean="0">
                <a:solidFill>
                  <a:srgbClr val="FFFF00"/>
                </a:solidFill>
              </a:rPr>
              <a:t>3</a:t>
            </a:r>
            <a:r>
              <a:rPr lang="ko-KR" altLang="en-US" smtClean="0">
                <a:solidFill>
                  <a:srgbClr val="FFFF00"/>
                </a:solidFill>
              </a:rPr>
              <a:t>천만원 이하의 벌금에 처해집니다</a:t>
            </a:r>
            <a:r>
              <a:rPr lang="en-US" altLang="ko-KR" smtClean="0">
                <a:solidFill>
                  <a:srgbClr val="FFFF00"/>
                </a:solidFill>
              </a:rPr>
              <a:t>.</a:t>
            </a:r>
          </a:p>
          <a:p>
            <a:endParaRPr lang="en-US" altLang="ko-KR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01928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http://www.penews.kr/news/articleView.html?idxno=16088</a:t>
            </a:r>
          </a:p>
          <a:p>
            <a:endParaRPr lang="en-US" altLang="ko-KR" smtClean="0"/>
          </a:p>
          <a:p>
            <a:pPr defTabSz="921898">
              <a:defRPr/>
            </a:pPr>
            <a:r>
              <a:rPr lang="ko-KR" altLang="en-US" smtClean="0">
                <a:solidFill>
                  <a:srgbClr val="FFFF00"/>
                </a:solidFill>
              </a:rPr>
              <a:t>이를 위반하게 되면 </a:t>
            </a:r>
            <a:r>
              <a:rPr lang="en-US" altLang="ko-KR" smtClean="0">
                <a:solidFill>
                  <a:srgbClr val="FFFF00"/>
                </a:solidFill>
              </a:rPr>
              <a:t>200</a:t>
            </a:r>
            <a:r>
              <a:rPr lang="ko-KR" altLang="en-US" smtClean="0">
                <a:solidFill>
                  <a:srgbClr val="FFFF00"/>
                </a:solidFill>
              </a:rPr>
              <a:t>만원 이하 과태료 처분을 받게 되며</a:t>
            </a:r>
            <a:r>
              <a:rPr lang="en-US" altLang="ko-KR" smtClean="0">
                <a:solidFill>
                  <a:srgbClr val="FFFF00"/>
                </a:solidFill>
              </a:rPr>
              <a:t>, </a:t>
            </a:r>
            <a:r>
              <a:rPr lang="ko-KR" altLang="en-US" smtClean="0">
                <a:solidFill>
                  <a:srgbClr val="FFFF00"/>
                </a:solidFill>
              </a:rPr>
              <a:t>사업등록을 하지 않고 핼리캠 촬영등 드론을 영리목적으로 사용할 경우 </a:t>
            </a:r>
            <a:r>
              <a:rPr lang="en-US" altLang="ko-KR" smtClean="0">
                <a:solidFill>
                  <a:srgbClr val="FFFF00"/>
                </a:solidFill>
              </a:rPr>
              <a:t>1</a:t>
            </a:r>
            <a:r>
              <a:rPr lang="ko-KR" altLang="en-US" smtClean="0">
                <a:solidFill>
                  <a:srgbClr val="FFFF00"/>
                </a:solidFill>
              </a:rPr>
              <a:t>년 이하 징역 또는 </a:t>
            </a:r>
            <a:r>
              <a:rPr lang="en-US" altLang="ko-KR" smtClean="0">
                <a:solidFill>
                  <a:srgbClr val="FFFF00"/>
                </a:solidFill>
              </a:rPr>
              <a:t>3</a:t>
            </a:r>
            <a:r>
              <a:rPr lang="ko-KR" altLang="en-US" smtClean="0">
                <a:solidFill>
                  <a:srgbClr val="FFFF00"/>
                </a:solidFill>
              </a:rPr>
              <a:t>천만원 이하의 벌금에 처해집니다</a:t>
            </a:r>
            <a:r>
              <a:rPr lang="en-US" altLang="ko-KR" smtClean="0">
                <a:solidFill>
                  <a:srgbClr val="FFFF00"/>
                </a:solidFill>
              </a:rPr>
              <a:t>.</a:t>
            </a:r>
          </a:p>
          <a:p>
            <a:endParaRPr lang="en-US" altLang="ko-KR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01928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127969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ko-KR" altLang="en-US" dirty="0" smtClean="0"/>
              <a:t>체공시간 확보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보안 기술</a:t>
            </a: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감지와 회피기술</a:t>
            </a:r>
            <a:endParaRPr lang="en-US" altLang="ko-KR" baseline="0" dirty="0" smtClean="0"/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2. [</a:t>
            </a:r>
            <a:r>
              <a:rPr lang="ko-KR" altLang="en-US" baseline="0" dirty="0" smtClean="0"/>
              <a:t>헬리콥터</a:t>
            </a:r>
            <a:r>
              <a:rPr lang="en-US" altLang="ko-KR" baseline="0" dirty="0" smtClean="0"/>
              <a:t>], [</a:t>
            </a:r>
            <a:r>
              <a:rPr lang="ko-KR" altLang="en-US" baseline="0" dirty="0" smtClean="0"/>
              <a:t>멀티콥터</a:t>
            </a:r>
            <a:r>
              <a:rPr lang="en-US" altLang="ko-KR" baseline="0" dirty="0" smtClean="0"/>
              <a:t>], [VTOL]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48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2350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078020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127969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54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작용 반작용 </a:t>
            </a:r>
            <a:r>
              <a:rPr lang="en-US" altLang="ko-KR" smtClean="0"/>
              <a:t>http://terms.naver.com/entry.nhn?docId=2441160&amp;cid=51638&amp;categoryId=51638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http://www.sisunnews.co.kr/news/articleView.html?idxno=44454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자이로 센서 원리 전통 놀이에서 찾기 </a:t>
            </a:r>
            <a:r>
              <a:rPr lang="en-US" altLang="ko-KR" smtClean="0"/>
              <a:t>http://terms.naver.com/entry.nhn?docId=3340369&amp;cid=58163&amp;categoryId=58163</a:t>
            </a:r>
          </a:p>
          <a:p>
            <a:r>
              <a:rPr lang="ko-KR" altLang="en-US" smtClean="0"/>
              <a:t>자이로 센서 </a:t>
            </a:r>
            <a:r>
              <a:rPr lang="en-US" altLang="ko-KR" smtClean="0"/>
              <a:t>http://blog.lgcns.com/1101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70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http://www.sisunnews.co.kr/news/articleView.html?idxno=44454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71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1898">
              <a:defRPr/>
            </a:pP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 </a:t>
            </a: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smtClean="0"/>
          </a:p>
          <a:p>
            <a:endParaRPr lang="en-US" altLang="ko-KR" smtClean="0"/>
          </a:p>
          <a:p>
            <a:r>
              <a:rPr lang="ko-KR" altLang="en-US" smtClean="0"/>
              <a:t>고정익기란 동체에 날개가 고정되어 있는 항공기를 말한다</a:t>
            </a:r>
            <a:r>
              <a:rPr lang="en-US" altLang="ko-KR" smtClean="0"/>
              <a:t>.</a:t>
            </a:r>
            <a:r>
              <a:rPr lang="ko-KR" altLang="en-US" smtClean="0"/>
              <a:t>대표적인 예제가 비행기</a:t>
            </a:r>
            <a:r>
              <a:rPr lang="en-US" altLang="ko-KR" smtClean="0"/>
              <a:t>, </a:t>
            </a:r>
            <a:r>
              <a:rPr lang="ko-KR" altLang="en-US" smtClean="0"/>
              <a:t>전투기 이다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r>
              <a:rPr lang="ko-KR" altLang="en-US" smtClean="0"/>
              <a:t>회전익기는 회전하는 날개에 의하여 비행에 필요한 양력의 전부 또는 일부를 발생케 하는 항공기 통상 헬리콥터</a:t>
            </a:r>
            <a:r>
              <a:rPr lang="en-US" altLang="ko-KR" smtClean="0"/>
              <a:t>, </a:t>
            </a:r>
            <a:r>
              <a:rPr lang="ko-KR" altLang="en-US" smtClean="0"/>
              <a:t>쿼드 콥터 등을 일컫는다</a:t>
            </a:r>
            <a:r>
              <a:rPr lang="en-US" altLang="ko-KR" smtClean="0"/>
              <a:t>.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79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80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14780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1898">
              <a:defRPr/>
            </a:pP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 </a:t>
            </a:r>
            <a:r>
              <a:rPr lang="ko-KR" altLang="en-US" b="1" i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smtClean="0"/>
          </a:p>
          <a:p>
            <a:endParaRPr lang="en-US" altLang="ko-KR" smtClean="0"/>
          </a:p>
          <a:p>
            <a:r>
              <a:rPr lang="ko-KR" altLang="en-US" smtClean="0"/>
              <a:t>고정익기란 동체에 날개가 고정되어 있는 항공기를 말한다</a:t>
            </a:r>
            <a:r>
              <a:rPr lang="en-US" altLang="ko-KR" smtClean="0"/>
              <a:t>.</a:t>
            </a:r>
            <a:r>
              <a:rPr lang="ko-KR" altLang="en-US" smtClean="0"/>
              <a:t>대표적인 예제가 비행기</a:t>
            </a:r>
            <a:r>
              <a:rPr lang="en-US" altLang="ko-KR" smtClean="0"/>
              <a:t>, </a:t>
            </a:r>
            <a:r>
              <a:rPr lang="ko-KR" altLang="en-US" smtClean="0"/>
              <a:t>전투기 이다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r>
              <a:rPr lang="ko-KR" altLang="en-US" smtClean="0"/>
              <a:t>회전익기는 회전하는 날개에 의하여 비행에 필요한 양력의 전부 또는 일부를 발생케 하는 항공기 통상 헬리콥터</a:t>
            </a:r>
            <a:r>
              <a:rPr lang="en-US" altLang="ko-KR" smtClean="0"/>
              <a:t>, </a:t>
            </a:r>
            <a:r>
              <a:rPr lang="ko-KR" altLang="en-US" smtClean="0"/>
              <a:t>쿼드 콥터 등을 일컫는다</a:t>
            </a:r>
            <a:r>
              <a:rPr lang="en-US" altLang="ko-KR" smtClean="0"/>
              <a:t>.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9882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28600" indent="-228600">
              <a:buAutoNum type="arabicPeriod"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1200" dirty="0" smtClean="0">
                <a:solidFill>
                  <a:prstClr val="black"/>
                </a:solidFill>
              </a:rPr>
              <a:t>한손형 제어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: </a:t>
            </a:r>
            <a:r>
              <a:rPr lang="ko-KR" altLang="en-US" sz="12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</a:t>
            </a:r>
            <a:r>
              <a:rPr lang="ko-KR" altLang="en-US" sz="12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28600" indent="-228600">
              <a:buAutoNum type="arabicPeriod"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1200" dirty="0" smtClean="0">
                <a:solidFill>
                  <a:prstClr val="black"/>
                </a:solidFill>
              </a:rPr>
              <a:t>한손형 제어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: </a:t>
            </a:r>
            <a:r>
              <a:rPr lang="ko-KR" altLang="en-US" sz="12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</a:t>
            </a:r>
            <a:r>
              <a:rPr lang="ko-KR" altLang="en-US" sz="12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28600" indent="-228600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28600" indent="-228600">
              <a:buAutoNum type="arabicPeriod"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1200" dirty="0" smtClean="0">
                <a:solidFill>
                  <a:prstClr val="black"/>
                </a:solidFill>
              </a:rPr>
              <a:t>한손형 제어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: </a:t>
            </a:r>
            <a:r>
              <a:rPr lang="ko-KR" altLang="en-US" sz="12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    </a:t>
            </a:r>
            <a:r>
              <a:rPr lang="ko-KR" altLang="en-US" sz="12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28600" indent="-228600">
              <a:buNone/>
            </a:pPr>
            <a:endParaRPr lang="en-US" altLang="ko-KR" baseline="0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endParaRPr lang="en-US" altLang="ko-KR" dirty="0" smtClean="0"/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</a:p>
          <a:p>
            <a:pPr marL="228600" indent="-228600">
              <a:buNone/>
            </a:pPr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4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271712"/>
            <a:ext cx="1424781" cy="102220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47062"/>
            <a:ext cx="4164378" cy="45465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126938" y="8442519"/>
            <a:ext cx="2470551" cy="51891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808363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22578"/>
            <a:ext cx="6858001" cy="135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6680558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097548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563243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538132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707538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94939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833841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012472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95194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6050"/>
            <a:ext cx="6858000" cy="1979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66961" y="175502"/>
            <a:ext cx="1275606" cy="110330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8960"/>
            <a:ext cx="3729038" cy="4178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2585534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71488" y="2433638"/>
            <a:ext cx="2881312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433638"/>
            <a:ext cx="2881313" cy="5802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341254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639143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902968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8818539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051641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63100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5845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08550" y="487363"/>
            <a:ext cx="1477963" cy="77485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71488" y="487363"/>
            <a:ext cx="4284662" cy="77485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706522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타원 11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5800" y="370790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20" r:id="rId7"/>
    <p:sldLayoutId id="2147483721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38" r:id="rId2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  <p:sldLayoutId id="2147483722" r:id="rId14"/>
    <p:sldLayoutId id="214748372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  <p:sldLayoutId id="2147483716" r:id="rId16"/>
    <p:sldLayoutId id="2147483717" r:id="rId17"/>
    <p:sldLayoutId id="2147483718" r:id="rId18"/>
    <p:sldLayoutId id="2147483719" r:id="rId19"/>
    <p:sldLayoutId id="2147483739" r:id="rId20"/>
    <p:sldLayoutId id="2147483740" r:id="rId2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71488" y="487363"/>
            <a:ext cx="5915025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71488" y="2433638"/>
            <a:ext cx="5915025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71488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271713" y="8475663"/>
            <a:ext cx="23145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843463" y="8475663"/>
            <a:ext cx="15430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google.co.kr/url?sa=i&amp;rct=j&amp;q=&amp;esrc=s&amp;source=images&amp;cd=&amp;cad=rja&amp;uact=8&amp;ved=0ahUKEwivusmZrcjRAhVHHpQKHdGRAPYQjRwIBw&amp;url=http://www.veryicon.com/icons/internet--web/smooth-social/book-11.html&amp;bvm=bv.144224172,d.dGo&amp;psig=AFQjCNHRnHS8QBgycgdYLt-ZdWiFLoIcXw&amp;ust=1484714079234239" TargetMode="Externa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2o9Kg5YXgAhXGwbwKHbtzAREQjRx6BAgBEAU&amp;url=https://news.stanford.edu/2017/05/22/stanford-scholars-researchers-discuss-key-ethical-questions-self-driving-cars-present/&amp;psig=AOvVaw1w6sH28nE-6PZRYUHbRobG&amp;ust=154839773884421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hyperlink" Target="https://www.google.com/url?sa=i&amp;rct=j&amp;q=&amp;esrc=s&amp;source=images&amp;cd=&amp;cad=rja&amp;uact=8&amp;ved=2ahUKEwilwPGf8YXgAhXbdXAKHdeUDE0QjRx6BAgBEAU&amp;url=https://bestdroneforthejob.com/drone-buying-guides/agriculture-drone-buyers-guide/&amp;psig=AOvVaw0X_dkzbCTs-wI_E3K_DwJY&amp;ust=1548400936498983" TargetMode="External"/><Relationship Id="rId7" Type="http://schemas.openxmlformats.org/officeDocument/2006/relationships/hyperlink" Target="https://en.wikipedia.org/wiki/File:C-141_Starlifter_contrail_crop1.png" TargetMode="External"/><Relationship Id="rId12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11" Type="http://schemas.openxmlformats.org/officeDocument/2006/relationships/image" Target="../media/image53.png"/><Relationship Id="rId5" Type="http://schemas.openxmlformats.org/officeDocument/2006/relationships/hyperlink" Target="https://www.google.com/url?sa=i&amp;rct=j&amp;q=&amp;esrc=s&amp;source=images&amp;cd=&amp;cad=rja&amp;uact=8&amp;ved=2ahUKEwjknOaY9oXgAhVJM94KHQIZDbMQjRx6BAgBEAU&amp;url=https://faculty.eng.ufl.edu/fluids/research/screen-shot-2018-06-22-at-4-56-36-pm/&amp;psig=AOvVaw1lt02rHDlxuAapiRtyVc2y&amp;ust=1548402165213818" TargetMode="External"/><Relationship Id="rId10" Type="http://schemas.openxmlformats.org/officeDocument/2006/relationships/hyperlink" Target="https://www.google.com/url?sa=i&amp;rct=j&amp;q=&amp;esrc=s&amp;source=images&amp;cd=&amp;cad=rja&amp;uact=8&amp;ved=2ahUKEwjsl6Lti4bgAhXKS7wKHfvYDOAQjRx6BAgBEAU&amp;url=https://www.semanticscholar.org/paper/Spatial-retreat-of-net-drones-under-communication-Kang-Park/09f54538a7f4003c54137c64dde0684fa6975bb2&amp;psig=AOvVaw2WJFM2gkBeaaPzOVgPIcEg&amp;ust=1548408093818021" TargetMode="External"/><Relationship Id="rId4" Type="http://schemas.openxmlformats.org/officeDocument/2006/relationships/image" Target="../media/image49.jpe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hyperlink" Target="https://www.google.com/url?sa=i&amp;rct=j&amp;q=&amp;esrc=s&amp;source=images&amp;cd=&amp;cad=rja&amp;uact=8&amp;ved=2ahUKEwiypKWylIbgAhULBIgKHTwwCEUQjRx6BAgBEAU&amp;url=https://uxdesign.cc/wave-breaking-down-the-language-barrier-between-autonomous-cars-and-pedestrians-autonomy-tech-a8ba1f6686&amp;psig=AOvVaw0lg7gDlyjBkHm_Ub4IEt8e&amp;ust=1548410387409551" TargetMode="External"/><Relationship Id="rId3" Type="http://schemas.openxmlformats.org/officeDocument/2006/relationships/hyperlink" Target="http://www.google.com/url?sa=i&amp;rct=j&amp;q=&amp;esrc=s&amp;source=images&amp;cd=&amp;cad=rja&amp;uact=8&amp;ved=2ahUKEwjG1ImUjobgAhUDjLwKHZSGAfEQjRx6BAgBEAU&amp;url=/url?sa=i&amp;rct=j&amp;q=&amp;esrc=s&amp;source=images&amp;cd=&amp;ved=&amp;url=https://www.aarp.org/auto/trends-lifestyle/info-2018/self-driving-cars.html&amp;psig=AOvVaw3DkY5APNu5KrPWDi34Oinr&amp;ust=1548408676421771&amp;psig=AOvVaw3DkY5APNu5KrPWDi34Oinr&amp;ust=1548408676421771" TargetMode="External"/><Relationship Id="rId7" Type="http://schemas.openxmlformats.org/officeDocument/2006/relationships/hyperlink" Target="https://www.google.com/url?sa=i&amp;rct=j&amp;q=&amp;esrc=s&amp;source=images&amp;cd=&amp;cad=rja&amp;uact=8&amp;ved=2ahUKEwitlJO3jobgAhUMEbwKHQQcAWkQjRx6BAgBEAU&amp;url=https://www.fool.com/investing/2018/06/14/what-investors-need-to-know-about-driverless-cars.aspx&amp;psig=AOvVaw3DkY5APNu5KrPWDi34Oinr&amp;ust=1548408676421771" TargetMode="External"/><Relationship Id="rId12" Type="http://schemas.openxmlformats.org/officeDocument/2006/relationships/image" Target="../media/image5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11" Type="http://schemas.openxmlformats.org/officeDocument/2006/relationships/hyperlink" Target="https://www.nissanusa.com/experience-nissan/news-and-events/self-driving-autonomous-car.html" TargetMode="External"/><Relationship Id="rId5" Type="http://schemas.openxmlformats.org/officeDocument/2006/relationships/hyperlink" Target="https://www.google.com/url?sa=i&amp;rct=j&amp;q=&amp;esrc=s&amp;source=images&amp;cd=&amp;cad=rja&amp;uact=8&amp;ved=2ahUKEwix3IiujobgAhXKT7wKHYi6BKkQjRx6BAgBEAU&amp;url=https://becominghuman.ai/nvidia-and-the-gpu-contribution-to-the-ai-world-of-self-driving-cars-1f00e3212508&amp;psig=AOvVaw3DkY5APNu5KrPWDi34Oinr&amp;ust=1548408676421771" TargetMode="External"/><Relationship Id="rId10" Type="http://schemas.openxmlformats.org/officeDocument/2006/relationships/image" Target="../media/image58.jpeg"/><Relationship Id="rId4" Type="http://schemas.openxmlformats.org/officeDocument/2006/relationships/image" Target="../media/image55.jpeg"/><Relationship Id="rId9" Type="http://schemas.openxmlformats.org/officeDocument/2006/relationships/hyperlink" Target="https://www.google.com/url?sa=i&amp;rct=j&amp;q=&amp;esrc=s&amp;source=images&amp;cd=&amp;cad=rja&amp;uact=8&amp;ved=2ahUKEwiC-Jmoj4bgAhUa7rwKHWsqCR0QjRx6BAgBEAU&amp;url=https://www.gim-international.com/content/article/paving-the-way-for-self-driving-cars&amp;psig=AOvVaw3DkY5APNu5KrPWDi34Oinr&amp;ust=1548408676421771" TargetMode="External"/><Relationship Id="rId1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hyperlink" Target="http://www.google.com/url?sa=i&amp;rct=j&amp;q=&amp;esrc=s&amp;source=images&amp;cd=&amp;cad=rja&amp;uact=8&amp;ved=2ahUKEwi3lJHttO_gAhWIHqYKHU9sADQQjRx6BAgBEAU&amp;url=http://www.google.com/url?sa=i&amp;rct=j&amp;q=&amp;esrc=s&amp;source=images&amp;cd=&amp;ved=2ahUKEwiE_K2UsO_gAhWkF6YKHSvbD90QjRx6BAgBEAU&amp;url=http://www.daejonilbo.com/news/newsitem.asp?pk_no=1264754&amp;psig=AOvVaw10JlaQUgVYQvyLrgB_kdwc&amp;ust=1552025622587333&amp;psig=AOvVaw10JlaQUgVYQvyLrgB_kdwc&amp;ust=155202562258733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jpeg"/><Relationship Id="rId7" Type="http://schemas.openxmlformats.org/officeDocument/2006/relationships/image" Target="../media/image68.png"/><Relationship Id="rId2" Type="http://schemas.openxmlformats.org/officeDocument/2006/relationships/hyperlink" Target="http://www.cutevector.com/incl/data/big/0562-fresh-green-grass-strands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png"/><Relationship Id="rId5" Type="http://schemas.openxmlformats.org/officeDocument/2006/relationships/hyperlink" Target="http://findicons.com/icon/209662/red_light?id=365641" TargetMode="External"/><Relationship Id="rId4" Type="http://schemas.openxmlformats.org/officeDocument/2006/relationships/image" Target="../media/image6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4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3.jpeg"/><Relationship Id="rId7" Type="http://schemas.openxmlformats.org/officeDocument/2006/relationships/image" Target="../media/image75.png"/><Relationship Id="rId2" Type="http://schemas.openxmlformats.org/officeDocument/2006/relationships/hyperlink" Target="https://www.google.com/url?sa=i&amp;rct=j&amp;q=&amp;esrc=s&amp;source=images&amp;cd=&amp;cad=rja&amp;uact=8&amp;ved=2ahUKEwjI3uDD17XgAhUMU7wKHVCRA-UQjRx6BAgBEAU&amp;url=https://sites.google.com/a/u.toctai.net/a292/280ML-Stainless-Steel-IR-Sensor-Cordless-Automatic-Liquid-Soap-Touch-free-Sanitizer-Dispenser-with-Instruction-Soap&amp;psig=AOvVaw093IuDRi8C8tOgcXQYCN_0&amp;ust=155004328615852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jD4eWB2rXgAhVHXLwKHffICeUQjRx6BAgBEAU&amp;url=https://homebidets.com/products/kohler-novita-bh-90-bh-93-luxury-bidet-seat&amp;psig=AOvVaw2Oz7V9HG_lg_9j9xNPm_bv&amp;ust=1550043997131912" TargetMode="External"/><Relationship Id="rId5" Type="http://schemas.openxmlformats.org/officeDocument/2006/relationships/image" Target="../media/image74.jpeg"/><Relationship Id="rId4" Type="http://schemas.openxmlformats.org/officeDocument/2006/relationships/hyperlink" Target="https://www.google.com/url?sa=i&amp;rct=j&amp;q=&amp;esrc=s&amp;source=images&amp;cd=&amp;cad=rja&amp;uact=8&amp;ved=2ahUKEwjiga7e17XgAhUB57wKHeLzBckQjRx6BAgBEAU&amp;url=https://weshop.co.id/amazon/item/robotic-vacuum-cleaner-sweeper-upgraded-auto-chargingstrong-suctioninfrared-sensordrop-sensing-robovac-for-household-pet-fur-hepa-filter-allergens-hard-floor-rug-carpets-practical-fathers-day-gift-B076Y6C18N.html&amp;psig=AOvVaw093IuDRi8C8tOgcXQYCN_0&amp;ust=155004328615852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40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jpe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2.jpeg"/><Relationship Id="rId7" Type="http://schemas.openxmlformats.org/officeDocument/2006/relationships/image" Target="../media/image65.jpeg"/><Relationship Id="rId2" Type="http://schemas.openxmlformats.org/officeDocument/2006/relationships/hyperlink" Target="https://www.google.com/url?sa=i&amp;rct=j&amp;q=&amp;esrc=s&amp;source=images&amp;cd=&amp;cad=rja&amp;uact=8&amp;ved=2ahUKEwiok-yn-vPeAhVrFTQIHS3LA8YQjRx6BAgBEAU&amp;url=https://www.sensorsmag.com/components/barometric-pressure-sensor-keeps-drones-stable&amp;psig=AOvVaw3tINvDp21OQPz-UrqHW7F5&amp;ust=1543386869660874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cutevector.com/incl/data/big/0562-fresh-green-grass-strands.jpg" TargetMode="External"/><Relationship Id="rId5" Type="http://schemas.openxmlformats.org/officeDocument/2006/relationships/image" Target="../media/image69.png"/><Relationship Id="rId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7.png"/><Relationship Id="rId2" Type="http://schemas.openxmlformats.org/officeDocument/2006/relationships/hyperlink" Target="https://www.google.com/url?sa=i&amp;rct=j&amp;q=&amp;esrc=s&amp;source=images&amp;cd=&amp;cad=rja&amp;uact=8&amp;ved=2ahUKEwjV55X95rLgAhUY9bwKHWxuCUcQjRx6BAgBEAU&amp;url=https://www.asianpaints.com/products/interior-walls/stencils.html&amp;psig=AOvVaw1fm1V-7vjrqEn_q7JnuChQ&amp;ust=154994438831404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hyperlink" Target="https://www.google.com/url?sa=i&amp;rct=j&amp;q=&amp;esrc=s&amp;source=images&amp;cd=&amp;cad=rja&amp;uact=8&amp;ved=2ahUKEwjepbDZ5bLgAhVF57wKHVhwBSgQjRx6BAgBEAU&amp;url=https://www.uihere.com/free-cliparts/placas-door-icon-home-door-material-1013257&amp;psig=AOvVaw2TuMF-4LlMsH0VplzuVBCn&amp;ust=1549944001567743" TargetMode="External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bo4Oz-7LgAhXHxbwKHVPwDd4QjRx6BAgBEAU&amp;url=https://www.engadget.com/2017/11/10/best-smartphone-2017/&amp;psig=AOvVaw2MtDLMY8DccalBu_-EfG_n&amp;ust=1549949880141703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5" Type="http://schemas.openxmlformats.org/officeDocument/2006/relationships/hyperlink" Target="https://www.google.com/url?sa=i&amp;rct=j&amp;q=&amp;esrc=s&amp;source=images&amp;cd=&amp;cad=rja&amp;uact=8&amp;ved=2ahUKEwjkz7Co_LLgAhUZ9LwKHSOUCtcQjRx6BAgBEAU&amp;url=https://www.nicerin.com/products/hot-fashion-sport-bluetooth-smart-watch-phone-digital-smartwatch-m26-with-dial-sms-remind-pedometer-anti-lost-for-android-black-white-blue&amp;psig=AOvVaw09LSCVlautPd6VsV4h6FJB&amp;ust=1549950043291188" TargetMode="External"/><Relationship Id="rId4" Type="http://schemas.openxmlformats.org/officeDocument/2006/relationships/image" Target="../media/image8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4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10" Type="http://schemas.openxmlformats.org/officeDocument/2006/relationships/image" Target="../media/image96.png"/><Relationship Id="rId4" Type="http://schemas.openxmlformats.org/officeDocument/2006/relationships/image" Target="../media/image91.png"/><Relationship Id="rId9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hyperlink" Target="https://www.google.com/url?sa=i&amp;rct=j&amp;q=&amp;esrc=s&amp;source=images&amp;cd=&amp;cad=rja&amp;uact=8&amp;ved=2ahUKEwiD1OuFuvjeAhVJUrwKHfLZCo4QjRx6BAgBEAU&amp;url=https://www.amazon.co.uk/Breakout-features-Measures-absolute-connected/dp/B07CCB62HB&amp;psig=AOvVaw0Qd8voJLkmSXLxtir9f7lZ&amp;ust=1543541224804891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hyperlink" Target="https://www.google.com/url?sa=i&amp;rct=j&amp;q=&amp;esrc=s&amp;source=images&amp;cd=&amp;cad=rja&amp;uact=8&amp;ved=2ahUKEwjcrpeY1M7gAhWkF6YKHSBrD7MQjRx6BAgBEAU&amp;url=https://www.researchgate.net/figure/Optical-Flow-Sensor-for-Computer-Mouse_fig1_255990833&amp;psig=AOvVaw0a_E02sUkuKUwYQLzL1O06&amp;ust=155090134478768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40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8.png"/><Relationship Id="rId9" Type="http://schemas.openxmlformats.org/officeDocument/2006/relationships/image" Target="../media/image10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2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5" Type="http://schemas.openxmlformats.org/officeDocument/2006/relationships/image" Target="../media/image114.png"/><Relationship Id="rId10" Type="http://schemas.openxmlformats.org/officeDocument/2006/relationships/image" Target="../media/image118.png"/><Relationship Id="rId4" Type="http://schemas.openxmlformats.org/officeDocument/2006/relationships/image" Target="../media/image113.png"/><Relationship Id="rId9" Type="http://schemas.openxmlformats.org/officeDocument/2006/relationships/image" Target="../media/image11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hyperlink" Target="http://www.junilab.co.kr/" TargetMode="External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4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hyperlink" Target="http://www.junilab.co.kr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32.png"/><Relationship Id="rId7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8.png"/><Relationship Id="rId5" Type="http://schemas.openxmlformats.org/officeDocument/2006/relationships/image" Target="../media/image129.png"/><Relationship Id="rId4" Type="http://schemas.openxmlformats.org/officeDocument/2006/relationships/image" Target="../media/image1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45.png"/><Relationship Id="rId4" Type="http://schemas.openxmlformats.org/officeDocument/2006/relationships/hyperlink" Target="http://www.google.co.kr/url?sa=i&amp;rct=j&amp;q=&amp;esrc=s&amp;source=images&amp;cd=&amp;cad=rja&amp;uact=8&amp;ved=0ahUKEwivusmZrcjRAhVHHpQKHdGRAPYQjRwIBw&amp;url=http://www.veryicon.com/icons/internet--web/smooth-social/book-11.html&amp;bvm=bv.144224172,d.dGo&amp;psig=AFQjCNHRnHS8QBgycgdYLt-ZdWiFLoIcXw&amp;ust=1484714079234239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5.png"/><Relationship Id="rId7" Type="http://schemas.openxmlformats.org/officeDocument/2006/relationships/image" Target="../media/image1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11" Type="http://schemas.openxmlformats.org/officeDocument/2006/relationships/image" Target="../media/image152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10" Type="http://schemas.openxmlformats.org/officeDocument/2006/relationships/image" Target="../media/image151.png"/><Relationship Id="rId4" Type="http://schemas.openxmlformats.org/officeDocument/2006/relationships/image" Target="../media/image146.png"/><Relationship Id="rId9" Type="http://schemas.openxmlformats.org/officeDocument/2006/relationships/image" Target="../media/image1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png"/><Relationship Id="rId5" Type="http://schemas.openxmlformats.org/officeDocument/2006/relationships/image" Target="../media/image163.png"/><Relationship Id="rId4" Type="http://schemas.openxmlformats.org/officeDocument/2006/relationships/image" Target="../media/image1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7.png"/><Relationship Id="rId4" Type="http://schemas.openxmlformats.org/officeDocument/2006/relationships/image" Target="../media/image16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image" Target="../media/image170.png"/><Relationship Id="rId4" Type="http://schemas.openxmlformats.org/officeDocument/2006/relationships/image" Target="../media/image1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png"/><Relationship Id="rId5" Type="http://schemas.openxmlformats.org/officeDocument/2006/relationships/image" Target="../media/image172.png"/><Relationship Id="rId4" Type="http://schemas.openxmlformats.org/officeDocument/2006/relationships/image" Target="../media/image16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hyperlink" Target="http://www.google.co.kr/url?sa=i&amp;rct=j&amp;q=&amp;esrc=s&amp;source=images&amp;cd=&amp;cad=rja&amp;uact=8&amp;ved=0ahUKEwivrNvdg83QAhWHTbwKHc-PA2cQjRwIBw&amp;url=http://www.dailymail.co.uk/sciencetech/article-3743217/Get-ready-drone-friendly-tower-blocks-Flats-future-mini-landing-strips-balconies.html&amp;psig=AFQjCNEPtzEXnW4M7Ohf6NDw3uospmCaxA&amp;ust=148047660394508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hyperlink" Target="http://www.google.co.kr/url?sa=i&amp;rct=j&amp;q=&amp;esrc=s&amp;source=images&amp;cd=&amp;cad=rja&amp;uact=8&amp;ved=0ahUKEwiOh8bGlf_QAhUGkZQKHVAhAskQjRwIBw&amp;url=http://psipunk.com/category/futuristic-aircrafts/&amp;bvm=bv.142059868,d.dGo&amp;psig=AFQjCNGjoIelBOVy0e0qNRK0mCjMVhAO3A&amp;ust=1482199378383332" TargetMode="External"/><Relationship Id="rId10" Type="http://schemas.openxmlformats.org/officeDocument/2006/relationships/image" Target="../media/image30.png"/><Relationship Id="rId4" Type="http://schemas.openxmlformats.org/officeDocument/2006/relationships/image" Target="../media/image25.jpeg"/><Relationship Id="rId9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75.png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4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75.png"/><Relationship Id="rId7" Type="http://schemas.openxmlformats.org/officeDocument/2006/relationships/image" Target="../media/image18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9.png"/><Relationship Id="rId5" Type="http://schemas.openxmlformats.org/officeDocument/2006/relationships/image" Target="../media/image176.png"/><Relationship Id="rId4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ahUKEwivusmZrcjRAhVHHpQKHdGRAPYQjRwIBw&amp;url=http://www.veryicon.com/icons/internet--web/smooth-social/book-11.html&amp;bvm=bv.144224172,d.dGo&amp;psig=AFQjCNHRnHS8QBgycgdYLt-ZdWiFLoIcXw&amp;ust=1484714079234239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7" Type="http://schemas.openxmlformats.org/officeDocument/2006/relationships/image" Target="../media/image18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png"/><Relationship Id="rId5" Type="http://schemas.openxmlformats.org/officeDocument/2006/relationships/image" Target="../media/image182.pn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8.png"/><Relationship Id="rId4" Type="http://schemas.openxmlformats.org/officeDocument/2006/relationships/image" Target="../media/image18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4" Type="http://schemas.openxmlformats.org/officeDocument/2006/relationships/image" Target="../media/image18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3.png"/><Relationship Id="rId5" Type="http://schemas.openxmlformats.org/officeDocument/2006/relationships/image" Target="../media/image192.png"/><Relationship Id="rId4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95.pn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hyperlink" Target="http://www.cutevector.com/incl/data/big/0562-fresh-green-grass-strands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9.png"/><Relationship Id="rId4" Type="http://schemas.openxmlformats.org/officeDocument/2006/relationships/image" Target="../media/image19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8.png"/><Relationship Id="rId4" Type="http://schemas.openxmlformats.org/officeDocument/2006/relationships/hyperlink" Target="http://www.google.co.kr/url?sa=i&amp;rct=j&amp;q=&amp;esrc=s&amp;source=images&amp;cd=&amp;cad=rja&amp;uact=8&amp;ved=0ahUKEwix-s7z0e3QAhUMu7wKHUSqDagQjRwIBw&amp;url=http://www.clker.com/clipart-newton-third-law.html&amp;psig=AFQjCNGjtVTgZXK_LvnWLTsa-qDSEaLnsQ&amp;ust=1481597129176540" TargetMode="Externa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3" Type="http://schemas.openxmlformats.org/officeDocument/2006/relationships/hyperlink" Target="http://www.google.co.kr/url?sa=i&amp;rct=j&amp;q=&amp;esrc=s&amp;source=images&amp;cd=&amp;cad=rja&amp;uact=8&amp;ved=0ahUKEwiajfCv6r3QAhXFVbwKHYdWCeoQjRwIBw&amp;url=http://www.science4all.org/article/newtons-laws/&amp;psig=AFQjCNEUv7p4yM5yQwMgOPCBWs-ykFnBtw&amp;ust=1479954393956037" TargetMode="External"/><Relationship Id="rId7" Type="http://schemas.openxmlformats.org/officeDocument/2006/relationships/hyperlink" Target="https://www.google.co.kr/url?sa=i&amp;rct=j&amp;q=&amp;esrc=s&amp;source=images&amp;cd=&amp;cad=rja&amp;uact=8&amp;ved=0ahUKEwjph5Ojp53QAhUDybwKHZqDD5EQjRwIBw&amp;url=https://www.iconfinder.com/icons/27881/arrow_up_icon&amp;bvm=bv.138169073,d.dGc&amp;psig=AFQjCNGWJPHm8NZbT2i1iHAlG9HHp9eSSQ&amp;ust=1478836974417738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png"/><Relationship Id="rId11" Type="http://schemas.openxmlformats.org/officeDocument/2006/relationships/image" Target="../media/image213.jpe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10" Type="http://schemas.openxmlformats.org/officeDocument/2006/relationships/image" Target="../media/image212.jpeg"/><Relationship Id="rId4" Type="http://schemas.openxmlformats.org/officeDocument/2006/relationships/image" Target="../media/image209.png"/><Relationship Id="rId9" Type="http://schemas.openxmlformats.org/officeDocument/2006/relationships/hyperlink" Target="http://www.google.co.kr/url?sa=i&amp;rct=j&amp;q=&amp;esrc=s&amp;source=images&amp;cd=&amp;cad=rja&amp;uact=8&amp;ved=0ahUKEwi63bGI8b3QAhWJjLwKHUgbAl0QjRwIBw&amp;url=http://www.csballoon.com/balloon_finishes.htm&amp;psig=AFQjCNHkWoacRpdgF7ulDWFsMOJXqCCIQQ&amp;ust=1479956285977581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6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jpeg"/><Relationship Id="rId3" Type="http://schemas.openxmlformats.org/officeDocument/2006/relationships/image" Target="../media/image218.jpeg"/><Relationship Id="rId7" Type="http://schemas.openxmlformats.org/officeDocument/2006/relationships/image" Target="../media/image222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1.png"/><Relationship Id="rId5" Type="http://schemas.openxmlformats.org/officeDocument/2006/relationships/image" Target="../media/image220.png"/><Relationship Id="rId10" Type="http://schemas.openxmlformats.org/officeDocument/2006/relationships/image" Target="../media/image225.png"/><Relationship Id="rId4" Type="http://schemas.openxmlformats.org/officeDocument/2006/relationships/image" Target="../media/image219.jpeg"/><Relationship Id="rId9" Type="http://schemas.openxmlformats.org/officeDocument/2006/relationships/image" Target="../media/image22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6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9.jpeg"/><Relationship Id="rId4" Type="http://schemas.openxmlformats.org/officeDocument/2006/relationships/hyperlink" Target="http://www.google.co.kr/url?sa=i&amp;rct=j&amp;q=&amp;esrc=s&amp;source=images&amp;cd=&amp;cad=rja&amp;uact=8&amp;ved=0ahUKEwiaz-_Tpb7QAhVDfrwKHfmcCpkQjRwIBw&amp;url=http://www.gyroscope.com/d.asp?product=TEDCO2&amp;bvm=bv.139782543,d.dGc&amp;psig=AFQjCNGq4rVB-RNMH1Jt9jYuP3u9UyFTwA&amp;ust=1479970245810170" TargetMode="Externa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3" Type="http://schemas.openxmlformats.org/officeDocument/2006/relationships/hyperlink" Target="https://www.google.co.kr/url?sa=i&amp;rct=j&amp;q=&amp;esrc=s&amp;source=images&amp;cd=&amp;cad=rja&amp;uact=8&amp;ved=0ahUKEwid5Zb4pr7QAhUDWrwKHc9aBVoQjRwIBw&amp;url=https://thenounproject.com/term/drone/&amp;bvm=bv.139782543,d.dGc&amp;psig=AFQjCNFVeCnXpcMZCg93TH_ukvwoBjZg5A&amp;ust=1479970757921320" TargetMode="External"/><Relationship Id="rId7" Type="http://schemas.openxmlformats.org/officeDocument/2006/relationships/hyperlink" Target="https://www.google.co.kr/url?sa=i&amp;rct=j&amp;q=&amp;esrc=s&amp;source=images&amp;cd=&amp;cad=rja&amp;uact=8&amp;ved=0ahUKEwjph5Ojp53QAhUDybwKHZqDD5EQjRwIBw&amp;url=https://www.iconfinder.com/icons/27881/arrow_up_icon&amp;bvm=bv.138169073,d.dGc&amp;psig=AFQjCNGWJPHm8NZbT2i1iHAlG9HHp9eSSQ&amp;ust=1478836974417738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pn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10" Type="http://schemas.openxmlformats.org/officeDocument/2006/relationships/image" Target="../media/image231.png"/><Relationship Id="rId4" Type="http://schemas.openxmlformats.org/officeDocument/2006/relationships/image" Target="../media/image230.png"/><Relationship Id="rId9" Type="http://schemas.openxmlformats.org/officeDocument/2006/relationships/hyperlink" Target="https://www.google.co.kr/url?sa=i&amp;rct=j&amp;q=&amp;esrc=s&amp;source=images&amp;cd=&amp;cad=rja&amp;uact=8&amp;ved=0ahUKEwi6gfHiq77QAhXGbrwKHTouAaMQjRwIBw&amp;url=https://thenounproject.com/term/waves/&amp;psig=AFQjCNEz86CAdtrJe9XVMrv_kRlfEMpusQ&amp;ust=1479972035825060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eg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image" Target="../media/image235.jpeg"/><Relationship Id="rId7" Type="http://schemas.openxmlformats.org/officeDocument/2006/relationships/image" Target="../media/image239.png"/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8.png"/><Relationship Id="rId5" Type="http://schemas.openxmlformats.org/officeDocument/2006/relationships/image" Target="../media/image237.jpeg"/><Relationship Id="rId10" Type="http://schemas.openxmlformats.org/officeDocument/2006/relationships/image" Target="../media/image242.png"/><Relationship Id="rId4" Type="http://schemas.openxmlformats.org/officeDocument/2006/relationships/image" Target="../media/image236.jpeg"/><Relationship Id="rId9" Type="http://schemas.openxmlformats.org/officeDocument/2006/relationships/image" Target="../media/image241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0.png"/><Relationship Id="rId4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1.png"/><Relationship Id="rId4" Type="http://schemas.openxmlformats.org/officeDocument/2006/relationships/image" Target="../media/image18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7.png"/><Relationship Id="rId3" Type="http://schemas.openxmlformats.org/officeDocument/2006/relationships/image" Target="../media/image252.png"/><Relationship Id="rId7" Type="http://schemas.openxmlformats.org/officeDocument/2006/relationships/image" Target="../media/image25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5.png"/><Relationship Id="rId5" Type="http://schemas.openxmlformats.org/officeDocument/2006/relationships/image" Target="../media/image254.png"/><Relationship Id="rId4" Type="http://schemas.openxmlformats.org/officeDocument/2006/relationships/image" Target="../media/image25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jpeg"/><Relationship Id="rId7" Type="http://schemas.openxmlformats.org/officeDocument/2006/relationships/image" Target="../media/image263.png"/><Relationship Id="rId2" Type="http://schemas.openxmlformats.org/officeDocument/2006/relationships/hyperlink" Target="http://www.google.co.kr/url?sa=i&amp;rct=j&amp;q=&amp;esrc=s&amp;source=images&amp;cd=&amp;cad=rja&amp;uact=8&amp;ved=0ahUKEwjD1La2zPXQAhWGkJQKHQ5GAMkQjRwIBw&amp;url=http://goeinkaufen.info/daten-droneport-drohnen-landeplatzlandeplattform-mobiler-landeplatzlanding-platformdronepadhelipadheliportpad-fr-drohnen-quadrocopter-large-schwarzgelb/&amp;bvm=bv.141536425,d.dGo&amp;psig=AFQjCNGxcRyCcgMQACkXjaCY9t33zn0ZQg&amp;ust=1481870607975195" TargetMode="Externa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5" Type="http://schemas.openxmlformats.org/officeDocument/2006/relationships/image" Target="../media/image262.png"/><Relationship Id="rId4" Type="http://schemas.openxmlformats.org/officeDocument/2006/relationships/image" Target="../media/image261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7.png"/><Relationship Id="rId3" Type="http://schemas.openxmlformats.org/officeDocument/2006/relationships/image" Target="../media/image262.png"/><Relationship Id="rId7" Type="http://schemas.openxmlformats.org/officeDocument/2006/relationships/image" Target="../media/image266.png"/><Relationship Id="rId2" Type="http://schemas.openxmlformats.org/officeDocument/2006/relationships/image" Target="../media/image2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5.png"/><Relationship Id="rId5" Type="http://schemas.openxmlformats.org/officeDocument/2006/relationships/image" Target="../media/image264.png"/><Relationship Id="rId4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png"/><Relationship Id="rId3" Type="http://schemas.openxmlformats.org/officeDocument/2006/relationships/image" Target="../media/image260.jpeg"/><Relationship Id="rId7" Type="http://schemas.openxmlformats.org/officeDocument/2006/relationships/image" Target="../media/image269.png"/><Relationship Id="rId2" Type="http://schemas.openxmlformats.org/officeDocument/2006/relationships/hyperlink" Target="http://www.google.co.kr/url?sa=i&amp;rct=j&amp;q=&amp;esrc=s&amp;source=images&amp;cd=&amp;cad=rja&amp;uact=8&amp;ved=0ahUKEwjD1La2zPXQAhWGkJQKHQ5GAMkQjRwIBw&amp;url=http://goeinkaufen.info/daten-droneport-drohnen-landeplatzlandeplattform-mobiler-landeplatzlanding-platformdronepadhelipadheliportpad-fr-drohnen-quadrocopter-large-schwarzgelb/&amp;bvm=bv.141536425,d.dGo&amp;psig=AFQjCNGxcRyCcgMQACkXjaCY9t33zn0ZQg&amp;ust=1481870607975195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Relationship Id="rId5" Type="http://schemas.openxmlformats.org/officeDocument/2006/relationships/image" Target="../media/image268.png"/><Relationship Id="rId4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9" Type="http://schemas.openxmlformats.org/officeDocument/2006/relationships/image" Target="../media/image26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png"/><Relationship Id="rId7" Type="http://schemas.openxmlformats.org/officeDocument/2006/relationships/image" Target="../media/image27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google.com/url?sa=i&amp;rct=j&amp;q=&amp;esrc=s&amp;source=images&amp;cd=&amp;cad=rja&amp;uact=8&amp;ved=2ahUKEwiH797f6p7hAhXRGKYKHdWBBz0QjRx6BAgBEAU&amp;url=https://www.kompan.us/sport-fitness/obstacle-courses/hurdles&amp;psig=AOvVaw3xlo3-0JDkumsNwDJza8cJ&amp;ust=1553656250547673" TargetMode="External"/><Relationship Id="rId5" Type="http://schemas.openxmlformats.org/officeDocument/2006/relationships/image" Target="../media/image267.png"/><Relationship Id="rId4" Type="http://schemas.openxmlformats.org/officeDocument/2006/relationships/image" Target="../media/image262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png"/><Relationship Id="rId3" Type="http://schemas.openxmlformats.org/officeDocument/2006/relationships/image" Target="../media/image267.png"/><Relationship Id="rId7" Type="http://schemas.openxmlformats.org/officeDocument/2006/relationships/image" Target="../media/image27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2.png"/><Relationship Id="rId11" Type="http://schemas.openxmlformats.org/officeDocument/2006/relationships/image" Target="../media/image274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10" Type="http://schemas.openxmlformats.org/officeDocument/2006/relationships/hyperlink" Target="http://www.google.com/url?sa=i&amp;rct=j&amp;q=&amp;esrc=s&amp;source=images&amp;cd=&amp;cad=rja&amp;uact=8&amp;ved=2ahUKEwjUvcXaspLhAhWGiLwKHUmkAfwQjRx6BAgBEAU&amp;url=/url?sa=i&amp;rct=j&amp;q=&amp;esrc=s&amp;source=images&amp;cd=&amp;ved=&amp;url=https://www.shareicon.net/hula-hoop-gaming-circle-toy-fun-childhood-810876&amp;psig=AOvVaw1ki3JZswFdpZvXMYAmubjF&amp;ust=1553228889790126&amp;psig=AOvVaw1ki3JZswFdpZvXMYAmubjF&amp;ust=1553228889790126" TargetMode="External"/><Relationship Id="rId4" Type="http://schemas.openxmlformats.org/officeDocument/2006/relationships/image" Target="../media/image271.png"/><Relationship Id="rId9" Type="http://schemas.openxmlformats.org/officeDocument/2006/relationships/image" Target="../media/image262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-10633"/>
            <a:ext cx="6858000" cy="91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 </a:t>
            </a:r>
            <a:endParaRPr lang="ko-KR" altLang="en-US"/>
          </a:p>
        </p:txBody>
      </p:sp>
      <p:grpSp>
        <p:nvGrpSpPr>
          <p:cNvPr id="3" name="그룹 26"/>
          <p:cNvGrpSpPr/>
          <p:nvPr/>
        </p:nvGrpSpPr>
        <p:grpSpPr>
          <a:xfrm>
            <a:off x="200776" y="486830"/>
            <a:ext cx="3416002" cy="3195336"/>
            <a:chOff x="2066650" y="1907704"/>
            <a:chExt cx="3416002" cy="3195336"/>
          </a:xfrm>
        </p:grpSpPr>
        <p:pic>
          <p:nvPicPr>
            <p:cNvPr id="26" name="그림 2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6410" y="1907704"/>
              <a:ext cx="2566242" cy="3195336"/>
            </a:xfrm>
            <a:prstGeom prst="rect">
              <a:avLst/>
            </a:prstGeom>
          </p:spPr>
        </p:pic>
        <p:sp>
          <p:nvSpPr>
            <p:cNvPr id="24" name="타원 23"/>
            <p:cNvSpPr/>
            <p:nvPr/>
          </p:nvSpPr>
          <p:spPr>
            <a:xfrm>
              <a:off x="2066650" y="2559968"/>
              <a:ext cx="2026098" cy="2026098"/>
            </a:xfrm>
            <a:prstGeom prst="ellipse">
              <a:avLst/>
            </a:prstGeom>
            <a:solidFill>
              <a:srgbClr val="31A4D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/>
          </p:nvSpPr>
          <p:spPr>
            <a:xfrm>
              <a:off x="2226342" y="2719660"/>
              <a:ext cx="1706714" cy="17067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07" y="8748464"/>
            <a:ext cx="908708" cy="199081"/>
          </a:xfrm>
          <a:prstGeom prst="rect">
            <a:avLst/>
          </a:prstGeom>
        </p:spPr>
      </p:pic>
      <p:grpSp>
        <p:nvGrpSpPr>
          <p:cNvPr id="4" name="그룹 1026"/>
          <p:cNvGrpSpPr/>
          <p:nvPr/>
        </p:nvGrpSpPr>
        <p:grpSpPr>
          <a:xfrm>
            <a:off x="1315569" y="4013357"/>
            <a:ext cx="4285810" cy="4307071"/>
            <a:chOff x="1127015" y="3924419"/>
            <a:chExt cx="4285810" cy="4307071"/>
          </a:xfrm>
          <a:solidFill>
            <a:schemeClr val="accent6">
              <a:lumMod val="50000"/>
            </a:schemeClr>
          </a:solidFill>
        </p:grpSpPr>
        <p:sp>
          <p:nvSpPr>
            <p:cNvPr id="1026" name="직사각형 1025"/>
            <p:cNvSpPr/>
            <p:nvPr/>
          </p:nvSpPr>
          <p:spPr>
            <a:xfrm>
              <a:off x="1127015" y="3924419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85844" y="3924419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4044673" y="3924419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1127015" y="539387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585844" y="539387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4044673" y="539387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127015" y="686333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2585844" y="686333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4044673" y="6863338"/>
              <a:ext cx="1368152" cy="13681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52"/>
          <p:cNvGrpSpPr/>
          <p:nvPr/>
        </p:nvGrpSpPr>
        <p:grpSpPr>
          <a:xfrm>
            <a:off x="1268760" y="3964345"/>
            <a:ext cx="4285810" cy="4307071"/>
            <a:chOff x="1127015" y="3924419"/>
            <a:chExt cx="4285810" cy="4307071"/>
          </a:xfrm>
          <a:solidFill>
            <a:srgbClr val="60B9E8"/>
          </a:solidFill>
        </p:grpSpPr>
        <p:sp>
          <p:nvSpPr>
            <p:cNvPr id="54" name="직사각형 53"/>
            <p:cNvSpPr/>
            <p:nvPr/>
          </p:nvSpPr>
          <p:spPr>
            <a:xfrm>
              <a:off x="1127015" y="3924419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2585844" y="3924419"/>
              <a:ext cx="1368152" cy="136815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4044673" y="3924419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1127015" y="5393878"/>
              <a:ext cx="1368152" cy="136815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2585844" y="5393878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4044673" y="5393878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1127015" y="6863338"/>
              <a:ext cx="1368152" cy="1368152"/>
            </a:xfrm>
            <a:prstGeom prst="rect">
              <a:avLst/>
            </a:prstGeom>
            <a:solidFill>
              <a:srgbClr val="FF980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2585844" y="6863338"/>
              <a:ext cx="1368152" cy="1368152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4044673" y="6863338"/>
              <a:ext cx="1368152" cy="136815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036" name="TextBox 1035"/>
          <p:cNvSpPr txBox="1"/>
          <p:nvPr/>
        </p:nvSpPr>
        <p:spPr>
          <a:xfrm>
            <a:off x="5522835" y="153051"/>
            <a:ext cx="1184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Book</a:t>
            </a:r>
            <a:endParaRPr lang="ko-KR" altLang="en-US" sz="1600" dirty="0">
              <a:solidFill>
                <a:schemeClr val="bg1">
                  <a:alpha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7" name="TextBox 1036"/>
          <p:cNvSpPr txBox="1"/>
          <p:nvPr/>
        </p:nvSpPr>
        <p:spPr>
          <a:xfrm>
            <a:off x="2874382" y="4430941"/>
            <a:ext cx="105028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01</a:t>
            </a:r>
          </a:p>
          <a:p>
            <a:r>
              <a:rPr lang="ko-KR" altLang="en-US" sz="12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드론디자이너</a:t>
            </a:r>
          </a:p>
          <a:p>
            <a:endParaRPr lang="ko-KR" altLang="en-US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327065" y="594247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02</a:t>
            </a:r>
            <a:endParaRPr lang="en-US" altLang="ko-KR" sz="20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자율 비행</a:t>
            </a:r>
            <a:endParaRPr lang="ko-KR" altLang="en-US" sz="12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221088" y="7452320"/>
            <a:ext cx="80502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04</a:t>
            </a:r>
            <a:endParaRPr lang="en-US" altLang="ko-KR" sz="20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 err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</a:t>
            </a:r>
            <a:r>
              <a:rPr lang="ko-KR" altLang="en-US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코딩</a:t>
            </a:r>
            <a:endParaRPr lang="ko-KR" altLang="en-US" sz="12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ko-KR" altLang="en-US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38" name="그림 10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911" y="4168996"/>
            <a:ext cx="619137" cy="680178"/>
          </a:xfrm>
          <a:prstGeom prst="rect">
            <a:avLst/>
          </a:prstGeom>
        </p:spPr>
      </p:pic>
      <p:pic>
        <p:nvPicPr>
          <p:cNvPr id="1039" name="그림 103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406" y="5602385"/>
            <a:ext cx="619137" cy="680178"/>
          </a:xfrm>
          <a:prstGeom prst="rect">
            <a:avLst/>
          </a:prstGeom>
        </p:spPr>
      </p:pic>
      <p:pic>
        <p:nvPicPr>
          <p:cNvPr id="1040" name="그림 103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393" y="7442098"/>
            <a:ext cx="391843" cy="43047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759662" y="7454642"/>
            <a:ext cx="129875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03</a:t>
            </a:r>
            <a:endParaRPr lang="en-US" altLang="ko-KR" sz="20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3D</a:t>
            </a:r>
            <a:r>
              <a:rPr lang="ko-KR" altLang="en-US" sz="12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프린트 모델링</a:t>
            </a:r>
            <a:endParaRPr lang="ko-KR" altLang="en-US" sz="12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ko-KR" altLang="en-US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4" name="그림 43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774" y="7205351"/>
            <a:ext cx="619137" cy="680178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604" y="7449897"/>
            <a:ext cx="391843" cy="430475"/>
          </a:xfrm>
          <a:prstGeom prst="rect">
            <a:avLst/>
          </a:prstGeom>
        </p:spPr>
      </p:pic>
      <p:pic>
        <p:nvPicPr>
          <p:cNvPr id="52" name="그림 5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004" y="7236296"/>
            <a:ext cx="391843" cy="430475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66899" y="1785918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4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제이디코드</a:t>
            </a:r>
            <a:endParaRPr lang="en-US" altLang="ko-KR" sz="4400" dirty="0" smtClean="0">
              <a:ln w="203200">
                <a:solidFill>
                  <a:schemeClr val="bg1"/>
                </a:solidFill>
              </a:ln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r>
              <a:rPr lang="ko-KR" altLang="en-US" sz="4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자율비행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71546" y="1785918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4400" dirty="0" smtClean="0">
                <a:effectLst/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제이디코드</a:t>
            </a:r>
            <a:endParaRPr lang="en-US" altLang="ko-KR" sz="4400" dirty="0" smtClean="0">
              <a:effectLst/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r>
              <a:rPr lang="ko-KR" altLang="en-US" sz="4400" dirty="0" smtClean="0">
                <a:effectLst/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자율비행</a:t>
            </a:r>
          </a:p>
        </p:txBody>
      </p:sp>
    </p:spTree>
    <p:extLst>
      <p:ext uri="{BB962C8B-B14F-4D97-AF65-F5344CB8AC3E}">
        <p14:creationId xmlns="" xmlns:p14="http://schemas.microsoft.com/office/powerpoint/2010/main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단원 정리</a:t>
            </a:r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01275" y="2213885"/>
            <a:ext cx="5643626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드론을 디자 인 할 때 고려할 사항 </a:t>
            </a:r>
            <a:r>
              <a:rPr lang="en-US" altLang="ko-KR" sz="1200" b="1" spc="-150" dirty="0" smtClean="0">
                <a:ln w="3175">
                  <a:noFill/>
                </a:ln>
              </a:rPr>
              <a:t>3</a:t>
            </a:r>
            <a:r>
              <a:rPr lang="ko-KR" altLang="en-US" sz="1200" b="1" spc="-150" dirty="0" smtClean="0">
                <a:ln w="3175">
                  <a:noFill/>
                </a:ln>
              </a:rPr>
              <a:t>가지만 작성 하시오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640012"/>
            <a:ext cx="5548220" cy="257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10261"/>
            <a:ext cx="451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>
                <a:ln w="3175">
                  <a:noFill/>
                </a:ln>
              </a:rPr>
              <a:t>내가 만든</a:t>
            </a:r>
            <a:r>
              <a:rPr lang="en-US" altLang="ko-KR" sz="1200" b="1" spc="-150" dirty="0">
                <a:ln w="3175">
                  <a:noFill/>
                </a:ln>
              </a:rPr>
              <a:t> </a:t>
            </a:r>
            <a:r>
              <a:rPr lang="ko-KR" altLang="en-US" sz="1200" b="1" spc="-150" dirty="0">
                <a:ln w="3175">
                  <a:noFill/>
                </a:ln>
              </a:rPr>
              <a:t>드론 </a:t>
            </a:r>
            <a:r>
              <a:rPr lang="ko-KR" altLang="en-US" sz="1200" b="1" spc="-150" dirty="0" smtClean="0">
                <a:ln w="3175">
                  <a:noFill/>
                </a:ln>
              </a:rPr>
              <a:t>디자인 컨셉을 설명하시오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5500694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244626"/>
            <a:ext cx="5548220" cy="2113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126" y="1714480"/>
            <a:ext cx="5866708" cy="72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제이디코드 앱 연결하기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dirty="0" smtClean="0"/>
              <a:t>비행하기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8" y="1821731"/>
            <a:ext cx="5528593" cy="7172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80" y="1000100"/>
            <a:ext cx="553402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80" y="714348"/>
            <a:ext cx="5538467" cy="750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제목 2"/>
          <p:cNvSpPr txBox="1">
            <a:spLocks/>
          </p:cNvSpPr>
          <p:nvPr/>
        </p:nvSpPr>
        <p:spPr>
          <a:xfrm>
            <a:off x="681569" y="108846"/>
            <a:ext cx="1635646" cy="1169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22" name="부제목 3"/>
          <p:cNvSpPr txBox="1">
            <a:spLocks/>
          </p:cNvSpPr>
          <p:nvPr/>
        </p:nvSpPr>
        <p:spPr>
          <a:xfrm>
            <a:off x="1628800" y="729457"/>
            <a:ext cx="5143500" cy="472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자율 비행 기술</a:t>
            </a:r>
            <a:endParaRPr lang="ko-KR" altLang="en-US" dirty="0"/>
          </a:p>
        </p:txBody>
      </p:sp>
      <p:grpSp>
        <p:nvGrpSpPr>
          <p:cNvPr id="24" name="그룹 23"/>
          <p:cNvGrpSpPr/>
          <p:nvPr/>
        </p:nvGrpSpPr>
        <p:grpSpPr>
          <a:xfrm>
            <a:off x="1928802" y="5643570"/>
            <a:ext cx="3074030" cy="2308324"/>
            <a:chOff x="2201761" y="5857884"/>
            <a:chExt cx="3074030" cy="2308324"/>
          </a:xfrm>
        </p:grpSpPr>
        <p:sp>
          <p:nvSpPr>
            <p:cNvPr id="20" name="타원 19"/>
            <p:cNvSpPr/>
            <p:nvPr/>
          </p:nvSpPr>
          <p:spPr>
            <a:xfrm>
              <a:off x="2214554" y="7068308"/>
              <a:ext cx="339905" cy="289774"/>
            </a:xfrm>
            <a:prstGeom prst="ellipse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sp>
          <p:nvSpPr>
            <p:cNvPr id="23" name="타원 22"/>
            <p:cNvSpPr/>
            <p:nvPr/>
          </p:nvSpPr>
          <p:spPr>
            <a:xfrm>
              <a:off x="2224079" y="7425498"/>
              <a:ext cx="339905" cy="289774"/>
            </a:xfrm>
            <a:prstGeom prst="ellipse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grpSp>
          <p:nvGrpSpPr>
            <p:cNvPr id="2" name="그룹 35"/>
            <p:cNvGrpSpPr/>
            <p:nvPr/>
          </p:nvGrpSpPr>
          <p:grpSpPr>
            <a:xfrm>
              <a:off x="2201761" y="5857884"/>
              <a:ext cx="3074030" cy="2308324"/>
              <a:chOff x="2489793" y="5211118"/>
              <a:chExt cx="2620674" cy="2308324"/>
            </a:xfrm>
          </p:grpSpPr>
          <p:grpSp>
            <p:nvGrpSpPr>
              <p:cNvPr id="3" name="그룹 36"/>
              <p:cNvGrpSpPr/>
              <p:nvPr/>
            </p:nvGrpSpPr>
            <p:grpSpPr>
              <a:xfrm>
                <a:off x="2489793" y="5323033"/>
                <a:ext cx="289776" cy="1024620"/>
                <a:chOff x="2489793" y="5323033"/>
                <a:chExt cx="289776" cy="1024620"/>
              </a:xfrm>
            </p:grpSpPr>
            <p:sp>
              <p:nvSpPr>
                <p:cNvPr id="41" name="타원 40"/>
                <p:cNvSpPr/>
                <p:nvPr/>
              </p:nvSpPr>
              <p:spPr>
                <a:xfrm>
                  <a:off x="2489793" y="5323033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  <p:sp>
              <p:nvSpPr>
                <p:cNvPr id="42" name="타원 41"/>
                <p:cNvSpPr/>
                <p:nvPr/>
              </p:nvSpPr>
              <p:spPr>
                <a:xfrm>
                  <a:off x="2489793" y="5690456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  <p:sp>
              <p:nvSpPr>
                <p:cNvPr id="43" name="타원 42"/>
                <p:cNvSpPr/>
                <p:nvPr/>
              </p:nvSpPr>
              <p:spPr>
                <a:xfrm>
                  <a:off x="2489793" y="6057879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</p:grpSp>
          <p:grpSp>
            <p:nvGrpSpPr>
              <p:cNvPr id="4" name="그룹 37"/>
              <p:cNvGrpSpPr/>
              <p:nvPr/>
            </p:nvGrpSpPr>
            <p:grpSpPr>
              <a:xfrm>
                <a:off x="2489793" y="5211118"/>
                <a:ext cx="2620674" cy="2308324"/>
                <a:chOff x="2489793" y="5211118"/>
                <a:chExt cx="2620674" cy="2308324"/>
              </a:xfrm>
            </p:grpSpPr>
            <p:sp>
              <p:nvSpPr>
                <p:cNvPr id="39" name="TextBox 38"/>
                <p:cNvSpPr txBox="1"/>
                <p:nvPr/>
              </p:nvSpPr>
              <p:spPr>
                <a:xfrm>
                  <a:off x="2866113" y="5211118"/>
                  <a:ext cx="2244354" cy="1938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자율 주행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&amp;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비행 정의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자율 비행 드론활용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고도제어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레이저센서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고도제어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기압센서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위치제어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카메라플로우센서</a:t>
                  </a:r>
                  <a:endParaRPr lang="ko-KR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2489793" y="5211118"/>
                  <a:ext cx="361444" cy="23083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1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2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3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4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5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</p:grpSp>
        </p:grpSp>
      </p:grpSp>
      <p:sp>
        <p:nvSpPr>
          <p:cNvPr id="16" name="모서리가 둥근 직사각형 15"/>
          <p:cNvSpPr/>
          <p:nvPr/>
        </p:nvSpPr>
        <p:spPr>
          <a:xfrm>
            <a:off x="714356" y="7786710"/>
            <a:ext cx="5643602" cy="642942"/>
          </a:xfrm>
          <a:prstGeom prst="roundRect">
            <a:avLst>
              <a:gd name="adj" fmla="val 948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100" dirty="0" smtClean="0"/>
          </a:p>
        </p:txBody>
      </p:sp>
      <p:pic>
        <p:nvPicPr>
          <p:cNvPr id="17" name="Picture 6" descr="book icon png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4239" y="7847515"/>
            <a:ext cx="571504" cy="571504"/>
          </a:xfrm>
          <a:prstGeom prst="rect">
            <a:avLst/>
          </a:prstGeom>
          <a:noFill/>
        </p:spPr>
      </p:pic>
      <p:sp>
        <p:nvSpPr>
          <p:cNvPr id="18" name="직사각형 17"/>
          <p:cNvSpPr/>
          <p:nvPr/>
        </p:nvSpPr>
        <p:spPr>
          <a:xfrm>
            <a:off x="1428736" y="7824321"/>
            <a:ext cx="47863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100" dirty="0" smtClean="0">
                <a:solidFill>
                  <a:prstClr val="white"/>
                </a:solidFill>
              </a:rPr>
              <a:t>본 자율 비행 기술은 주니랩의 미니드론에 적용한 기술을 중심으로 작성 되었으며</a:t>
            </a:r>
            <a:r>
              <a:rPr lang="en-US" altLang="ko-KR" sz="1100" dirty="0" smtClean="0">
                <a:solidFill>
                  <a:prstClr val="white"/>
                </a:solidFill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</a:rPr>
              <a:t>타 사 드론과는 적용 기술이 상이 할 수 있으니 이 점 인지하에 학습 하도록 합니다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28" name="모서리가 둥근 사각형 설명선 27"/>
          <p:cNvSpPr/>
          <p:nvPr/>
        </p:nvSpPr>
        <p:spPr>
          <a:xfrm>
            <a:off x="1428736" y="21431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585586" y="2285984"/>
            <a:ext cx="3442682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200" dirty="0" smtClean="0">
                <a:solidFill>
                  <a:srgbClr val="A8228D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</a:t>
            </a:r>
            <a:r>
              <a:rPr lang="ko-KR" altLang="en-US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율비행 드론의 정의를 알고 비행 핵심 기능과 기술을 학습한다</a:t>
            </a:r>
            <a:r>
              <a:rPr lang="en-US" altLang="ko-KR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자율비행 드론의 사용성을 확인하고 미래의 모습을 상상해보자</a:t>
            </a:r>
            <a:r>
              <a:rPr lang="en-US" altLang="ko-KR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A8228D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570" y="4714876"/>
            <a:ext cx="1319350" cy="16359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4755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자율 주행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비행 정의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smtClean="0">
                <a:solidFill>
                  <a:schemeClr val="bg1"/>
                </a:solidFill>
              </a:rPr>
              <a:t>1</a:t>
            </a:r>
            <a:endParaRPr lang="ko-KR" altLang="en-US" sz="480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7028" y="3275856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비행</a:t>
            </a:r>
            <a:r>
              <a:rPr lang="en-US" altLang="ko-KR" sz="1400" b="1" dirty="0" smtClean="0">
                <a:ln w="3175">
                  <a:noFill/>
                </a:ln>
              </a:rPr>
              <a:t>(Autonomous Flight)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4795" y="2000232"/>
            <a:ext cx="57864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산업혁명이 화두에 오르면서 가장 큰 이슈는 무인 시스템이다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무인 시스템은 단순 노동을 대체하는 용도로 빠르게 정착되어 가고 있으며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자동차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비행기 분야 까지도 자율 주행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 기능을 요구하고 있다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b="1" dirty="0" smtClean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05080" y="344675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64704" y="3666933"/>
            <a:ext cx="309634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자율비행은 원격 조정자의 명령 없이 무인 비행기에 사전 입력된 프로그램에 따라 비행체 스스로 주위환경에 맞춰서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자율판단하에</a:t>
            </a:r>
            <a:r>
              <a:rPr lang="ko-KR" altLang="en-US" sz="1100" dirty="0" smtClean="0">
                <a:solidFill>
                  <a:prstClr val="black"/>
                </a:solidFill>
              </a:rPr>
              <a:t> 제어 할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즉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자율비행은 항공기의 예기치 않은 상황이 발생하더라도 항공기가 스스로 인지하고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판단하여 안정적인 비행이 가능 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10" y="5724128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주행</a:t>
            </a:r>
            <a:r>
              <a:rPr lang="en-US" altLang="ko-KR" sz="1400" b="1" dirty="0" smtClean="0">
                <a:ln w="3175">
                  <a:noFill/>
                </a:ln>
              </a:rPr>
              <a:t>(Autonomous Car)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13962" y="588401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64704" y="6104200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 주행 자동차란 </a:t>
            </a:r>
            <a:r>
              <a:rPr lang="ko-KR" altLang="en-US" sz="1100" dirty="0">
                <a:solidFill>
                  <a:prstClr val="black"/>
                </a:solidFill>
              </a:rPr>
              <a:t>운전자가 브레이크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핸들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가속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페달 등을 조작하지 않아도</a:t>
            </a:r>
            <a:r>
              <a:rPr lang="ko-KR" altLang="en-US" sz="1100" dirty="0" smtClean="0">
                <a:solidFill>
                  <a:prstClr val="black"/>
                </a:solidFill>
              </a:rPr>
              <a:t> 주변 환경을 인식하고 주행 상황을 판단해 차량을 제어함으로써 스스로 주어진 목적지까지 주행하는 자동차를 말한다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일반적으로 무인 자동차의 용어가 혼재되지만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 주행은 운전자 탑승 여부보다는 차량이 완전히 독립적으로 판단하고 주행 하는 자율 주행 기술에 초점을 맞춘 용어다</a:t>
            </a:r>
            <a:endParaRPr lang="en-US" altLang="ko-KR" sz="11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37118" y="6067618"/>
            <a:ext cx="2559945" cy="1719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utonomous Flight에 대한 이미지 검색결과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33858" y="3554568"/>
            <a:ext cx="2559945" cy="16998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0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704" y="1547664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비행 </a:t>
            </a:r>
            <a:r>
              <a:rPr lang="ko-KR" altLang="en-US" sz="1400" b="1" dirty="0">
                <a:ln w="3175">
                  <a:noFill/>
                </a:ln>
              </a:rPr>
              <a:t>계획 수립</a:t>
            </a:r>
            <a:r>
              <a:rPr lang="en-US" altLang="ko-KR" sz="1400" b="1" dirty="0">
                <a:ln w="3175">
                  <a:noFill/>
                </a:ln>
              </a:rPr>
              <a:t>/</a:t>
            </a:r>
            <a:r>
              <a:rPr lang="ko-KR" altLang="en-US" sz="1400" b="1" dirty="0">
                <a:ln w="3175">
                  <a:noFill/>
                </a:ln>
              </a:rPr>
              <a:t>변경</a:t>
            </a:r>
            <a:r>
              <a:rPr lang="en-US" altLang="ko-KR" sz="1400" b="1" dirty="0">
                <a:ln w="3175">
                  <a:noFill/>
                </a:ln>
              </a:rPr>
              <a:t>,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지능형 자율 비행 제어 기술 알고리즘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6" name="타원 5"/>
          <p:cNvSpPr/>
          <p:nvPr/>
        </p:nvSpPr>
        <p:spPr>
          <a:xfrm>
            <a:off x="713962" y="1718558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6712" y="2084121"/>
            <a:ext cx="2256761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타원 17"/>
          <p:cNvSpPr/>
          <p:nvPr/>
        </p:nvSpPr>
        <p:spPr>
          <a:xfrm>
            <a:off x="3617354" y="171523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8679" y="92866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비행을 위해 갖춰야 할 기본 요건을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  <a:endParaRPr lang="en-US" altLang="ko-KR" sz="1400" b="1" spc="-150" dirty="0" smtClean="0">
              <a:ln w="3175">
                <a:noFill/>
              </a:ln>
              <a:solidFill>
                <a:srgbClr val="FF9801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1059" y="1568220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충돌 회피 자동화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장애물 인지 및 회피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03" y="3995936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이착륙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함상 착륙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정밀 자동 착륙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13962" y="416683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6" name="Picture 6" descr="Autonomous Fligh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 rot="16200000">
            <a:off x="1091090" y="6529196"/>
            <a:ext cx="1748001" cy="2256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45024" y="4005859"/>
            <a:ext cx="309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고장 예측 및 진단</a:t>
            </a:r>
            <a:r>
              <a:rPr lang="en-US" altLang="ko-KR" sz="1400" b="1" dirty="0" smtClean="0">
                <a:ln w="3175">
                  <a:noFill/>
                </a:ln>
              </a:rPr>
              <a:t>, </a:t>
            </a:r>
            <a:r>
              <a:rPr lang="ko-KR" altLang="en-US" sz="1400" b="1" dirty="0" smtClean="0">
                <a:ln w="3175">
                  <a:noFill/>
                </a:ln>
              </a:rPr>
              <a:t>구조변</a:t>
            </a:r>
            <a:r>
              <a:rPr lang="ko-KR" altLang="en-US" sz="1400" b="1" dirty="0">
                <a:ln w="3175">
                  <a:noFill/>
                </a:ln>
              </a:rPr>
              <a:t>경</a:t>
            </a:r>
            <a:endParaRPr lang="en-US" altLang="ko-KR" sz="1400" b="1" dirty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고장을 미리 예측하고 고장을 제거하거나 대체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594282" y="417675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64703" y="6337298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다목적 임무 수행 제어 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en-US" altLang="ko-KR" sz="900" dirty="0" smtClean="0">
                <a:ln w="3175">
                  <a:noFill/>
                </a:ln>
              </a:rPr>
              <a:t>H/W, S/W </a:t>
            </a:r>
            <a:r>
              <a:rPr lang="ko-KR" altLang="en-US" sz="900" dirty="0" smtClean="0">
                <a:ln w="3175">
                  <a:noFill/>
                </a:ln>
              </a:rPr>
              <a:t>다중화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자각 및 적응 제어</a:t>
            </a:r>
            <a:endParaRPr lang="en-US" altLang="ko-KR" sz="900" dirty="0">
              <a:ln w="3175">
                <a:noFill/>
              </a:ln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713962" y="650819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8" name="Picture 8" descr="https://upload.wikimedia.org/wikipedia/commons/thumb/c/c2/C-141_Starlifter_contrail_crop1.png/250px-C-141_Starlifter_contrail_crop1.pn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89039" y="4555247"/>
            <a:ext cx="2122663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02" y="4568283"/>
            <a:ext cx="2254946" cy="151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875202" y="4568283"/>
            <a:ext cx="1608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900" dirty="0" smtClean="0">
                <a:solidFill>
                  <a:prstClr val="black"/>
                </a:solidFill>
              </a:rPr>
              <a:t>출처</a:t>
            </a:r>
            <a:r>
              <a:rPr lang="en-US" altLang="ko-KR" sz="900" dirty="0" smtClean="0">
                <a:solidFill>
                  <a:prstClr val="black"/>
                </a:solidFill>
              </a:rPr>
              <a:t>:</a:t>
            </a:r>
            <a:r>
              <a:rPr lang="ko-KR" altLang="en-US" sz="900" dirty="0" err="1" smtClean="0">
                <a:solidFill>
                  <a:prstClr val="black"/>
                </a:solidFill>
              </a:rPr>
              <a:t>항우연</a:t>
            </a:r>
            <a:endParaRPr lang="ko-KR" altLang="en-US" sz="900" dirty="0">
              <a:solidFill>
                <a:prstClr val="black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634391" y="6447211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668095" y="6300192"/>
            <a:ext cx="266706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통신 체계 구축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무인기와 지상 제어 및 감시 센터간의 통신망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5131" name="Picture 11" descr="communication drone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639" y="6783574"/>
            <a:ext cx="2239649" cy="17480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www.evolvsys.cz/skin/images/projects/uav_sense_avoid.jpg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4282" y="2084121"/>
            <a:ext cx="2256761" cy="1459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8679" y="785786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주행을 위해 갖춰야 할 기본 요건을 알아보자</a:t>
            </a:r>
            <a:r>
              <a:rPr lang="en-US" altLang="ko-KR" sz="1400" b="1" spc="-150" dirty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4704" y="1357290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차간 거리 확보기</a:t>
            </a:r>
            <a:r>
              <a:rPr lang="ko-KR" altLang="en-US" sz="1400" b="1" dirty="0">
                <a:ln w="3175">
                  <a:noFill/>
                </a:ln>
              </a:rPr>
              <a:t>술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차간 거리를 자동으로 유지하는 기능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13962" y="152818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617354" y="1524865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51059" y="1377846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이탈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차선 이탈 시 </a:t>
            </a:r>
            <a:r>
              <a:rPr lang="ko-KR" altLang="en-US" sz="900" dirty="0" err="1" smtClean="0">
                <a:ln w="3175">
                  <a:noFill/>
                </a:ln>
              </a:rPr>
              <a:t>경보음으로</a:t>
            </a:r>
            <a:r>
              <a:rPr lang="ko-KR" altLang="en-US" sz="900" dirty="0" smtClean="0">
                <a:ln w="3175">
                  <a:noFill/>
                </a:ln>
              </a:rPr>
              <a:t> 주의 제공</a:t>
            </a:r>
            <a:endParaRPr lang="en-US" altLang="ko-KR" sz="900" dirty="0">
              <a:ln w="3175">
                <a:noFill/>
              </a:ln>
            </a:endParaRPr>
          </a:p>
        </p:txBody>
      </p:sp>
      <p:pic>
        <p:nvPicPr>
          <p:cNvPr id="2056" name="Picture 8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13113" y="6753344"/>
            <a:ext cx="2410560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lf-driving Car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62609" y="1920087"/>
            <a:ext cx="2402695" cy="159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elf-driving Car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4" y="1940324"/>
            <a:ext cx="2405142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5337" y="3929058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유지 지원 시스템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주행 중 차선을 인지하고 </a:t>
            </a:r>
            <a:r>
              <a:rPr lang="ko-KR" altLang="en-US" sz="1000" b="1" dirty="0" err="1" smtClean="0">
                <a:ln w="3175">
                  <a:noFill/>
                </a:ln>
              </a:rPr>
              <a:t>드라이빙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24595" y="409995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627987" y="409663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61692" y="3949614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후측방</a:t>
            </a:r>
            <a:r>
              <a:rPr lang="ko-KR" altLang="en-US" sz="1400" b="1" dirty="0" smtClean="0">
                <a:ln w="3175">
                  <a:noFill/>
                </a:ln>
              </a:rPr>
              <a:t>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err="1" smtClean="0">
                <a:ln w="3175">
                  <a:noFill/>
                </a:ln>
              </a:rPr>
              <a:t>후측방의</a:t>
            </a:r>
            <a:r>
              <a:rPr lang="ko-KR" altLang="en-US" sz="900" b="1" dirty="0" smtClean="0">
                <a:ln w="3175">
                  <a:noFill/>
                </a:ln>
              </a:rPr>
              <a:t> 장애물 인지 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66" name="Picture 18" descr="Self-driving Car에 대한 이미지 검색결과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1944" y="4415059"/>
            <a:ext cx="2410560" cy="15650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2" descr="Self-driving Car에 대한 이미지 검색결과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168275" y="-1493838"/>
            <a:ext cx="5553075" cy="415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ko-KR" altLang="en-US" sz="1400" b="1" spc="-15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AutoShape 24" descr="Nissan's Self-Driving Car"/>
          <p:cNvSpPr>
            <a:spLocks noChangeAspect="1" noChangeArrowheads="1"/>
          </p:cNvSpPr>
          <p:nvPr/>
        </p:nvSpPr>
        <p:spPr bwMode="auto">
          <a:xfrm>
            <a:off x="0" y="-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544" y="4415059"/>
            <a:ext cx="2402766" cy="15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64704" y="6286512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정속</a:t>
            </a:r>
            <a:r>
              <a:rPr lang="ko-KR" altLang="en-US" sz="1400" b="1" dirty="0" smtClean="0">
                <a:ln w="3175">
                  <a:noFill/>
                </a:ln>
              </a:rPr>
              <a:t> 주행 장치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자동차의 속도를 일정 하게 유지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713962" y="6457406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3617354" y="645408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51059" y="6307068"/>
            <a:ext cx="26840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긴급 제동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추돌 예상될 경우 능동적으로 브레이크  작동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75" name="Picture 27" descr="Self-driving Car breaking에 대한 이미지 검색결과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57597" y="6748177"/>
            <a:ext cx="2404713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36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자율 비행  드론 활용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4795" y="2027703"/>
            <a:ext cx="5786478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자율 비행 드론이  보급화가 되면 산업용 또는 레저용 등을 다양하게 활용될것으로 예상한다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현재 시범 운영하거나 시도 되어지는 자율 비행 드론을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56" y="3810441"/>
            <a:ext cx="2857520" cy="17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42918" y="2881747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셀카드론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드론에 팔루오미 기능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웨이트 포인트 기능등을  이용하여 피사체의 움직임을 인지하고 사진촬용 한다</a:t>
            </a:r>
            <a:r>
              <a:rPr lang="en-US" altLang="ko-KR" sz="1100" b="1" spc="-150" dirty="0" smtClean="0">
                <a:ln w="3175">
                  <a:noFill/>
                </a:ln>
              </a:rPr>
              <a:t>.(DJI)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64924" y="2857488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안전점검드론 </a:t>
            </a:r>
            <a:r>
              <a:rPr lang="en-US" altLang="ko-KR" sz="11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 </a:t>
            </a:r>
            <a:r>
              <a:rPr lang="ko-KR" altLang="en-US" sz="1100" b="1" spc="-150" dirty="0" smtClean="0">
                <a:ln w="3175">
                  <a:noFill/>
                </a:ln>
              </a:rPr>
              <a:t>송전탑 사이의 송전선을 자동으로 점검하는 </a:t>
            </a:r>
            <a:r>
              <a:rPr lang="en-US" altLang="ko-KR" sz="1100" b="1" spc="-150" dirty="0" smtClean="0">
                <a:ln w="3175">
                  <a:noFill/>
                </a:ln>
              </a:rPr>
              <a:t>‘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드론을 이용한 송전선로 자동감시운영 기술</a:t>
            </a:r>
            <a:r>
              <a:rPr lang="en-US" altLang="ko-KR" sz="1100" b="1" spc="-150" dirty="0" smtClean="0">
                <a:ln w="3175">
                  <a:noFill/>
                </a:ln>
              </a:rPr>
              <a:t>’</a:t>
            </a:r>
            <a:r>
              <a:rPr lang="ko-KR" altLang="en-US" sz="1100" b="1" spc="-150" dirty="0" smtClean="0">
                <a:ln w="3175">
                  <a:noFill/>
                </a:ln>
              </a:rPr>
              <a:t>개발하여 시험 비행 성공했다</a:t>
            </a:r>
            <a:r>
              <a:rPr lang="en-US" altLang="ko-KR" sz="1100" b="1" spc="-150" dirty="0" smtClean="0">
                <a:ln w="3175">
                  <a:noFill/>
                </a:ln>
              </a:rPr>
              <a:t>.(</a:t>
            </a:r>
            <a:r>
              <a:rPr lang="ko-KR" altLang="en-US" sz="1100" b="1" spc="-150" dirty="0" smtClean="0">
                <a:ln w="3175">
                  <a:noFill/>
                </a:ln>
              </a:rPr>
              <a:t>한전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0" name="Picture 4" descr="자율 비행 드론 활용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86190" y="3881879"/>
            <a:ext cx="2755465" cy="1643074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56" y="6715140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42918" y="5791810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물류센터 전용드론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물류센터 내부에서 자율적으로 비행해 물류센터 곳곳에 위치한 화물정보를 알려주는 드론이다</a:t>
            </a:r>
            <a:r>
              <a:rPr lang="en-US" altLang="ko-KR" sz="1100" b="1" spc="-150" dirty="0" smtClean="0">
                <a:ln w="3175">
                  <a:noFill/>
                </a:ln>
              </a:rPr>
              <a:t>.(CJ</a:t>
            </a:r>
            <a:r>
              <a:rPr lang="ko-KR" altLang="en-US" sz="1100" b="1" spc="-150" dirty="0" smtClean="0">
                <a:ln w="3175">
                  <a:noFill/>
                </a:ln>
              </a:rPr>
              <a:t>대한통운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86190" y="6715140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714752" y="5786446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응급드론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 </a:t>
            </a:r>
            <a:r>
              <a:rPr lang="ko-KR" altLang="en-US" sz="1100" b="1" spc="-150" dirty="0" smtClean="0">
                <a:ln w="3175">
                  <a:noFill/>
                </a:ln>
              </a:rPr>
              <a:t>조종사 없이 스스로 비행해 전쟁터의 부상명을 싣고 오거나 군 수물자를 날라줄 수직이착륙 드론 개발이 되었다</a:t>
            </a:r>
            <a:r>
              <a:rPr lang="en-US" altLang="ko-KR" sz="1100" b="1" spc="-150" dirty="0" smtClean="0">
                <a:ln w="3175">
                  <a:noFill/>
                </a:ln>
              </a:rPr>
              <a:t>. </a:t>
            </a:r>
            <a:r>
              <a:rPr lang="ko-KR" altLang="en-US" sz="1100" b="1" spc="-150" dirty="0" smtClean="0">
                <a:ln w="3175">
                  <a:noFill/>
                </a:ln>
              </a:rPr>
              <a:t>이스라엘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하늘 노새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596999" y="306116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708305" y="307180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611019" y="595477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675213" y="596241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0" y="-10633"/>
            <a:ext cx="6858000" cy="914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 </a:t>
            </a:r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665518" y="827584"/>
            <a:ext cx="6192481" cy="7632848"/>
            <a:chOff x="548680" y="719572"/>
            <a:chExt cx="6309320" cy="7776864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548680" y="719572"/>
              <a:ext cx="5580620" cy="5580620"/>
            </a:xfrm>
            <a:prstGeom prst="roundRect">
              <a:avLst>
                <a:gd name="adj" fmla="val 742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548680" y="2915816"/>
              <a:ext cx="5580620" cy="5580620"/>
            </a:xfrm>
            <a:prstGeom prst="roundRect">
              <a:avLst>
                <a:gd name="adj" fmla="val 742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500174" y="719572"/>
              <a:ext cx="5357826" cy="7776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07" y="8748464"/>
            <a:ext cx="908708" cy="19908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40768" y="551746"/>
            <a:ext cx="214474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4000" b="1" smtClean="0">
                <a:ln w="139700">
                  <a:solidFill>
                    <a:schemeClr val="bg1"/>
                  </a:solidFill>
                </a:ln>
                <a:solidFill>
                  <a:srgbClr val="78C0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</a:t>
            </a:r>
            <a:endParaRPr lang="ko-KR" altLang="en-US" sz="4000" b="1">
              <a:ln w="139700">
                <a:solidFill>
                  <a:schemeClr val="bg1"/>
                </a:solidFill>
              </a:ln>
              <a:solidFill>
                <a:srgbClr val="78C0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9944" y="551746"/>
            <a:ext cx="214474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4000" b="1" dirty="0" smtClean="0">
                <a:ln w="76200">
                  <a:noFill/>
                </a:ln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</a:t>
            </a:r>
            <a:endParaRPr lang="ko-KR" altLang="en-US" sz="4000" b="1" dirty="0">
              <a:ln w="76200">
                <a:noFill/>
              </a:ln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직선 연결선 21"/>
          <p:cNvCxnSpPr/>
          <p:nvPr/>
        </p:nvCxnSpPr>
        <p:spPr>
          <a:xfrm rot="16200000" flipH="1">
            <a:off x="66170" y="3836645"/>
            <a:ext cx="4455376" cy="15730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36223" y="1512870"/>
            <a:ext cx="39374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D.I.Y 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드론 제작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자율비행 기능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코딩자율비행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Ⅰ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 – 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기본편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자율비행 코딩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Ⅱ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응용편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사이언스창작소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Ⅰ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 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자동선풍기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사이언스창작소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Ⅱ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풍력자동차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사이언스창작소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(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Yu Gothic"/>
                <a:cs typeface="Times New Roman"/>
              </a:rPr>
              <a:t>Ⅲ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)-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자이로시소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드론재조립 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&amp; </a:t>
            </a:r>
            <a:r>
              <a:rPr lang="ko-KR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미션비행</a:t>
            </a:r>
            <a:endParaRPr lang="en-US" altLang="ko-KR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3648" y="6815134"/>
            <a:ext cx="10502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F47F6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01</a:t>
            </a:r>
          </a:p>
          <a:p>
            <a:r>
              <a:rPr lang="ko-KR" altLang="en-US" sz="1200" smtClean="0">
                <a:solidFill>
                  <a:srgbClr val="F47F6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드론디자이너</a:t>
            </a:r>
            <a:endParaRPr lang="ko-KR" altLang="en-US">
              <a:solidFill>
                <a:srgbClr val="F47F68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56266" y="6815134"/>
            <a:ext cx="123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02</a:t>
            </a:r>
            <a:endParaRPr lang="en-US" altLang="ko-KR" sz="2000">
              <a:solidFill>
                <a:srgbClr val="31A4D8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err="1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사이언스</a:t>
            </a:r>
            <a:r>
              <a:rPr lang="ko-KR" altLang="en-US" sz="1200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err="1" smtClean="0">
                <a:solidFill>
                  <a:srgbClr val="31A4D8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창작소</a:t>
            </a:r>
            <a:endParaRPr lang="ko-KR" altLang="en-US">
              <a:solidFill>
                <a:srgbClr val="31A4D8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02587" y="6815134"/>
            <a:ext cx="1237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FFC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03</a:t>
            </a:r>
            <a:endParaRPr lang="en-US" altLang="ko-KR" sz="2000">
              <a:solidFill>
                <a:srgbClr val="FFC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smtClean="0">
                <a:solidFill>
                  <a:srgbClr val="FFC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소프트웨어 코딩</a:t>
            </a:r>
            <a:endParaRPr lang="ko-KR" altLang="en-US" sz="1200">
              <a:solidFill>
                <a:srgbClr val="FFC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3648" y="7410066"/>
            <a:ext cx="14253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solidFill>
                  <a:srgbClr val="F47F6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Self </a:t>
            </a:r>
            <a:r>
              <a:rPr lang="en-US" altLang="ko-KR" sz="1200" b="1" dirty="0" smtClean="0">
                <a:solidFill>
                  <a:srgbClr val="F47F6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Design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세상에 단하나뿐인</a:t>
            </a:r>
          </a:p>
          <a:p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나만의 드론 작품을</a:t>
            </a:r>
          </a:p>
          <a:p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만들어보세요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56266" y="7410066"/>
            <a:ext cx="1572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>
                <a:solidFill>
                  <a:srgbClr val="31A4D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Transformer!</a:t>
            </a:r>
          </a:p>
          <a:p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전투기</a:t>
            </a:r>
            <a:r>
              <a:rPr lang="en-US" altLang="ko-KR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기어자동차</a:t>
            </a:r>
            <a:r>
              <a:rPr lang="en-US" altLang="ko-KR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  <a:p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선풍기</a:t>
            </a:r>
            <a:r>
              <a:rPr lang="en-US" altLang="ko-KR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200" err="1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자이로시소로</a:t>
            </a:r>
            <a:endParaRPr lang="ko-KR" altLang="en-US" sz="120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다양한 변신 가능한</a:t>
            </a:r>
          </a:p>
          <a:p>
            <a:r>
              <a:rPr lang="ko-KR" altLang="en-US" sz="1200" err="1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사이언스창작소</a:t>
            </a:r>
            <a:endParaRPr lang="ko-KR" altLang="en-US" sz="120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48" name="직사각형 2047"/>
          <p:cNvSpPr/>
          <p:nvPr/>
        </p:nvSpPr>
        <p:spPr>
          <a:xfrm>
            <a:off x="4802587" y="7410066"/>
            <a:ext cx="19125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>
                <a:solidFill>
                  <a:srgbClr val="FFC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드론과 </a:t>
            </a:r>
            <a:r>
              <a:rPr lang="ko-KR" altLang="en-US" sz="1200" b="1" dirty="0" smtClean="0">
                <a:solidFill>
                  <a:srgbClr val="FFC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코딩의 </a:t>
            </a:r>
            <a:r>
              <a:rPr lang="ko-KR" altLang="en-US" sz="1200" b="1" dirty="0">
                <a:solidFill>
                  <a:srgbClr val="FFC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만남</a:t>
            </a:r>
          </a:p>
          <a:p>
            <a:r>
              <a:rPr lang="ko-KR" altLang="en-US" sz="1200" dirty="0" smtClean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드론과 사이언스창작소를</a:t>
            </a:r>
            <a:endParaRPr lang="en-US" altLang="ko-KR" sz="1200" dirty="0" smtClean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1200" dirty="0" smtClean="0">
                <a:solidFill>
                  <a:schemeClr val="bg1">
                    <a:lumMod val="6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엔트리 코딩을 통해서 직접  프로그래밍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그림 20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270" y="6527102"/>
            <a:ext cx="696825" cy="765527"/>
          </a:xfrm>
          <a:prstGeom prst="rect">
            <a:avLst/>
          </a:prstGeom>
        </p:spPr>
      </p:pic>
      <p:pic>
        <p:nvPicPr>
          <p:cNvPr id="2051" name="그림 205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636" y="6500826"/>
            <a:ext cx="581800" cy="639161"/>
          </a:xfrm>
          <a:prstGeom prst="rect">
            <a:avLst/>
          </a:prstGeom>
        </p:spPr>
      </p:pic>
      <p:pic>
        <p:nvPicPr>
          <p:cNvPr id="2052" name="그림 205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137" y="6632100"/>
            <a:ext cx="581800" cy="639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레이저 센서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4795" y="1928794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516728" y="2347397"/>
            <a:ext cx="584123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100" dirty="0" smtClean="0"/>
              <a:t>빛은 초당 </a:t>
            </a:r>
            <a:r>
              <a:rPr lang="en-US" altLang="ko-KR" sz="1100" dirty="0" smtClean="0"/>
              <a:t>300,000,000</a:t>
            </a:r>
            <a:r>
              <a:rPr lang="ko-KR" altLang="en-US" sz="1100" dirty="0" smtClean="0"/>
              <a:t>미터의 속도로 이동한다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발광과 수광 지점 사이에서 광속이 이동하는데 걸리는 시간을 측정하면 두 지점 간 거리를 측정 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레이저 센서는 측정하는 거리와 측정값의 정밀도에 따라 빛의 양으로 측정하는 방법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빛이 반사되어 도달하는 시간으로 거리를 측정하는 방법으로 크게 나뉘어 진다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제이디코드는</a:t>
            </a:r>
            <a:r>
              <a:rPr lang="ko-KR" altLang="en-US" sz="1100" dirty="0" smtClean="0"/>
              <a:t> 빛의 도달 시간을 이용하여 </a:t>
            </a:r>
            <a:r>
              <a:rPr lang="en-US" altLang="ko-KR" sz="1100" dirty="0" smtClean="0"/>
              <a:t>2m</a:t>
            </a:r>
            <a:r>
              <a:rPr lang="ko-KR" altLang="en-US" sz="1100" dirty="0" smtClean="0"/>
              <a:t>까지 거리를 감지 할 수 있는 방법의 센서로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높이를 제어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" name="그룹 49"/>
          <p:cNvGrpSpPr/>
          <p:nvPr/>
        </p:nvGrpSpPr>
        <p:grpSpPr>
          <a:xfrm>
            <a:off x="4176189" y="5929322"/>
            <a:ext cx="1571844" cy="293053"/>
            <a:chOff x="6514871" y="5569216"/>
            <a:chExt cx="1972186" cy="788742"/>
          </a:xfrm>
          <a:noFill/>
        </p:grpSpPr>
        <p:pic>
          <p:nvPicPr>
            <p:cNvPr id="26" name="Picture 9" descr="Green grass vector ClipArt Icon free vector">
              <a:hlinkClick r:id="rId2" tooltip="Green grass vector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5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8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9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grpSp>
        <p:nvGrpSpPr>
          <p:cNvPr id="56" name="그룹 55"/>
          <p:cNvGrpSpPr/>
          <p:nvPr/>
        </p:nvGrpSpPr>
        <p:grpSpPr>
          <a:xfrm>
            <a:off x="4286256" y="3441198"/>
            <a:ext cx="1357322" cy="845050"/>
            <a:chOff x="4214818" y="3428992"/>
            <a:chExt cx="1491671" cy="928694"/>
          </a:xfrm>
        </p:grpSpPr>
        <p:pic>
          <p:nvPicPr>
            <p:cNvPr id="30" name="그림 29" descr="3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214818" y="3428992"/>
              <a:ext cx="1491671" cy="928694"/>
            </a:xfrm>
            <a:prstGeom prst="rect">
              <a:avLst/>
            </a:prstGeom>
          </p:spPr>
        </p:pic>
        <p:pic>
          <p:nvPicPr>
            <p:cNvPr id="31" name="Picture 4" descr="red,light,tip,energy,hint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827215" y="4092630"/>
              <a:ext cx="232917" cy="135342"/>
            </a:xfrm>
            <a:prstGeom prst="rect">
              <a:avLst/>
            </a:prstGeom>
            <a:noFill/>
          </p:spPr>
        </p:pic>
      </p:grpSp>
      <p:sp>
        <p:nvSpPr>
          <p:cNvPr id="32" name="TextBox 31"/>
          <p:cNvSpPr txBox="1"/>
          <p:nvPr/>
        </p:nvSpPr>
        <p:spPr>
          <a:xfrm>
            <a:off x="2607436" y="4233253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레이저 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64904" y="4542307"/>
            <a:ext cx="1228322" cy="9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5066945" y="4500562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sp>
        <p:nvSpPr>
          <p:cNvPr id="60" name="TextBox 59"/>
          <p:cNvSpPr txBox="1"/>
          <p:nvPr/>
        </p:nvSpPr>
        <p:spPr>
          <a:xfrm>
            <a:off x="330970" y="5271018"/>
            <a:ext cx="16177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000" dirty="0" smtClean="0"/>
              <a:t>발광</a:t>
            </a:r>
            <a:r>
              <a:rPr lang="en-US" altLang="ko-KR" sz="1000" dirty="0" smtClean="0"/>
              <a:t>(Emitter</a:t>
            </a:r>
            <a:r>
              <a:rPr lang="en-US" altLang="ko-KR" sz="1000" dirty="0"/>
              <a:t>)</a:t>
            </a:r>
            <a:br>
              <a:rPr lang="en-US" altLang="ko-KR" sz="1000" dirty="0"/>
            </a:br>
            <a:r>
              <a:rPr lang="en-US" altLang="ko-KR" sz="1000" dirty="0" smtClean="0"/>
              <a:t>(</a:t>
            </a:r>
            <a:r>
              <a:rPr lang="ko-KR" altLang="en-US" sz="1000" dirty="0" smtClean="0"/>
              <a:t>적외선 </a:t>
            </a:r>
            <a:r>
              <a:rPr lang="ko-KR" altLang="en-US" sz="1000" dirty="0"/>
              <a:t>신호 </a:t>
            </a:r>
            <a:r>
              <a:rPr lang="ko-KR" altLang="en-US" sz="1000" dirty="0" smtClean="0"/>
              <a:t>보냄</a:t>
            </a:r>
            <a:r>
              <a:rPr lang="en-US" altLang="ko-KR" sz="1000" dirty="0" smtClean="0"/>
              <a:t>)</a:t>
            </a:r>
            <a:endParaRPr lang="en-US" altLang="ko-KR" sz="1000" dirty="0"/>
          </a:p>
          <a:p>
            <a:pPr algn="r"/>
            <a:endParaRPr lang="en-US" altLang="ko-KR" sz="1000" dirty="0" smtClean="0"/>
          </a:p>
        </p:txBody>
      </p:sp>
      <p:sp>
        <p:nvSpPr>
          <p:cNvPr id="61" name="TextBox 60"/>
          <p:cNvSpPr txBox="1"/>
          <p:nvPr/>
        </p:nvSpPr>
        <p:spPr>
          <a:xfrm>
            <a:off x="1214422" y="5715008"/>
            <a:ext cx="1439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smtClean="0"/>
              <a:t>수광</a:t>
            </a:r>
            <a:r>
              <a:rPr lang="en-US" altLang="ko-KR" sz="1000" dirty="0" smtClean="0"/>
              <a:t>(Collector</a:t>
            </a:r>
            <a:r>
              <a:rPr lang="en-US" altLang="ko-KR" sz="1000" dirty="0"/>
              <a:t>)</a:t>
            </a:r>
            <a:br>
              <a:rPr lang="en-US" altLang="ko-KR" sz="1000" dirty="0"/>
            </a:br>
            <a:r>
              <a:rPr lang="en-US" altLang="ko-KR" sz="1000" dirty="0" smtClean="0"/>
              <a:t>(</a:t>
            </a:r>
            <a:r>
              <a:rPr lang="ko-KR" altLang="en-US" sz="1000" dirty="0" smtClean="0"/>
              <a:t>적외선 신호 받음</a:t>
            </a:r>
            <a:r>
              <a:rPr lang="en-US" altLang="ko-KR" sz="1000" dirty="0" smtClean="0"/>
              <a:t>)</a:t>
            </a:r>
            <a:endParaRPr lang="en-US" altLang="ko-KR" sz="1000" dirty="0"/>
          </a:p>
        </p:txBody>
      </p:sp>
      <p:cxnSp>
        <p:nvCxnSpPr>
          <p:cNvPr id="62" name="꺾인 연결선 97"/>
          <p:cNvCxnSpPr>
            <a:endCxn id="60" idx="3"/>
          </p:cNvCxnSpPr>
          <p:nvPr/>
        </p:nvCxnSpPr>
        <p:spPr>
          <a:xfrm rot="10800000" flipV="1">
            <a:off x="1948746" y="5216573"/>
            <a:ext cx="1045134" cy="331443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꺾인 연결선 97"/>
          <p:cNvCxnSpPr/>
          <p:nvPr/>
        </p:nvCxnSpPr>
        <p:spPr>
          <a:xfrm rot="5400000">
            <a:off x="2498417" y="5088244"/>
            <a:ext cx="1269577" cy="7364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그룹 50"/>
          <p:cNvGrpSpPr/>
          <p:nvPr/>
        </p:nvGrpSpPr>
        <p:grpSpPr>
          <a:xfrm>
            <a:off x="4880684" y="4264981"/>
            <a:ext cx="119951" cy="1878655"/>
            <a:chOff x="4880685" y="4264981"/>
            <a:chExt cx="106488" cy="2130400"/>
          </a:xfrm>
        </p:grpSpPr>
        <p:cxnSp>
          <p:nvCxnSpPr>
            <p:cNvPr id="64" name="직선 연결선 63"/>
            <p:cNvCxnSpPr/>
            <p:nvPr/>
          </p:nvCxnSpPr>
          <p:spPr>
            <a:xfrm rot="5400000">
              <a:off x="3818931" y="5326735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64"/>
            <p:cNvCxnSpPr/>
            <p:nvPr/>
          </p:nvCxnSpPr>
          <p:spPr>
            <a:xfrm rot="5400000">
              <a:off x="3918527" y="5326736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그룹 54"/>
          <p:cNvGrpSpPr/>
          <p:nvPr/>
        </p:nvGrpSpPr>
        <p:grpSpPr>
          <a:xfrm>
            <a:off x="4143380" y="4286244"/>
            <a:ext cx="1647065" cy="1936469"/>
            <a:chOff x="3933057" y="4286244"/>
            <a:chExt cx="2286016" cy="1936469"/>
          </a:xfrm>
        </p:grpSpPr>
        <p:cxnSp>
          <p:nvCxnSpPr>
            <p:cNvPr id="66" name="직선 연결선 65"/>
            <p:cNvCxnSpPr/>
            <p:nvPr/>
          </p:nvCxnSpPr>
          <p:spPr>
            <a:xfrm rot="10800000" flipV="1">
              <a:off x="3986826" y="4286244"/>
              <a:ext cx="2214578" cy="3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/>
            <p:nvPr/>
          </p:nvCxnSpPr>
          <p:spPr>
            <a:xfrm rot="10800000">
              <a:off x="3933057" y="6221125"/>
              <a:ext cx="2286016" cy="1588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위로 굽은 화살표 67"/>
          <p:cNvSpPr/>
          <p:nvPr/>
        </p:nvSpPr>
        <p:spPr>
          <a:xfrm flipH="1">
            <a:off x="3500438" y="5331191"/>
            <a:ext cx="1285884" cy="598131"/>
          </a:xfrm>
          <a:prstGeom prst="bentUpArrow">
            <a:avLst>
              <a:gd name="adj1" fmla="val 18995"/>
              <a:gd name="adj2" fmla="val 28041"/>
              <a:gd name="adj3" fmla="val 15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위로 굽은 화살표 71"/>
          <p:cNvSpPr/>
          <p:nvPr/>
        </p:nvSpPr>
        <p:spPr>
          <a:xfrm flipH="1">
            <a:off x="1328972" y="4222220"/>
            <a:ext cx="1235931" cy="599467"/>
          </a:xfrm>
          <a:prstGeom prst="bentUpArrow">
            <a:avLst>
              <a:gd name="adj1" fmla="val 18995"/>
              <a:gd name="adj2" fmla="val 28041"/>
              <a:gd name="adj3" fmla="val 1740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000615" y="6295265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적외</a:t>
            </a:r>
            <a:r>
              <a:rPr lang="ko-KR" altLang="en-US" sz="1200" b="1" dirty="0"/>
              <a:t>선</a:t>
            </a:r>
            <a:r>
              <a:rPr lang="ko-KR" altLang="en-US" sz="1200" b="1" dirty="0" smtClean="0"/>
              <a:t> 센서 거리측정 흐름도</a:t>
            </a:r>
            <a:r>
              <a:rPr lang="en-US" altLang="ko-KR" sz="1200" b="1" dirty="0" smtClean="0"/>
              <a:t>&gt;</a:t>
            </a:r>
          </a:p>
        </p:txBody>
      </p: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50397" y="3554009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TextBox 46"/>
          <p:cNvSpPr txBox="1"/>
          <p:nvPr/>
        </p:nvSpPr>
        <p:spPr>
          <a:xfrm>
            <a:off x="571480" y="3286116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6552" y="3669541"/>
            <a:ext cx="21580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just"/>
            <a:r>
              <a:rPr lang="ko-KR" altLang="en-US" sz="1000" dirty="0" smtClean="0"/>
              <a:t>레이저 센서로 부터 받은 거리의 값을 기반으로 비행 알고리즘에 의해 정확한 높이 비행 제어</a:t>
            </a:r>
            <a:endParaRPr lang="en-US" altLang="ko-KR" sz="1000" dirty="0" smtClean="0"/>
          </a:p>
        </p:txBody>
      </p:sp>
      <p:graphicFrame>
        <p:nvGraphicFramePr>
          <p:cNvPr id="52" name="표 51"/>
          <p:cNvGraphicFramePr>
            <a:graphicFrameLocks noGrp="1"/>
          </p:cNvGraphicFramePr>
          <p:nvPr/>
        </p:nvGraphicFramePr>
        <p:xfrm>
          <a:off x="500042" y="6786578"/>
          <a:ext cx="6000792" cy="1643074"/>
        </p:xfrm>
        <a:graphic>
          <a:graphicData uri="http://schemas.openxmlformats.org/drawingml/2006/table">
            <a:tbl>
              <a:tblPr/>
              <a:tblGrid>
                <a:gridCol w="6000792"/>
              </a:tblGrid>
              <a:tr h="1643074">
                <a:tc>
                  <a:txBody>
                    <a:bodyPr/>
                    <a:lstStyle/>
                    <a:p>
                      <a:pPr marL="107950" indent="142875" algn="ctr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ko-KR" sz="1200" b="0" kern="100" dirty="0">
                        <a:solidFill>
                          <a:schemeClr val="bg1"/>
                        </a:solidFill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6A1C6">
                        <a:alpha val="9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3" name="직사각형 52"/>
          <p:cNvSpPr/>
          <p:nvPr/>
        </p:nvSpPr>
        <p:spPr>
          <a:xfrm>
            <a:off x="561055" y="7072330"/>
            <a:ext cx="58683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직진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한물질 내에서는 곧게 </a:t>
            </a:r>
            <a:r>
              <a:rPr lang="ko-KR" altLang="en-US" sz="1050" dirty="0" err="1" smtClean="0">
                <a:solidFill>
                  <a:schemeClr val="bg1"/>
                </a:solidFill>
                <a:latin typeface="+mn-ea"/>
              </a:rPr>
              <a:t>나아가는성질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반사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한 물질의 </a:t>
            </a:r>
            <a:r>
              <a:rPr lang="ko-KR" altLang="en-US" sz="1050" dirty="0" err="1" smtClean="0">
                <a:solidFill>
                  <a:schemeClr val="bg1"/>
                </a:solidFill>
                <a:latin typeface="+mn-ea"/>
              </a:rPr>
              <a:t>경계면에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 입사할 때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빛이 되돌아 오는 현상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굴절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빛이 진행하다 투명한 매질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물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로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입사 할 때 진행 방향이 달라지는 현상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간섭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두 개 빛의 파장이 한 점에서 만났을 </a:t>
            </a:r>
            <a:r>
              <a:rPr lang="ko-KR" altLang="en-US" sz="1050" dirty="0">
                <a:solidFill>
                  <a:schemeClr val="bg1"/>
                </a:solidFill>
                <a:latin typeface="+mn-ea"/>
              </a:rPr>
              <a:t>때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 진동이 각각 파의 진동 합으로 나타나는 현상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홀로그램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050" dirty="0" err="1" smtClean="0">
                <a:solidFill>
                  <a:schemeClr val="bg1"/>
                </a:solidFill>
                <a:latin typeface="+mn-ea"/>
              </a:rPr>
              <a:t>비눗방울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회절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빛이 장애물 뒤쪽의 그림자 부분까지 돌아 들어가서 전파되는 현상</a:t>
            </a:r>
            <a:endParaRPr lang="en-US" altLang="ko-KR" sz="1050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편광 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자연광은 모든 방향으로 진동하는 빛이다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자연광을 특정 방향으로만 진동하는 빛으로 바꾸는 것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.(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예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:</a:t>
            </a:r>
            <a:r>
              <a:rPr lang="ko-KR" altLang="en-US" sz="1050" dirty="0" smtClean="0">
                <a:solidFill>
                  <a:schemeClr val="bg1"/>
                </a:solidFill>
                <a:latin typeface="+mn-ea"/>
              </a:rPr>
              <a:t>선글라스</a:t>
            </a:r>
            <a:r>
              <a:rPr lang="en-US" altLang="ko-KR" sz="1050" dirty="0" smtClean="0">
                <a:solidFill>
                  <a:schemeClr val="bg1"/>
                </a:solidFill>
                <a:latin typeface="+mn-ea"/>
              </a:rPr>
              <a:t>, LCD)</a:t>
            </a:r>
            <a:endParaRPr lang="en-US" altLang="ko-KR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42918" y="6786578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FFFF00"/>
                </a:solidFill>
              </a:rPr>
              <a:t>빛의 성질</a:t>
            </a:r>
            <a:endParaRPr lang="en-US" altLang="ko-KR" sz="14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9347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0001699"/>
              </p:ext>
            </p:extLst>
          </p:nvPr>
        </p:nvGraphicFramePr>
        <p:xfrm>
          <a:off x="642919" y="2051720"/>
          <a:ext cx="5594394" cy="382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327"/>
                <a:gridCol w="2257630"/>
                <a:gridCol w="2665437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일반적인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빛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흰색을 포함하여 기본적인 빛의 반사 성질에 의해 고도 탐지 가능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100" dirty="0" smtClean="0"/>
                        <a:t>.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71434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80" y="1348376"/>
            <a:ext cx="57150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그림은 적외선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 특성상 같은 거리의 물체도 색상이나 태양광선이나 조명에 따라 반사되는 정도가 달라지므로 주변 환경에 영향을 받는다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1401978"/>
              </p:ext>
            </p:extLst>
          </p:nvPr>
        </p:nvGraphicFramePr>
        <p:xfrm>
          <a:off x="642918" y="6686088"/>
          <a:ext cx="5634503" cy="14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9"/>
                <a:gridCol w="5195524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초음파 센서의 환경제약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기압 센서의 낮은 정밀도의 단점을 보완하여 사용 할 수 있는 센서로서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별다른 비행 환경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제약 없이  비교적 정확하게 거리 측정을 지원하여 안정적인 자동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호버링이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가능하다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위의 레이저 고도 제어 환경에서의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에서와 같이 검은색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지면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빛의 반사율이 방해하는 환경에서는 고도 제어가 다소 어렵다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20927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" name="평행 사변형 1"/>
          <p:cNvSpPr/>
          <p:nvPr/>
        </p:nvSpPr>
        <p:spPr>
          <a:xfrm>
            <a:off x="4005064" y="4016247"/>
            <a:ext cx="1813119" cy="577701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/>
          <p:cNvSpPr/>
          <p:nvPr/>
        </p:nvSpPr>
        <p:spPr>
          <a:xfrm>
            <a:off x="1556792" y="4017885"/>
            <a:ext cx="1872208" cy="576064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H="1">
            <a:off x="2423208" y="3059832"/>
            <a:ext cx="276507" cy="1232137"/>
            <a:chOff x="4880685" y="4398737"/>
            <a:chExt cx="106488" cy="2130400"/>
          </a:xfrm>
        </p:grpSpPr>
        <p:cxnSp>
          <p:nvCxnSpPr>
            <p:cNvPr id="9" name="직선 연결선 8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15"/>
          <p:cNvGrpSpPr/>
          <p:nvPr/>
        </p:nvGrpSpPr>
        <p:grpSpPr>
          <a:xfrm flipH="1">
            <a:off x="4878222" y="3059832"/>
            <a:ext cx="276510" cy="1232137"/>
            <a:chOff x="4880685" y="4398737"/>
            <a:chExt cx="106488" cy="2130400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그림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112" y="2627784"/>
            <a:ext cx="1159010" cy="864096"/>
          </a:xfrm>
          <a:prstGeom prst="rect">
            <a:avLst/>
          </a:prstGeom>
        </p:spPr>
      </p:pic>
      <p:pic>
        <p:nvPicPr>
          <p:cNvPr id="21" name="Picture 2" descr="sun icon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85250" y="2595885"/>
            <a:ext cx="648072" cy="607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958" y="2627784"/>
            <a:ext cx="1159010" cy="864096"/>
          </a:xfrm>
          <a:prstGeom prst="rect">
            <a:avLst/>
          </a:prstGeom>
        </p:spPr>
      </p:pic>
      <p:pic>
        <p:nvPicPr>
          <p:cNvPr id="1028" name="Picture 4" descr="sun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2" y="2627784"/>
            <a:ext cx="648072" cy="6281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763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42" y="1475656"/>
            <a:ext cx="56309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레이저</a:t>
            </a:r>
            <a:r>
              <a:rPr lang="en-US" altLang="ko-KR" sz="1100" dirty="0" smtClean="0">
                <a:solidFill>
                  <a:prstClr val="black"/>
                </a:solidFill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</a:t>
            </a:r>
            <a:r>
              <a:rPr lang="en-US" altLang="ko-KR" sz="1100" dirty="0" smtClean="0">
                <a:solidFill>
                  <a:prstClr val="black"/>
                </a:solidFill>
              </a:rPr>
              <a:t>)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센서는 대다수의 핸즈프리 제품에 적용되어 사용되어지고 있어 우리도 주위에서 흔히 볼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벽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단차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장애물 충돌 감지하여 회피 할 수 있도록 구현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비데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사람 인지하여 자동으로 변기 뚜껑 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닫힘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욕실용품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비누 디스펜서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수도꼭지 등 핸즈프리 기능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자동문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문으로 접근하는 사람 또는 물체 감지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 문열림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충돌 방지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등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endParaRPr lang="en-US" altLang="ko-KR" sz="1100" dirty="0" smtClean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4795" y="785786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레이저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(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적외선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)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 descr="ir sensor vacuum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49" y="3013054"/>
            <a:ext cx="2448271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r sensor vacuum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446" y="3013054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r sensor bidet에 대한 이미지 검색결과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2781" y="5644309"/>
            <a:ext cx="2448271" cy="25710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642918" y="5227919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비누 </a:t>
            </a:r>
            <a:r>
              <a:rPr lang="ko-KR" altLang="en-US" sz="800" b="1" dirty="0" err="1" smtClean="0">
                <a:solidFill>
                  <a:schemeClr val="bg1">
                    <a:lumMod val="75000"/>
                  </a:schemeClr>
                </a:solidFill>
              </a:rPr>
              <a:t>디스펜서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556629" y="5227919"/>
            <a:ext cx="248535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로봇 청소기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52041" y="7967995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 비데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876" y="5666520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3596913" y="7952536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자동문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959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8" y="247644"/>
            <a:ext cx="2170639" cy="1966902"/>
          </a:xfrm>
          <a:prstGeom prst="rect">
            <a:avLst/>
          </a:prstGeom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email"/>
          <a:srcRect t="11968"/>
          <a:stretch>
            <a:fillRect/>
          </a:stretch>
        </p:blipFill>
        <p:spPr bwMode="auto">
          <a:xfrm rot="16200000">
            <a:off x="1073917" y="2712242"/>
            <a:ext cx="857256" cy="1576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642918" y="2071670"/>
            <a:ext cx="5507018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 b="1" dirty="0" smtClean="0"/>
              <a:t>제이디코드의 메인보드에서 레이저센서를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레이저 센서를 임의로 막아보고 고도 제어를 시연하여 레이저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1000108" y="4929190"/>
            <a:ext cx="1071570" cy="1071570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3" name="타원 42"/>
          <p:cNvSpPr/>
          <p:nvPr/>
        </p:nvSpPr>
        <p:spPr>
          <a:xfrm>
            <a:off x="1611151" y="3315021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357430" y="3357554"/>
            <a:ext cx="3929090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레이저센서를 찾아보고 수광부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발광부를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레이저센서를 휴지</a:t>
            </a:r>
            <a:r>
              <a:rPr lang="en-US" altLang="ko-KR" sz="1100" dirty="0" smtClean="0">
                <a:sym typeface="Wingdings 2"/>
              </a:rPr>
              <a:t>/</a:t>
            </a:r>
            <a:r>
              <a:rPr lang="ko-KR" altLang="en-US" sz="1100" dirty="0" smtClean="0">
                <a:sym typeface="Wingdings 2"/>
              </a:rPr>
              <a:t>유리테이프를 이용하여 빛을 막는다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>
                <a:sym typeface="Wingdings 2"/>
              </a:rPr>
              <a:t>Lock </a:t>
            </a:r>
            <a:r>
              <a:rPr lang="ko-KR" altLang="en-US" sz="1100" dirty="0" smtClean="0">
                <a:sym typeface="Wingdings 2"/>
              </a:rPr>
              <a:t>버튼으로 높이 잠금모드로 드론의 높이 고정 할 수 있도록 앱을 제어한다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8" cstate="email"/>
          <a:srcRect t="11922"/>
          <a:stretch>
            <a:fillRect/>
          </a:stretch>
        </p:blipFill>
        <p:spPr bwMode="auto">
          <a:xfrm rot="16200000">
            <a:off x="1077422" y="3690597"/>
            <a:ext cx="857254" cy="15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281912" y="6238647"/>
            <a:ext cx="4913141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643702"/>
            <a:ext cx="5548220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072198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1071546" y="6858016"/>
            <a:ext cx="457203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센서를 막았을 때의 비행 상태를 확인하다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센서를 막지 않았을때의 비행 상태는 어떻습니까</a:t>
            </a:r>
            <a:r>
              <a:rPr lang="en-US" altLang="ko-KR" sz="1100" dirty="0" smtClean="0">
                <a:sym typeface="Wingdings 2"/>
              </a:rPr>
              <a:t>?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</a:t>
            </a:r>
            <a:r>
              <a:rPr lang="en-US" altLang="ko-KR" sz="1100" dirty="0" smtClean="0">
                <a:sym typeface="Wingdings 2"/>
              </a:rPr>
              <a:t>~</a:t>
            </a:r>
            <a:r>
              <a:rPr lang="ko-KR" altLang="en-US" sz="1100" dirty="0" smtClean="0">
                <a:sym typeface="Wingdings 2"/>
              </a:rPr>
              <a:t>번의 확인하고 차이점을 말해보자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97960" y="4910604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기압센서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867" y="6397482"/>
            <a:ext cx="1629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&lt;</a:t>
            </a:r>
            <a:r>
              <a:rPr lang="ko-KR" altLang="en-US" sz="1100" dirty="0" smtClean="0"/>
              <a:t>피에조 저항 방식</a:t>
            </a:r>
            <a:r>
              <a:rPr lang="en-US" altLang="ko-KR" sz="1100" dirty="0" smtClean="0"/>
              <a:t>&gt;</a:t>
            </a:r>
            <a:endParaRPr lang="ko-KR" altLang="en-US" sz="1100" dirty="0"/>
          </a:p>
        </p:txBody>
      </p:sp>
      <p:pic>
        <p:nvPicPr>
          <p:cNvPr id="11" name="Picture 4" descr="pressure sensor dron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7960" y="5198636"/>
            <a:ext cx="1022578" cy="884392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20538" y="5247339"/>
            <a:ext cx="1173190" cy="113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기압 센서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4795" y="202770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CC3399"/>
                </a:solidFill>
              </a:rPr>
              <a:t>드론에서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기압센서에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571480" y="2443201"/>
            <a:ext cx="57150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100" dirty="0" smtClean="0"/>
              <a:t>기압은 단위 면적</a:t>
            </a:r>
            <a:r>
              <a:rPr lang="en-US" altLang="ko-KR" sz="1100" dirty="0" smtClean="0"/>
              <a:t>(1m</a:t>
            </a:r>
            <a:r>
              <a:rPr lang="en-US" altLang="ko-KR" sz="1100" baseline="30000" dirty="0" smtClean="0"/>
              <a:t>2</a:t>
            </a:r>
            <a:r>
              <a:rPr lang="en-US" altLang="ko-KR" sz="1100" dirty="0"/>
              <a:t>)</a:t>
            </a:r>
            <a:r>
              <a:rPr lang="ko-KR" altLang="en-US" sz="1100" dirty="0" smtClean="0"/>
              <a:t>에 작용하는 공기의 무게에 의한 압력을 말한다</a:t>
            </a:r>
            <a:r>
              <a:rPr lang="en-US" altLang="ko-KR" sz="1100" dirty="0" smtClean="0"/>
              <a:t>. </a:t>
            </a:r>
            <a:r>
              <a:rPr lang="ko-KR" altLang="en-US" sz="1100" dirty="0"/>
              <a:t>대기압은 해수면에서의 높이에 </a:t>
            </a:r>
            <a:r>
              <a:rPr lang="ko-KR" altLang="en-US" sz="1100" dirty="0" smtClean="0"/>
              <a:t>따라 기압이 결정되는데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고도가 높아지면 기압이 낮아지고 고도가 낮아지면 기압이 높아진다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기압은 해수면을 기준으로 고도에 따라 변하므로 기압계는 고도를 측정하는데도 사용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드론은</a:t>
            </a:r>
            <a:r>
              <a:rPr lang="ko-KR" altLang="en-US" sz="1100" dirty="0" smtClean="0"/>
              <a:t> 이와 같은 기압센서를 이용하여 비행 고도에 따라 발생하는 </a:t>
            </a:r>
            <a:r>
              <a:rPr lang="ko-KR" altLang="en-US" sz="1100" dirty="0" err="1" smtClean="0"/>
              <a:t>기압차로</a:t>
            </a:r>
            <a:r>
              <a:rPr lang="ko-KR" altLang="en-US" sz="1100" dirty="0" smtClean="0"/>
              <a:t> 고도를 제어하여 비행의 높이를 일정하게 유지 할 수 있게 도와준다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50395" y="4122253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/>
          <p:cNvSpPr txBox="1"/>
          <p:nvPr/>
        </p:nvSpPr>
        <p:spPr>
          <a:xfrm>
            <a:off x="764704" y="3902492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36" name="위로 굽은 화살표 35"/>
          <p:cNvSpPr/>
          <p:nvPr/>
        </p:nvSpPr>
        <p:spPr>
          <a:xfrm flipH="1">
            <a:off x="1187213" y="4738754"/>
            <a:ext cx="781008" cy="487316"/>
          </a:xfrm>
          <a:prstGeom prst="bentUpArrow">
            <a:avLst>
              <a:gd name="adj1" fmla="val 25000"/>
              <a:gd name="adj2" fmla="val 25000"/>
              <a:gd name="adj3" fmla="val 2686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7" name="그룹 56"/>
          <p:cNvGrpSpPr/>
          <p:nvPr/>
        </p:nvGrpSpPr>
        <p:grpSpPr>
          <a:xfrm>
            <a:off x="4365104" y="5214942"/>
            <a:ext cx="2071702" cy="2598558"/>
            <a:chOff x="4365104" y="5357818"/>
            <a:chExt cx="2071702" cy="2598558"/>
          </a:xfrm>
        </p:grpSpPr>
        <p:grpSp>
          <p:nvGrpSpPr>
            <p:cNvPr id="4" name="그룹 3"/>
            <p:cNvGrpSpPr/>
            <p:nvPr/>
          </p:nvGrpSpPr>
          <p:grpSpPr>
            <a:xfrm>
              <a:off x="4809485" y="6455115"/>
              <a:ext cx="1499835" cy="1143083"/>
              <a:chOff x="4437113" y="4150585"/>
              <a:chExt cx="2016223" cy="1143083"/>
            </a:xfrm>
          </p:grpSpPr>
          <p:cxnSp>
            <p:nvCxnSpPr>
              <p:cNvPr id="46" name="직선 연결선 45"/>
              <p:cNvCxnSpPr/>
              <p:nvPr/>
            </p:nvCxnSpPr>
            <p:spPr>
              <a:xfrm rot="10800000">
                <a:off x="4437113" y="5292080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>
              <a:xfrm rot="10800000">
                <a:off x="4453072" y="4932040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/>
              <p:cNvCxnSpPr/>
              <p:nvPr/>
            </p:nvCxnSpPr>
            <p:spPr>
              <a:xfrm rot="10800000">
                <a:off x="4453072" y="4570411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/>
              <p:cNvCxnSpPr/>
              <p:nvPr/>
            </p:nvCxnSpPr>
            <p:spPr>
              <a:xfrm rot="10800000">
                <a:off x="4453072" y="4150585"/>
                <a:ext cx="2000264" cy="1588"/>
              </a:xfrm>
              <a:prstGeom prst="line">
                <a:avLst/>
              </a:prstGeom>
              <a:ln w="127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직선 연결선 16"/>
            <p:cNvCxnSpPr/>
            <p:nvPr/>
          </p:nvCxnSpPr>
          <p:spPr>
            <a:xfrm rot="10800000" flipV="1">
              <a:off x="4579418" y="6020037"/>
              <a:ext cx="1785950" cy="2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10800000">
              <a:off x="4436542" y="7948863"/>
              <a:ext cx="2000264" cy="1588"/>
            </a:xfrm>
            <a:prstGeom prst="line">
              <a:avLst/>
            </a:prstGeom>
            <a:ln w="317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49"/>
            <p:cNvGrpSpPr/>
            <p:nvPr/>
          </p:nvGrpSpPr>
          <p:grpSpPr>
            <a:xfrm>
              <a:off x="4365104" y="7663323"/>
              <a:ext cx="1571844" cy="293053"/>
              <a:chOff x="6514871" y="5569216"/>
              <a:chExt cx="1972186" cy="788742"/>
            </a:xfrm>
            <a:noFill/>
          </p:grpSpPr>
          <p:pic>
            <p:nvPicPr>
              <p:cNvPr id="23" name="Picture 9" descr="Green grass vector ClipArt Icon free vector">
                <a:hlinkClick r:id="rId6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7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514871" y="5569216"/>
                <a:ext cx="1043922" cy="788742"/>
              </a:xfrm>
              <a:prstGeom prst="rect">
                <a:avLst/>
              </a:prstGeom>
              <a:grpFill/>
            </p:spPr>
          </p:pic>
          <p:grpSp>
            <p:nvGrpSpPr>
              <p:cNvPr id="8" name="그룹 61"/>
              <p:cNvGrpSpPr/>
              <p:nvPr/>
            </p:nvGrpSpPr>
            <p:grpSpPr>
              <a:xfrm>
                <a:off x="7000895" y="5569216"/>
                <a:ext cx="1486162" cy="788742"/>
                <a:chOff x="6422836" y="5286388"/>
                <a:chExt cx="1914377" cy="1016007"/>
              </a:xfrm>
              <a:grpFill/>
            </p:grpSpPr>
            <p:pic>
              <p:nvPicPr>
                <p:cNvPr id="25" name="Picture 9" descr="Green grass vector ClipArt Icon free vector">
                  <a:hlinkClick r:id="rId6" tooltip="Green grass vector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422836" y="5286388"/>
                  <a:ext cx="1344714" cy="1016007"/>
                </a:xfrm>
                <a:prstGeom prst="rect">
                  <a:avLst/>
                </a:prstGeom>
                <a:grpFill/>
              </p:spPr>
            </p:pic>
            <p:pic>
              <p:nvPicPr>
                <p:cNvPr id="26" name="Picture 9" descr="Green grass vector ClipArt Icon free vector">
                  <a:hlinkClick r:id="rId6" tooltip="Green grass vector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992498" y="5286388"/>
                  <a:ext cx="1344715" cy="1016007"/>
                </a:xfrm>
                <a:prstGeom prst="rect">
                  <a:avLst/>
                </a:prstGeom>
                <a:grpFill/>
              </p:spPr>
            </p:pic>
          </p:grpSp>
        </p:grpSp>
        <p:sp>
          <p:nvSpPr>
            <p:cNvPr id="5" name="TextBox 4"/>
            <p:cNvSpPr txBox="1"/>
            <p:nvPr/>
          </p:nvSpPr>
          <p:spPr>
            <a:xfrm>
              <a:off x="4765253" y="6249724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/>
                <a:t>1</a:t>
              </a:r>
              <a:endParaRPr lang="ko-KR" altLang="en-US" sz="9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775886" y="6685807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/>
                <a:t>2</a:t>
              </a:r>
              <a:endParaRPr lang="ko-KR" altLang="en-US" sz="9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775886" y="7056480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/>
                <a:t>3</a:t>
              </a:r>
              <a:endParaRPr lang="ko-KR" altLang="en-US" sz="9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775886" y="7427153"/>
              <a:ext cx="24878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/>
                <a:t>4</a:t>
              </a:r>
              <a:endParaRPr lang="ko-KR" altLang="en-US" sz="900" dirty="0"/>
            </a:p>
          </p:txBody>
        </p:sp>
        <p:sp>
          <p:nvSpPr>
            <p:cNvPr id="6" name="타원 5"/>
            <p:cNvSpPr/>
            <p:nvPr/>
          </p:nvSpPr>
          <p:spPr>
            <a:xfrm>
              <a:off x="4900279" y="7287312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타원 52"/>
            <p:cNvSpPr/>
            <p:nvPr/>
          </p:nvSpPr>
          <p:spPr>
            <a:xfrm>
              <a:off x="4890426" y="6876530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타원 53"/>
            <p:cNvSpPr/>
            <p:nvPr/>
          </p:nvSpPr>
          <p:spPr>
            <a:xfrm>
              <a:off x="4909269" y="6516490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타원 54"/>
            <p:cNvSpPr/>
            <p:nvPr/>
          </p:nvSpPr>
          <p:spPr>
            <a:xfrm>
              <a:off x="4919902" y="6135184"/>
              <a:ext cx="1465089" cy="257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18257" y="6030673"/>
              <a:ext cx="347047" cy="1880050"/>
            </a:xfrm>
            <a:prstGeom prst="rect">
              <a:avLst/>
            </a:prstGeom>
            <a:solidFill>
              <a:srgbClr val="FFC000">
                <a:alpha val="83000"/>
              </a:srgb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ko-KR" altLang="en-US" sz="1400" dirty="0" smtClean="0"/>
                <a:t>기압차</a:t>
              </a:r>
              <a:endParaRPr lang="en-US" altLang="ko-KR" sz="1400" dirty="0" smtClean="0"/>
            </a:p>
          </p:txBody>
        </p:sp>
        <p:pic>
          <p:nvPicPr>
            <p:cNvPr id="39" name="그림 38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29132" y="5357818"/>
              <a:ext cx="1336816" cy="758437"/>
            </a:xfrm>
            <a:prstGeom prst="rect">
              <a:avLst/>
            </a:prstGeom>
          </p:spPr>
        </p:pic>
        <p:cxnSp>
          <p:nvCxnSpPr>
            <p:cNvPr id="61" name="직선 연결선 60"/>
            <p:cNvCxnSpPr/>
            <p:nvPr/>
          </p:nvCxnSpPr>
          <p:spPr>
            <a:xfrm flipV="1">
              <a:off x="5778470" y="6042921"/>
              <a:ext cx="0" cy="1905942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위로 굽은 화살표 42"/>
          <p:cNvSpPr/>
          <p:nvPr/>
        </p:nvSpPr>
        <p:spPr>
          <a:xfrm flipH="1">
            <a:off x="3452553" y="6633517"/>
            <a:ext cx="1272591" cy="745655"/>
          </a:xfrm>
          <a:prstGeom prst="bentUpArrow">
            <a:avLst>
              <a:gd name="adj1" fmla="val 20908"/>
              <a:gd name="adj2" fmla="val 25000"/>
              <a:gd name="adj3" fmla="val 1995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204864" y="8009777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기압 센서 거리측정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60847" y="4185831"/>
            <a:ext cx="251857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기압 센서의 신호를 기반으로 비행 알고리즘에 의해 고도를 인지하고 높이 제어</a:t>
            </a:r>
            <a:endParaRPr lang="en-US" altLang="ko-KR" sz="1100" dirty="0" smtClean="0"/>
          </a:p>
        </p:txBody>
      </p:sp>
      <p:sp>
        <p:nvSpPr>
          <p:cNvPr id="2" name="타원 1"/>
          <p:cNvSpPr/>
          <p:nvPr/>
        </p:nvSpPr>
        <p:spPr>
          <a:xfrm>
            <a:off x="2266239" y="5392424"/>
            <a:ext cx="292592" cy="304383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97"/>
          <p:cNvCxnSpPr/>
          <p:nvPr/>
        </p:nvCxnSpPr>
        <p:spPr>
          <a:xfrm rot="5400000">
            <a:off x="1433169" y="5818653"/>
            <a:ext cx="1114054" cy="824958"/>
          </a:xfrm>
          <a:prstGeom prst="bentConnector3">
            <a:avLst>
              <a:gd name="adj1" fmla="val 62407"/>
            </a:avLst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36712" y="6875116"/>
            <a:ext cx="24834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ko-KR" altLang="en-US" sz="1100" dirty="0" smtClean="0"/>
              <a:t>기압센서는 공기가 흐를 수 있는 구멍이 있으며</a:t>
            </a:r>
            <a:r>
              <a:rPr lang="en-US" altLang="ko-KR" sz="1100" dirty="0" smtClean="0"/>
              <a:t>, </a:t>
            </a:r>
            <a:r>
              <a:rPr lang="ko-KR" altLang="en-US" sz="1100" dirty="0"/>
              <a:t>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제작 시 구멍이 막히지 않도록 주의 해야 한다</a:t>
            </a:r>
            <a:r>
              <a:rPr lang="en-US" altLang="ko-KR" sz="1100" dirty="0"/>
              <a:t>.</a:t>
            </a:r>
            <a:endParaRPr lang="en-US" altLang="ko-KR" sz="1100" dirty="0" smtClean="0"/>
          </a:p>
        </p:txBody>
      </p:sp>
    </p:spTree>
    <p:extLst>
      <p:ext uri="{BB962C8B-B14F-4D97-AF65-F5344CB8AC3E}">
        <p14:creationId xmlns="" xmlns:p14="http://schemas.microsoft.com/office/powerpoint/2010/main" val="255348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40006331"/>
              </p:ext>
            </p:extLst>
          </p:nvPr>
        </p:nvGraphicFramePr>
        <p:xfrm>
          <a:off x="642919" y="2051720"/>
          <a:ext cx="5594394" cy="349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327"/>
                <a:gridCol w="2461533"/>
                <a:gridCol w="2461534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 있는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없는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기압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문 개폐에 의해 기압의 변화 발생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하여 </a:t>
                      </a:r>
                      <a:r>
                        <a:rPr lang="ko-KR" altLang="en-US" sz="1100" dirty="0" err="1" smtClean="0"/>
                        <a:t>드론이</a:t>
                      </a:r>
                      <a:r>
                        <a:rPr lang="ko-KR" altLang="en-US" sz="1100" dirty="0" smtClean="0"/>
                        <a:t> 위아래로 출렁임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갑작스런 공기 흐름 변화 없어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안정적으로 고도 유지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785786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80" y="1348376"/>
            <a:ext cx="578647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그림은 기압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공기의 상태에 따라 기압 센서가 민감하게 움직이므로 공기의 양이 자주 변화되는 환경은 피해야 할 곳이다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8037810"/>
              </p:ext>
            </p:extLst>
          </p:nvPr>
        </p:nvGraphicFramePr>
        <p:xfrm>
          <a:off x="642918" y="6217488"/>
          <a:ext cx="5634503" cy="189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9"/>
                <a:gridCol w="5195524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 센서는 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특성상 고도가 변하면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기압차가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달라지므로 초음파 센서와 같이 특정 비행 환경 제약을 받지 않아서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사용성이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높다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9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특징은 공기의 양에 따라 달라지는 값이다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단위 면적당 존재하는 공기의 양에 의존하는 값이므로 기압이란 수시로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조금씩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변한다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드론은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프로펠러의 바람에 의해 주변 공기압은 다른 곳보다 기압이 낮게 되고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기압센서만으로는 정확한 고도를 측정하는데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한계를 지니고 있으므로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제이디코드의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경우 레이저 센서와 함께 상호 보완하여 정확한 고도를 측정하여 안정적인 비행을 지원한다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00042" y="574067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3857628" y="2643174"/>
            <a:ext cx="2284572" cy="2016223"/>
            <a:chOff x="3857628" y="2643174"/>
            <a:chExt cx="2284572" cy="2016223"/>
          </a:xfrm>
        </p:grpSpPr>
        <p:pic>
          <p:nvPicPr>
            <p:cNvPr id="1028" name="Picture 4" descr="wall에 대한 이미지 검색결과">
              <a:hlinkClick r:id="rId2"/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57628" y="2715181"/>
              <a:ext cx="2284572" cy="194421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그림 5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9221" y="2643174"/>
              <a:ext cx="1159010" cy="864096"/>
            </a:xfrm>
            <a:prstGeom prst="rect">
              <a:avLst/>
            </a:prstGeom>
          </p:spPr>
        </p:pic>
      </p:grpSp>
      <p:grpSp>
        <p:nvGrpSpPr>
          <p:cNvPr id="19" name="그룹 18"/>
          <p:cNvGrpSpPr/>
          <p:nvPr/>
        </p:nvGrpSpPr>
        <p:grpSpPr>
          <a:xfrm>
            <a:off x="1428736" y="2357422"/>
            <a:ext cx="2289774" cy="2271672"/>
            <a:chOff x="1527317" y="2444343"/>
            <a:chExt cx="2289774" cy="2271672"/>
          </a:xfrm>
        </p:grpSpPr>
        <p:pic>
          <p:nvPicPr>
            <p:cNvPr id="1026" name="Picture 2" descr="door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27317" y="2771799"/>
              <a:ext cx="2289774" cy="194421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그림 6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1998" y="2915816"/>
              <a:ext cx="1159010" cy="864096"/>
            </a:xfrm>
            <a:prstGeom prst="rect">
              <a:avLst/>
            </a:prstGeom>
          </p:spPr>
        </p:pic>
        <p:pic>
          <p:nvPicPr>
            <p:cNvPr id="56" name="그림 55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1998" y="3419872"/>
              <a:ext cx="1159010" cy="864096"/>
            </a:xfrm>
            <a:prstGeom prst="rect">
              <a:avLst/>
            </a:prstGeom>
          </p:spPr>
        </p:pic>
        <p:cxnSp>
          <p:nvCxnSpPr>
            <p:cNvPr id="3" name="직선 화살표 연결선 2"/>
            <p:cNvCxnSpPr/>
            <p:nvPr/>
          </p:nvCxnSpPr>
          <p:spPr>
            <a:xfrm>
              <a:off x="2672204" y="3459981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화살표 연결선 62"/>
            <p:cNvCxnSpPr/>
            <p:nvPr/>
          </p:nvCxnSpPr>
          <p:spPr>
            <a:xfrm>
              <a:off x="2824604" y="3462404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화살표 연결선 66"/>
            <p:cNvCxnSpPr/>
            <p:nvPr/>
          </p:nvCxnSpPr>
          <p:spPr>
            <a:xfrm>
              <a:off x="2987637" y="3451771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8" name="그림 6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9734" y="2444343"/>
              <a:ext cx="1159010" cy="864096"/>
            </a:xfrm>
            <a:prstGeom prst="rect">
              <a:avLst/>
            </a:prstGeom>
          </p:spPr>
        </p:pic>
        <p:cxnSp>
          <p:nvCxnSpPr>
            <p:cNvPr id="70" name="직선 화살표 연결선 69"/>
            <p:cNvCxnSpPr/>
            <p:nvPr/>
          </p:nvCxnSpPr>
          <p:spPr>
            <a:xfrm>
              <a:off x="2668811" y="2924026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>
              <a:off x="2821211" y="2926449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>
              <a:off x="2984244" y="2915816"/>
              <a:ext cx="0" cy="288032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43370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80" y="1349475"/>
            <a:ext cx="57150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모든 센서는 기능은 정해져 있으나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용도는 사용자에 맞춰서 개발되어 진화되고 다양한 물품에 적용되어 생활 속 또는 산업용으로 확장 사용되어진다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기압 센서는 용도가 확대됨에 따라 한층 더 고정밀도와 기압 검출과 고도 검출이 요구됨과 동시에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</a:t>
            </a:r>
            <a:r>
              <a:rPr lang="ko-KR" altLang="en-US" sz="1100" dirty="0" smtClean="0">
                <a:solidFill>
                  <a:prstClr val="black"/>
                </a:solidFill>
              </a:rPr>
              <a:t> 및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웨어러블</a:t>
            </a:r>
            <a:r>
              <a:rPr lang="ko-KR" altLang="en-US" sz="1100" dirty="0" smtClean="0">
                <a:solidFill>
                  <a:prstClr val="black"/>
                </a:solidFill>
              </a:rPr>
              <a:t> 기기의 소형화 및 고기능화에 따라 센서의 소형화에 대한 요구도 강해진다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endParaRPr lang="en-US" altLang="ko-KR" sz="1100" dirty="0" smtClean="0">
              <a:solidFill>
                <a:prstClr val="black"/>
              </a:solidFill>
            </a:endParaRPr>
          </a:p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사진은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소니의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캔슬링이</a:t>
            </a:r>
            <a:r>
              <a:rPr lang="ko-KR" altLang="en-US" sz="1100" dirty="0" smtClean="0">
                <a:solidFill>
                  <a:prstClr val="black"/>
                </a:solidFill>
              </a:rPr>
              <a:t> 장착된 헤드폰으로서 기압센서를 이용하여 산이나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비행기 등에서 기압변화에 의해 발생하는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노이즈를</a:t>
            </a:r>
            <a:r>
              <a:rPr lang="ko-KR" altLang="en-US" sz="1100" dirty="0" smtClean="0">
                <a:solidFill>
                  <a:prstClr val="black"/>
                </a:solidFill>
              </a:rPr>
              <a:t> 제거해주어 보다 깨끗한 음질로 음악을 들을 수 있도록 도와주는 기능을 구현하여 기압센서의 용도를 확장하였다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4795" y="85722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기압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" name="Picture 4" descr="최호섭 제공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73"/>
          <a:stretch/>
        </p:blipFill>
        <p:spPr bwMode="auto">
          <a:xfrm>
            <a:off x="812818" y="3071802"/>
            <a:ext cx="5233810" cy="1686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직사각형 54"/>
          <p:cNvSpPr/>
          <p:nvPr/>
        </p:nvSpPr>
        <p:spPr>
          <a:xfrm>
            <a:off x="714356" y="4543228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헤드폰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6" name="Picture 8" descr="smartph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01" b="3992"/>
          <a:stretch>
            <a:fillRect/>
          </a:stretch>
        </p:blipFill>
        <p:spPr bwMode="auto">
          <a:xfrm>
            <a:off x="777717" y="6000760"/>
            <a:ext cx="3350273" cy="2000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atch phone climbi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361" b="4582"/>
          <a:stretch>
            <a:fillRect/>
          </a:stretch>
        </p:blipFill>
        <p:spPr bwMode="auto">
          <a:xfrm>
            <a:off x="3826149" y="6000760"/>
            <a:ext cx="2246057" cy="2000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71480" y="5143504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err="1" smtClean="0">
                <a:solidFill>
                  <a:prstClr val="black"/>
                </a:solidFill>
              </a:rPr>
              <a:t>스마트폰은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센서의 집합체라 해도 과언이 아니라 할 만큼 다양한 센서로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스마트폰의</a:t>
            </a:r>
            <a:r>
              <a:rPr lang="ko-KR" altLang="en-US" sz="1100" dirty="0" smtClean="0">
                <a:solidFill>
                  <a:prstClr val="black"/>
                </a:solidFill>
              </a:rPr>
              <a:t> 용도를 업그레이드 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중 기압센서는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헬시앱에서</a:t>
            </a:r>
            <a:r>
              <a:rPr lang="ko-KR" altLang="en-US" sz="1100" dirty="0" smtClean="0">
                <a:solidFill>
                  <a:prstClr val="black"/>
                </a:solidFill>
              </a:rPr>
              <a:t> 활용도가 높다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산이나 계단을 오를 때의 칼로리 소모량을 계산하거나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운동이나 날씨 변화 예측을 하는 기능은 모드 기압의 차에 따른 변화의 값을 적용한 사례이다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642918" y="2071670"/>
            <a:ext cx="5715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200" b="1" dirty="0" smtClean="0"/>
              <a:t>제이디코드의 메인보드에서 기압센서를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기압 센서를 임의로 막아보고 고도 제어를 시연하여 기압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714620" y="5000628"/>
            <a:ext cx="1000132" cy="1000132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500306" y="3428992"/>
            <a:ext cx="3786214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윗면에 기압센서를 찾아보고 공기의 흐르는 구멍을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기압센서의 구멍을 글루건을 이용하여 공기의 흐름을 막아보도록 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        </a:t>
            </a:r>
            <a:r>
              <a:rPr lang="ko-KR" altLang="en-US" sz="1100" dirty="0" smtClean="0">
                <a:sym typeface="Wingdings 2"/>
              </a:rPr>
              <a:t>레이저 센서도 함께 화장지로 막아</a:t>
            </a:r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        </a:t>
            </a:r>
            <a:r>
              <a:rPr lang="ko-KR" altLang="en-US" sz="1100" dirty="0" smtClean="0">
                <a:sym typeface="Wingdings 2"/>
              </a:rPr>
              <a:t>고도제어센서 사용을 비활성한다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>
                <a:sym typeface="Wingdings 2"/>
              </a:rPr>
              <a:t>                             </a:t>
            </a:r>
            <a:r>
              <a:rPr lang="ko-KR" altLang="en-US" sz="1100" dirty="0" smtClean="0">
                <a:sym typeface="Wingdings 2"/>
              </a:rPr>
              <a:t>높이 잠금 모드로 비행 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14422" y="6345808"/>
            <a:ext cx="5218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기압 센서와 레이저 센서를 막았을 때 제이디코드의 비행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15140"/>
            <a:ext cx="5548220" cy="1714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143636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7000892"/>
            <a:ext cx="5357850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센서와 기압센서를 막았을 때의 비행 상태를 확인한다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  </a:t>
            </a:r>
            <a:r>
              <a:rPr lang="ko-KR" altLang="en-US" sz="1100" dirty="0" smtClean="0">
                <a:sym typeface="Wingdings 2"/>
              </a:rPr>
              <a:t>높이가 고정 안된다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센서만 막았을 때 드론 비행 상태를 복습하고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레이저 센서를 막았을 때 일어나는 현상을 기압센서를 이용하여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6200000">
            <a:off x="1165591" y="3698704"/>
            <a:ext cx="954919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16200000">
            <a:off x="1196259" y="2732775"/>
            <a:ext cx="893580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타원 42"/>
          <p:cNvSpPr/>
          <p:nvPr/>
        </p:nvSpPr>
        <p:spPr>
          <a:xfrm>
            <a:off x="1504160" y="3407495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504160" y="4369747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16200000">
            <a:off x="1214422" y="4643438"/>
            <a:ext cx="8572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타원 35"/>
          <p:cNvSpPr/>
          <p:nvPr/>
        </p:nvSpPr>
        <p:spPr>
          <a:xfrm>
            <a:off x="1785926" y="5286380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6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위치제어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카메라 플로우센서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7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4794" y="2027703"/>
            <a:ext cx="5946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제이디코드 위치제어 방법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41" name="Picture 2" descr="optical flow sensor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8" y="5780140"/>
            <a:ext cx="1285884" cy="928701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000240" y="5503141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카메라플로우센서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94" y="4729076"/>
            <a:ext cx="1071570" cy="9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642918" y="4509315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5" name="위로 굽은 화살표 44"/>
          <p:cNvSpPr/>
          <p:nvPr/>
        </p:nvSpPr>
        <p:spPr>
          <a:xfrm flipH="1">
            <a:off x="1071546" y="5652323"/>
            <a:ext cx="1000132" cy="794571"/>
          </a:xfrm>
          <a:prstGeom prst="bentUpArrow">
            <a:avLst>
              <a:gd name="adj1" fmla="val 18683"/>
              <a:gd name="adj2" fmla="val 25838"/>
              <a:gd name="adj3" fmla="val 2188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989592" y="5717455"/>
            <a:ext cx="2296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카메라 플로우 센서</a:t>
            </a:r>
            <a:endParaRPr lang="en-US" altLang="ko-KR" sz="1200" dirty="0" smtClean="0"/>
          </a:p>
          <a:p>
            <a:r>
              <a:rPr lang="ko-KR" altLang="en-US" sz="1200" dirty="0" smtClean="0"/>
              <a:t>사진 비교 분석 후 좌표화</a:t>
            </a:r>
            <a:endParaRPr lang="en-US" altLang="ko-KR" sz="1200" dirty="0" smtClean="0"/>
          </a:p>
        </p:txBody>
      </p:sp>
      <p:cxnSp>
        <p:nvCxnSpPr>
          <p:cNvPr id="47" name="꺾인 연결선 97"/>
          <p:cNvCxnSpPr/>
          <p:nvPr/>
        </p:nvCxnSpPr>
        <p:spPr>
          <a:xfrm flipV="1">
            <a:off x="2857496" y="5851580"/>
            <a:ext cx="1143008" cy="16668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위로 굽은 화살표 47"/>
          <p:cNvSpPr/>
          <p:nvPr/>
        </p:nvSpPr>
        <p:spPr>
          <a:xfrm flipH="1">
            <a:off x="2428868" y="6789025"/>
            <a:ext cx="928694" cy="729439"/>
          </a:xfrm>
          <a:prstGeom prst="bentUpArrow">
            <a:avLst>
              <a:gd name="adj1" fmla="val 23368"/>
              <a:gd name="adj2" fmla="val 28041"/>
              <a:gd name="adj3" fmla="val 196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_x150327592" descr="EMB000014bc19c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8" y="6574711"/>
            <a:ext cx="2786082" cy="1300943"/>
          </a:xfrm>
          <a:prstGeom prst="rect">
            <a:avLst/>
          </a:prstGeom>
          <a:noFill/>
        </p:spPr>
      </p:pic>
      <p:sp>
        <p:nvSpPr>
          <p:cNvPr id="50" name="직사각형 49"/>
          <p:cNvSpPr/>
          <p:nvPr/>
        </p:nvSpPr>
        <p:spPr>
          <a:xfrm>
            <a:off x="571480" y="2428860"/>
            <a:ext cx="578647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100" dirty="0" smtClean="0"/>
              <a:t>앞서 학습한 초음파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레이저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기압센서를 이용하여 고도를 제어한다</a:t>
            </a:r>
            <a:r>
              <a:rPr lang="en-US" altLang="ko-KR" sz="1100" dirty="0" smtClean="0"/>
              <a:t>. </a:t>
            </a:r>
          </a:p>
          <a:p>
            <a:pPr algn="just"/>
            <a:r>
              <a:rPr lang="ko-KR" altLang="en-US" sz="1100" dirty="0" smtClean="0"/>
              <a:t>고도 제어라하면 높이가 유지 되는 것을 말하는 것이며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뒤로 쏠리거나 흐르는 움직임을 제어 할 수는 없다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카메라 플로우 센서는 이런 비행의 흐름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쏠림을 보정 하고 정확한 위치제어를 위해서 고도 제어 센서와 함께 적용되어 드론의 정확한 자동 호버링을 지원한다</a:t>
            </a:r>
            <a:r>
              <a:rPr lang="en-US" altLang="ko-KR" sz="1100" dirty="0" smtClean="0"/>
              <a:t>.</a:t>
            </a:r>
          </a:p>
          <a:p>
            <a:pPr algn="just"/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카메라 플로우 센서는 연속적으로 사진을 촬영하여 각 사진의 특징을 인식하고 비교하여 드론의 움직임을 인지하여 위치를 보정하는 원리이다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드론이 흐르거나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쏠렸을 때의 이전의 사진과 움직임 후의 사진을 비교하여 해당 특징 포인트 위치로 돌아가게 하는 것이다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203921" y="4509315"/>
            <a:ext cx="2796715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카메라플로우 센서의 신호를 기반으로 </a:t>
            </a:r>
            <a:endParaRPr lang="en-US" altLang="ko-KR" sz="1100" dirty="0" smtClean="0"/>
          </a:p>
          <a:p>
            <a:pPr algn="dist"/>
            <a:r>
              <a:rPr lang="ko-KR" altLang="en-US" sz="1100" dirty="0" smtClean="0"/>
              <a:t>드론의 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 쏠림 보정 및 위치 제어</a:t>
            </a:r>
            <a:endParaRPr lang="en-US" altLang="ko-KR" sz="11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1857364" y="8152653"/>
            <a:ext cx="3010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카메라 플로우센서 위치제어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71942" y="7833864"/>
            <a:ext cx="186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연속적인 사진 촬영</a:t>
            </a:r>
            <a:endParaRPr lang="en-US" altLang="ko-KR" sz="1200" dirty="0" smtClean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12" y="6009513"/>
            <a:ext cx="1071570" cy="7989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256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54795" y="84052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 플로우센서를 이용한 최적의 위치제어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042" y="1214414"/>
            <a:ext cx="57864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하기의 그림은 카메라 플로우 센서가 인지하는 바닥면이다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대개의 모든 표면은 인식하지만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흰색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유광 바닥 타일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또는 민무늬 바닥은 정확한 위치 제어가 다소 어렵다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4406291"/>
              </p:ext>
            </p:extLst>
          </p:nvPr>
        </p:nvGraphicFramePr>
        <p:xfrm>
          <a:off x="642918" y="6390483"/>
          <a:ext cx="5634503" cy="184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9"/>
                <a:gridCol w="5195524"/>
              </a:tblGrid>
              <a:tr h="36092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09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실외에서의 위치 제어는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GPS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를 이용하여 정확한게 포지셔닝하지만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실내에서는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GPS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이용이 불가 하므로 카메라 플로우센서를 이용하여 드론이 움직일 때 실시간으로 영상을 비교 분석하여 드론의 움직임을 보정하고 포지셔닝한다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영상 비교는 거의 모든 환경에서 지원가능하므로 드론 위치제어에 적합하다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6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카메라 플로우센서는 전후 영상을 비교하여 좌표 보정을 하는 시스템이므로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드론은 움직이더라도 바닥면이  완전 민무늬와 같은 특별한 경우에는 영상 비교가 불가하므로 드론의 움직임 보정이 불가하다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000760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이용한 위치제어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60" y="1714480"/>
            <a:ext cx="4500594" cy="412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05126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/>
        </p:nvSpPr>
        <p:spPr>
          <a:xfrm>
            <a:off x="2214554" y="7758938"/>
            <a:ext cx="289776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3" name="모서리가 둥근 사각형 설명선 32"/>
          <p:cNvSpPr/>
          <p:nvPr/>
        </p:nvSpPr>
        <p:spPr>
          <a:xfrm>
            <a:off x="1550809" y="1973064"/>
            <a:ext cx="3756382" cy="3391023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8" name="부제목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D.I.Y </a:t>
            </a:r>
            <a:r>
              <a:rPr lang="ko-KR" altLang="en-US" dirty="0" smtClean="0"/>
              <a:t>드론 제작 </a:t>
            </a:r>
            <a:r>
              <a:rPr lang="en-US" altLang="ko-KR" sz="1600" dirty="0" smtClean="0"/>
              <a:t>– Art &amp; Craft</a:t>
            </a:r>
            <a:endParaRPr lang="ko-KR" altLang="en-US" sz="1600" dirty="0"/>
          </a:p>
        </p:txBody>
      </p:sp>
      <p:sp>
        <p:nvSpPr>
          <p:cNvPr id="22" name="직사각형 21"/>
          <p:cNvSpPr/>
          <p:nvPr/>
        </p:nvSpPr>
        <p:spPr>
          <a:xfrm>
            <a:off x="1743187" y="2005606"/>
            <a:ext cx="3443012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현</a:t>
            </a: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재의 </a:t>
            </a:r>
            <a:r>
              <a:rPr lang="ko-KR" altLang="en-US" dirty="0">
                <a:solidFill>
                  <a:srgbClr val="1555A6"/>
                </a:solidFill>
                <a:latin typeface="+mn-ea"/>
              </a:rPr>
              <a:t>드론과 미래에 대비한 세계적인 드론 디자인 모습을 관찰하고 쿼드콥터 드론의 동체 기구 설계 구조를 이해한다</a:t>
            </a:r>
            <a:r>
              <a:rPr lang="en-US" altLang="ko-KR" dirty="0">
                <a:solidFill>
                  <a:srgbClr val="1555A6"/>
                </a:solidFill>
                <a:latin typeface="+mn-ea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제이디코드로 </a:t>
            </a:r>
            <a:r>
              <a:rPr lang="ko-KR" altLang="en-US" dirty="0">
                <a:solidFill>
                  <a:srgbClr val="1555A6"/>
                </a:solidFill>
                <a:latin typeface="+mn-ea"/>
              </a:rPr>
              <a:t>나만의 드론을 디자인 설계하고 컬러링하여 드론 동체 구조를 직접 확인 한다</a:t>
            </a:r>
            <a:r>
              <a:rPr lang="en-US" altLang="ko-KR" dirty="0">
                <a:solidFill>
                  <a:srgbClr val="1555A6"/>
                </a:solidFill>
                <a:latin typeface="+mn-ea"/>
              </a:rPr>
              <a:t>.</a:t>
            </a:r>
            <a:endParaRPr lang="ko-KR" altLang="en-US" dirty="0">
              <a:solidFill>
                <a:srgbClr val="1555A6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" name="그룹 22"/>
          <p:cNvGrpSpPr/>
          <p:nvPr/>
        </p:nvGrpSpPr>
        <p:grpSpPr>
          <a:xfrm>
            <a:off x="2197305" y="6180162"/>
            <a:ext cx="2755969" cy="1938992"/>
            <a:chOff x="2485337" y="5211118"/>
            <a:chExt cx="2755969" cy="1938992"/>
          </a:xfrm>
        </p:grpSpPr>
        <p:grpSp>
          <p:nvGrpSpPr>
            <p:cNvPr id="3" name="그룹 23"/>
            <p:cNvGrpSpPr/>
            <p:nvPr/>
          </p:nvGrpSpPr>
          <p:grpSpPr>
            <a:xfrm>
              <a:off x="2489793" y="5323033"/>
              <a:ext cx="289776" cy="1392043"/>
              <a:chOff x="2489793" y="5323033"/>
              <a:chExt cx="289776" cy="1392043"/>
            </a:xfrm>
          </p:grpSpPr>
          <p:sp>
            <p:nvSpPr>
              <p:cNvPr id="28" name="타원 27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5" name="타원 34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6" name="타원 35"/>
              <p:cNvSpPr/>
              <p:nvPr/>
            </p:nvSpPr>
            <p:spPr>
              <a:xfrm>
                <a:off x="2489793" y="6057879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2489793" y="6425302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4" name="그룹 24"/>
            <p:cNvGrpSpPr/>
            <p:nvPr/>
          </p:nvGrpSpPr>
          <p:grpSpPr>
            <a:xfrm>
              <a:off x="2485337" y="5211118"/>
              <a:ext cx="2755969" cy="1938992"/>
              <a:chOff x="2485337" y="5211118"/>
              <a:chExt cx="2755969" cy="1938992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2485337" y="5211118"/>
                <a:ext cx="36144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5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996952" y="5211118"/>
                <a:ext cx="224435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현재</a:t>
                </a:r>
                <a:r>
                  <a: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/</a:t>
                </a: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미래 드론 디자인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드론 디자인 및 조립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단원정리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제이디코드 앱 연결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비행하기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</p:grpSp>
      </p:grpSp>
      <p:pic>
        <p:nvPicPr>
          <p:cNvPr id="47" name="그림 4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152" y="4679854"/>
            <a:ext cx="1466914" cy="20187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tical flow sensor mous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5796" y="2285984"/>
            <a:ext cx="5069348" cy="2143140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54795" y="98340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카메라 플로우센서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822920" y="4214810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마우스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2918" y="4990603"/>
            <a:ext cx="57864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자율자동차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자율비행등과 같이 스스로 인지하고 판단하여 움직인다는 건 사람과 같은 감각기관 센서를 적용 모든 역할을 수행 할 수 있도록 개발이 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사람이 직접 운전하던 진공청소기의 경우는 먼지 흡입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모터 제어 등과 같이 기계적 동작이 우선시 되었다면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청소기는 앞서 언급한 바와 같이 초음파 센서는 물론이고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카메라 플로우 센서를 탑재하여 청소기의 움직임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방향을 판단하여 청소를 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14"/>
          <p:cNvGrpSpPr/>
          <p:nvPr/>
        </p:nvGrpSpPr>
        <p:grpSpPr>
          <a:xfrm>
            <a:off x="1098640" y="5857884"/>
            <a:ext cx="4544938" cy="2094128"/>
            <a:chOff x="928671" y="6357950"/>
            <a:chExt cx="4821358" cy="222149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28671" y="6357950"/>
              <a:ext cx="2571768" cy="2221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8" y="6357950"/>
              <a:ext cx="2249591" cy="2214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571480" y="142872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>
                <a:solidFill>
                  <a:prstClr val="black"/>
                </a:solidFill>
              </a:rPr>
              <a:t>카메라 플로우 센서는 영상 신호 처리 기법으로 움직임을 정교하게 제어하고자 할 경우에 많이 활용된다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가장 많이 이용되는 곳이 광마우스로서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이전의 롤링 볼을 이용하여 마우스의 움직임을 제어 할 때의 하드웨어 동작 오류등의 문제점을 개선하게 되어 현재 거의 모든 마우스가 카메라 플로우 센서를 사용하여 정교하게 움직임을 제어한다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642918" y="2214546"/>
            <a:ext cx="57864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카메라플로우센서를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카메라플로우 센서를  사용</a:t>
            </a:r>
            <a:r>
              <a:rPr lang="en-US" altLang="ko-KR" sz="1200" b="1" dirty="0" smtClean="0"/>
              <a:t>/</a:t>
            </a:r>
            <a:r>
              <a:rPr lang="ko-KR" altLang="en-US" sz="1200" b="1" dirty="0" smtClean="0"/>
              <a:t>비사용하면서 비행을 해보고 비행의 차이점을 확인 해본다</a:t>
            </a:r>
            <a:r>
              <a:rPr lang="en-US" altLang="ko-KR" sz="1200" b="1" dirty="0" smtClean="0"/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286124" y="3428992"/>
            <a:ext cx="3071834" cy="2428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/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부착된 카메라플로우 센서를 확인한다</a:t>
            </a:r>
            <a:r>
              <a:rPr lang="en-US" altLang="ko-KR" sz="1100" dirty="0" smtClean="0"/>
              <a:t>.</a:t>
            </a:r>
          </a:p>
          <a:p>
            <a:pPr algn="just"/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/>
            <a:endParaRPr lang="en-US" altLang="ko-KR" sz="1100" dirty="0" smtClean="0">
              <a:sym typeface="Wingdings 2"/>
            </a:endParaRPr>
          </a:p>
          <a:p>
            <a:pPr algn="just"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앱에서 높이잠금을 기본으로 설정하고</a:t>
            </a:r>
            <a:r>
              <a:rPr lang="en-US" altLang="ko-KR" sz="1100" dirty="0" smtClean="0">
                <a:sym typeface="Wingdings 2"/>
              </a:rPr>
              <a:t>, </a:t>
            </a:r>
          </a:p>
          <a:p>
            <a:pPr algn="just"/>
            <a:r>
              <a:rPr lang="en-US" altLang="ko-KR" sz="1100" dirty="0" smtClean="0">
                <a:sym typeface="Wingdings 2"/>
              </a:rPr>
              <a:t>     </a:t>
            </a:r>
            <a:r>
              <a:rPr lang="ko-KR" altLang="en-US" sz="1100" dirty="0" smtClean="0">
                <a:sym typeface="Wingdings 2"/>
              </a:rPr>
              <a:t>버튼을 이용하여 카메라 플로우센서 사용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좌우앞뒤잠금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할 때와 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사용하지 않을 때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잠금해제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를 각각 비행해보고 비행변화를 확인한다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1281912" y="6396351"/>
            <a:ext cx="4913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카메라 플로우 센서를 </a:t>
            </a:r>
            <a:r>
              <a:rPr lang="en-US" altLang="ko-KR" sz="1200" b="1" spc="-150" dirty="0" smtClean="0">
                <a:ln w="3175">
                  <a:noFill/>
                </a:ln>
              </a:rPr>
              <a:t> On/Off </a:t>
            </a:r>
            <a:r>
              <a:rPr lang="ko-KR" altLang="en-US" sz="1200" b="1" spc="-150" dirty="0" smtClean="0">
                <a:ln w="3175">
                  <a:noFill/>
                </a:ln>
              </a:rPr>
              <a:t>했을 때의 비행 차이를 확인 해보고 카메라플로우 센서에 대해 학습한 내용을 토대로  차이점을 설명한다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742180" y="6892188"/>
            <a:ext cx="5548220" cy="1180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85"/>
          <p:cNvGrpSpPr/>
          <p:nvPr/>
        </p:nvGrpSpPr>
        <p:grpSpPr>
          <a:xfrm>
            <a:off x="642918" y="6401917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3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1389048" y="2611424"/>
            <a:ext cx="1143008" cy="23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그림 51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5794" y="4674692"/>
            <a:ext cx="2357454" cy="13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15030" y="5069787"/>
            <a:ext cx="214314" cy="216593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2311" y="4881366"/>
            <a:ext cx="928694" cy="90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그림 54" descr="C:\Users\이미선\AppData\Local\Microsoft\Windows\INetCache\Content.Word\오른쪽드론.pn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396969" y="5201202"/>
            <a:ext cx="286603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8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1550809" y="21203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>
          <a:xfrm>
            <a:off x="681569" y="108846"/>
            <a:ext cx="1747300" cy="116996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03</a:t>
            </a:r>
            <a:r>
              <a:rPr lang="en-US" altLang="ko-KR" sz="5000" dirty="0" smtClean="0"/>
              <a:t>-1</a:t>
            </a:r>
            <a:endParaRPr lang="ko-KR" altLang="en-US" sz="5000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285992" y="729457"/>
            <a:ext cx="3086084" cy="472258"/>
          </a:xfrm>
        </p:spPr>
        <p:txBody>
          <a:bodyPr/>
          <a:lstStyle/>
          <a:p>
            <a:r>
              <a:rPr lang="ko-KR" altLang="en-US" dirty="0" smtClean="0"/>
              <a:t>자율비행 코딩</a:t>
            </a:r>
            <a:r>
              <a:rPr lang="en-US" altLang="ko-KR" dirty="0" smtClean="0"/>
              <a:t>-</a:t>
            </a:r>
            <a:r>
              <a:rPr lang="ko-KR" altLang="en-US" dirty="0" smtClean="0"/>
              <a:t> 준비하기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07659" y="2270729"/>
            <a:ext cx="3442682" cy="244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이드코드 블루투스 통신은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USB 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동글과 무선조정기 방법으로 사용자의 사양에 맞게 설정하여 드론과 페어링하여 스크래치 코딩을 하도록 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22"/>
          <p:cNvGrpSpPr/>
          <p:nvPr/>
        </p:nvGrpSpPr>
        <p:grpSpPr>
          <a:xfrm>
            <a:off x="2197305" y="6180162"/>
            <a:ext cx="2755969" cy="1200329"/>
            <a:chOff x="2485337" y="5211118"/>
            <a:chExt cx="2755969" cy="1200329"/>
          </a:xfrm>
        </p:grpSpPr>
        <p:grpSp>
          <p:nvGrpSpPr>
            <p:cNvPr id="15" name="그룹 23"/>
            <p:cNvGrpSpPr/>
            <p:nvPr/>
          </p:nvGrpSpPr>
          <p:grpSpPr>
            <a:xfrm>
              <a:off x="2489793" y="5323033"/>
              <a:ext cx="289776" cy="1024620"/>
              <a:chOff x="2489793" y="5323033"/>
              <a:chExt cx="289776" cy="1024620"/>
            </a:xfrm>
          </p:grpSpPr>
          <p:sp>
            <p:nvSpPr>
              <p:cNvPr id="20" name="타원 19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21" name="타원 20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22" name="타원 21"/>
              <p:cNvSpPr/>
              <p:nvPr/>
            </p:nvSpPr>
            <p:spPr>
              <a:xfrm>
                <a:off x="2489793" y="6057879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17" name="그룹 24"/>
            <p:cNvGrpSpPr/>
            <p:nvPr/>
          </p:nvGrpSpPr>
          <p:grpSpPr>
            <a:xfrm>
              <a:off x="2485337" y="5211118"/>
              <a:ext cx="2755969" cy="1200329"/>
              <a:chOff x="2485337" y="5211118"/>
              <a:chExt cx="2755969" cy="1200329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2485337" y="5211118"/>
                <a:ext cx="3614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996952" y="5211118"/>
                <a:ext cx="224435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블루투스 연결하기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스크래치 설치하기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드론 페어링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</p:grpSp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8" y="4286248"/>
            <a:ext cx="1466914" cy="2018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</a:t>
            </a:r>
            <a:r>
              <a:rPr lang="en-US" altLang="ko-KR" dirty="0" smtClean="0"/>
              <a:t>- </a:t>
            </a:r>
            <a:r>
              <a:rPr lang="ko-KR" altLang="en-US" dirty="0" smtClean="0"/>
              <a:t>동글 연결 준비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870" r="45876" b="60145"/>
          <a:stretch>
            <a:fillRect/>
          </a:stretch>
        </p:blipFill>
        <p:spPr bwMode="auto">
          <a:xfrm>
            <a:off x="500042" y="2275779"/>
            <a:ext cx="2643206" cy="1510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71480" y="1857356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동글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-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연결하기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42" y="3857620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블루투스 동글 초기화 하기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  <a:sym typeface="Wingdings" pitchFamily="2" charset="2"/>
              </a:rPr>
              <a:t> </a:t>
            </a:r>
            <a:r>
              <a:rPr lang="ko-KR" altLang="en-US" sz="1600" b="1" spc="-150" dirty="0" smtClean="0">
                <a:ln w="3175">
                  <a:noFill/>
                </a:ln>
                <a:effectLst/>
              </a:rPr>
              <a:t>정상 연결이 안되었을 경우</a:t>
            </a:r>
            <a:endParaRPr lang="en-US" altLang="ko-KR" sz="16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80" y="4257588"/>
            <a:ext cx="56436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ko-KR" sz="1100" dirty="0" smtClean="0">
                <a:solidFill>
                  <a:prstClr val="black"/>
                </a:solidFill>
              </a:rPr>
              <a:t>USB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동글은 마지막으로 연결된 제이디코드의 정보를 저장하고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ko-KR" altLang="en-US" sz="1100" dirty="0" smtClean="0">
                <a:solidFill>
                  <a:prstClr val="black"/>
                </a:solidFill>
              </a:rPr>
              <a:t>만약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제이디코드와 연결이 안되거나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새로운 드론과 다시 연결하고자 할 경우에는 </a:t>
            </a:r>
            <a:r>
              <a:rPr lang="en-US" altLang="ko-KR" sz="1100" dirty="0" smtClean="0">
                <a:solidFill>
                  <a:prstClr val="black"/>
                </a:solidFill>
              </a:rPr>
              <a:t>USB 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동글에 저장된 제이디코드 정보를 삭제하는 초기화를 실행 후 사용한다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00042" y="5786446"/>
            <a:ext cx="5857916" cy="30469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 2"/>
              <a:buChar char="u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동글을 컴퓨터에 꽂아 전원을 공급한다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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 하기와 같이 확인한다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만약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천천히 깜박이면</a:t>
            </a:r>
            <a:r>
              <a:rPr lang="en-US" altLang="ko-KR" sz="1200" dirty="0" smtClean="0">
                <a:sym typeface="Wingdings 2"/>
              </a:rPr>
              <a:t> USB</a:t>
            </a:r>
            <a:r>
              <a:rPr lang="ko-KR" altLang="en-US" sz="1200" dirty="0" smtClean="0">
                <a:sym typeface="Wingdings 2"/>
              </a:rPr>
              <a:t> 버튼을 수초간 누른다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그럼</a:t>
            </a:r>
            <a:r>
              <a:rPr lang="en-US" altLang="ko-KR" sz="1200" dirty="0" smtClean="0">
                <a:sym typeface="Wingdings 2"/>
              </a:rPr>
              <a:t>, </a:t>
            </a:r>
            <a:r>
              <a:rPr lang="ko-KR" altLang="en-US" sz="1200" dirty="0" smtClean="0">
                <a:sym typeface="Wingdings 2"/>
              </a:rPr>
              <a:t>드론 정보가 삭제되고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</a:t>
            </a:r>
            <a:r>
              <a:rPr lang="ko-KR" altLang="en-US" sz="1200" dirty="0" smtClean="0">
                <a:sym typeface="Wingdings 2"/>
              </a:rPr>
              <a:t>연결하고자 하는 드론에 전원을 공급하면 자동으로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동글과</a:t>
            </a:r>
            <a:endParaRPr lang="en-US" altLang="ko-KR" sz="1200" dirty="0" smtClean="0">
              <a:sym typeface="Wingdings 2"/>
            </a:endParaRPr>
          </a:p>
          <a:p>
            <a:pPr algn="just"/>
            <a:r>
              <a:rPr lang="ko-KR" altLang="en-US" sz="1200" dirty="0" smtClean="0">
                <a:sym typeface="Wingdings 2"/>
              </a:rPr>
              <a:t>연결된다</a:t>
            </a:r>
            <a:r>
              <a:rPr lang="en-US" altLang="ko-KR" sz="1200" dirty="0" smtClean="0">
                <a:sym typeface="Wingdings 2"/>
              </a:rPr>
              <a:t>. </a:t>
            </a:r>
            <a:r>
              <a:rPr lang="ko-KR" altLang="en-US" sz="1200" dirty="0" smtClean="0">
                <a:sym typeface="Wingdings 2"/>
              </a:rPr>
              <a:t>빨강색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는 점멸을 멈추고 </a:t>
            </a:r>
            <a:r>
              <a:rPr lang="en-US" altLang="ko-KR" sz="1200" dirty="0" smtClean="0">
                <a:sym typeface="Wingdings 2"/>
              </a:rPr>
              <a:t>ON </a:t>
            </a:r>
            <a:r>
              <a:rPr lang="ko-KR" altLang="en-US" sz="1200" dirty="0" smtClean="0">
                <a:sym typeface="Wingdings 2"/>
              </a:rPr>
              <a:t>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동글은 연결된 드론 정보를 저장하게 되므로 </a:t>
            </a:r>
            <a:r>
              <a:rPr lang="en-US" altLang="ko-KR" sz="1200" dirty="0" smtClean="0">
                <a:sym typeface="Wingdings 2"/>
              </a:rPr>
              <a:t>2</a:t>
            </a:r>
            <a:r>
              <a:rPr lang="ko-KR" altLang="en-US" sz="1200" dirty="0" smtClean="0">
                <a:sym typeface="Wingdings 2"/>
              </a:rPr>
              <a:t>번째 페어링부터는 초기화 하지 않아도 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64" y="4916682"/>
            <a:ext cx="1500198" cy="86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32" t="68679" r="71649" b="2336"/>
          <a:stretch>
            <a:fillRect/>
          </a:stretch>
        </p:blipFill>
        <p:spPr bwMode="auto">
          <a:xfrm rot="5400000">
            <a:off x="3857629" y="4630931"/>
            <a:ext cx="85725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직사각형 14"/>
          <p:cNvSpPr/>
          <p:nvPr/>
        </p:nvSpPr>
        <p:spPr>
          <a:xfrm>
            <a:off x="3071810" y="2300101"/>
            <a:ext cx="3214709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 USB </a:t>
            </a:r>
            <a:r>
              <a:rPr lang="ko-KR" altLang="en-US" sz="1200" dirty="0" smtClean="0">
                <a:sym typeface="Wingdings 2"/>
              </a:rPr>
              <a:t>동글을 커넥터에 꽂는다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  <a:buFont typeface="Wingdings 2"/>
              <a:buChar char="v"/>
            </a:pPr>
            <a:r>
              <a:rPr lang="ko-KR" altLang="en-US" sz="1200" dirty="0" smtClean="0">
                <a:sym typeface="Wingdings 2"/>
              </a:rPr>
              <a:t>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  <a:buFont typeface="Wingdings 2"/>
              <a:buChar char="w"/>
            </a:pPr>
            <a:r>
              <a:rPr lang="ko-KR" altLang="en-US" sz="1200" dirty="0" smtClean="0">
                <a:sym typeface="Wingdings 2"/>
              </a:rPr>
              <a:t>제이디코드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 점멸이 멈춘다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14422" y="6572264"/>
            <a:ext cx="4000528" cy="56861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 정보가 없는 초기화된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USB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동글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빠르게 점멸</a:t>
            </a:r>
            <a:endParaRPr lang="en-US" altLang="ko-KR" sz="1100" b="1" dirty="0" smtClean="0">
              <a:ln w="3175">
                <a:noFill/>
              </a:ln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드론정보 저장된 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USB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동글 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LED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상태 </a:t>
            </a:r>
            <a:r>
              <a:rPr lang="en-US" altLang="ko-KR" sz="1100" b="1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b="1" dirty="0" smtClean="0">
                <a:ln w="3175">
                  <a:noFill/>
                </a:ln>
                <a:sym typeface="Wingdings" pitchFamily="2" charset="2"/>
              </a:rPr>
              <a:t>천천히 점멸</a:t>
            </a:r>
            <a:endParaRPr lang="en-US" altLang="ko-KR" sz="1100" b="1" dirty="0" smtClean="0">
              <a:ln w="3175">
                <a:noFill/>
              </a:ln>
              <a:sym typeface="Wingding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2984" y="5217038"/>
            <a:ext cx="642942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9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버튼</a:t>
            </a:r>
          </a:p>
        </p:txBody>
      </p:sp>
      <p:cxnSp>
        <p:nvCxnSpPr>
          <p:cNvPr id="19" name="꺾인 연결선 18"/>
          <p:cNvCxnSpPr/>
          <p:nvPr/>
        </p:nvCxnSpPr>
        <p:spPr>
          <a:xfrm rot="10800000" flipV="1">
            <a:off x="1500174" y="5288476"/>
            <a:ext cx="857256" cy="71438"/>
          </a:xfrm>
          <a:prstGeom prst="bentConnector3">
            <a:avLst>
              <a:gd name="adj1" fmla="val 69845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0791" y="5214942"/>
            <a:ext cx="177716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직사각형 33"/>
          <p:cNvSpPr/>
          <p:nvPr/>
        </p:nvSpPr>
        <p:spPr>
          <a:xfrm>
            <a:off x="1428736" y="3639917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내컴퓨터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속성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장치관리자 실행한다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 algn="r"/>
            <a:r>
              <a:rPr lang="ko-KR" altLang="en-US" sz="1200" dirty="0" smtClean="0">
                <a:sym typeface="Wingdings" pitchFamily="2" charset="2"/>
              </a:rPr>
              <a:t>또는 윈도우 아이콘 위에 마우스오른쪽 버튼을 클릭한다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  <a:endParaRPr lang="ko-KR" altLang="en-US" sz="1200" dirty="0"/>
          </a:p>
        </p:txBody>
      </p:sp>
      <p:sp>
        <p:nvSpPr>
          <p:cNvPr id="41" name="직사각형 40"/>
          <p:cNvSpPr/>
          <p:nvPr/>
        </p:nvSpPr>
        <p:spPr>
          <a:xfrm>
            <a:off x="500042" y="5214942"/>
            <a:ext cx="214314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ko-KR" sz="1200" dirty="0" smtClean="0">
                <a:sym typeface="Wingdings 2"/>
              </a:rPr>
              <a:t></a:t>
            </a:r>
            <a:r>
              <a:rPr lang="ko-KR" altLang="en-US" sz="1200" dirty="0" smtClean="0">
                <a:sym typeface="Wingdings 2"/>
              </a:rPr>
              <a:t>장치관리자에서 </a:t>
            </a:r>
            <a:r>
              <a:rPr lang="en-US" altLang="ko-KR" sz="1200" dirty="0" smtClean="0">
                <a:sym typeface="Wingdings 2"/>
              </a:rPr>
              <a:t>‘</a:t>
            </a:r>
            <a:r>
              <a:rPr lang="ko-KR" altLang="en-US" sz="1200" dirty="0" smtClean="0">
                <a:sym typeface="Wingdings 2"/>
              </a:rPr>
              <a:t>포트</a:t>
            </a:r>
            <a:r>
              <a:rPr lang="en-US" altLang="ko-KR" sz="1200" dirty="0" smtClean="0">
                <a:sym typeface="Wingdings 2"/>
              </a:rPr>
              <a:t>(COM&amp;LPT)’</a:t>
            </a:r>
            <a:r>
              <a:rPr lang="ko-KR" altLang="en-US" sz="1200" dirty="0" smtClean="0">
                <a:sym typeface="Wingdings 2"/>
              </a:rPr>
              <a:t>에서 </a:t>
            </a:r>
            <a:r>
              <a:rPr lang="en-US" altLang="ko-KR" sz="1200" dirty="0" smtClean="0">
                <a:sym typeface="Wingdings 2"/>
              </a:rPr>
              <a:t>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USB 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직렬 장치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’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 </a:t>
            </a:r>
            <a:r>
              <a:rPr lang="ko-KR" altLang="en-US" sz="1200" dirty="0" smtClean="0">
                <a:sym typeface="Wingdings 2"/>
              </a:rPr>
              <a:t>또는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‘Dongle</a:t>
            </a:r>
            <a:r>
              <a:rPr lang="en-US" altLang="ko-KR" sz="1200" dirty="0" smtClean="0">
                <a:sym typeface="Wingdings 2"/>
              </a:rPr>
              <a:t>’</a:t>
            </a:r>
            <a:r>
              <a:rPr lang="ko-KR" altLang="en-US" sz="1200" dirty="0" smtClean="0">
                <a:sym typeface="Wingdings 2"/>
              </a:rPr>
              <a:t> 설치 여부를 확인 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2" y="5214940"/>
            <a:ext cx="1857388" cy="333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6" y="1809320"/>
            <a:ext cx="2143140" cy="304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그룹 15"/>
          <p:cNvGrpSpPr/>
          <p:nvPr/>
        </p:nvGrpSpPr>
        <p:grpSpPr>
          <a:xfrm>
            <a:off x="691140" y="6748177"/>
            <a:ext cx="2344532" cy="1752913"/>
            <a:chOff x="4036642" y="5890920"/>
            <a:chExt cx="2535630" cy="1895789"/>
          </a:xfrm>
        </p:grpSpPr>
        <p:grpSp>
          <p:nvGrpSpPr>
            <p:cNvPr id="2" name="그룹 28"/>
            <p:cNvGrpSpPr/>
            <p:nvPr/>
          </p:nvGrpSpPr>
          <p:grpSpPr>
            <a:xfrm>
              <a:off x="4036642" y="5890920"/>
              <a:ext cx="2535630" cy="1895789"/>
              <a:chOff x="536180" y="6858016"/>
              <a:chExt cx="2392754" cy="2286016"/>
            </a:xfrm>
          </p:grpSpPr>
          <p:pic>
            <p:nvPicPr>
              <p:cNvPr id="47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7463" b="6716"/>
              <a:stretch>
                <a:fillRect/>
              </a:stretch>
            </p:blipFill>
            <p:spPr bwMode="auto">
              <a:xfrm>
                <a:off x="538159" y="6858016"/>
                <a:ext cx="2390775" cy="1643074"/>
              </a:xfrm>
              <a:prstGeom prst="rect">
                <a:avLst/>
              </a:prstGeom>
              <a:noFill/>
            </p:spPr>
          </p:pic>
          <p:pic>
            <p:nvPicPr>
              <p:cNvPr id="48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52239" b="12873"/>
              <a:stretch>
                <a:fillRect/>
              </a:stretch>
            </p:blipFill>
            <p:spPr bwMode="auto">
              <a:xfrm>
                <a:off x="536180" y="7929586"/>
                <a:ext cx="2390775" cy="1214446"/>
              </a:xfrm>
              <a:prstGeom prst="rect">
                <a:avLst/>
              </a:prstGeom>
              <a:noFill/>
            </p:spPr>
          </p:pic>
        </p:grpSp>
        <p:sp>
          <p:nvSpPr>
            <p:cNvPr id="49" name="직사각형 48"/>
            <p:cNvSpPr/>
            <p:nvPr/>
          </p:nvSpPr>
          <p:spPr>
            <a:xfrm>
              <a:off x="4170819" y="7109284"/>
              <a:ext cx="228601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100" dirty="0" smtClean="0"/>
                <a:t>그림과 같이 </a:t>
              </a:r>
              <a:r>
                <a:rPr lang="en-US" altLang="ko-KR" sz="1100" dirty="0" smtClean="0"/>
                <a:t>‘USB </a:t>
              </a:r>
              <a:r>
                <a:rPr lang="ko-KR" altLang="en-US" sz="1100" dirty="0" smtClean="0"/>
                <a:t>직렬장치</a:t>
              </a:r>
              <a:r>
                <a:rPr lang="en-US" altLang="ko-KR" sz="1100" dirty="0" smtClean="0"/>
                <a:t>’</a:t>
              </a:r>
              <a:r>
                <a:rPr lang="ko-KR" altLang="en-US" sz="1100" dirty="0" smtClean="0"/>
                <a:t> 또는 </a:t>
              </a:r>
              <a:r>
                <a:rPr lang="en-US" altLang="ko-KR" sz="1100" dirty="0" smtClean="0"/>
                <a:t>Dongle’</a:t>
              </a:r>
              <a:r>
                <a:rPr lang="ko-KR" altLang="en-US" sz="1100" dirty="0" smtClean="0"/>
                <a:t>이 없을 경우 드라이버를 설치하도록 한다</a:t>
              </a:r>
              <a:r>
                <a:rPr lang="en-US" altLang="ko-KR" sz="1100" dirty="0" smtClean="0"/>
                <a:t>.</a:t>
              </a:r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536708" y="6605301"/>
              <a:ext cx="1428760" cy="4969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</p:grpSp>
      <p:pic>
        <p:nvPicPr>
          <p:cNvPr id="93194" name="Picture 10" descr="Computer Mouse Pointer Clipart Hd PNG, Computer Mouse Vector Logo Design,  Mouse, Technology, Symbol PNG Image For Free Download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t="21875" r="34375" b="24999"/>
          <a:stretch>
            <a:fillRect/>
          </a:stretch>
        </p:blipFill>
        <p:spPr bwMode="auto">
          <a:xfrm>
            <a:off x="4500570" y="4572000"/>
            <a:ext cx="403414" cy="571504"/>
          </a:xfrm>
          <a:prstGeom prst="rect">
            <a:avLst/>
          </a:prstGeom>
          <a:noFill/>
        </p:spPr>
      </p:pic>
      <p:pic>
        <p:nvPicPr>
          <p:cNvPr id="93198" name="Picture 14" descr="Finger - Free interface icon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64712" y="4693610"/>
            <a:ext cx="357190" cy="357190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571480" y="2347397"/>
            <a:ext cx="39290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드론</a:t>
            </a:r>
            <a:r>
              <a:rPr lang="en-US" altLang="ko-KR" sz="1100" dirty="0" smtClean="0">
                <a:solidFill>
                  <a:srgbClr val="FF0000"/>
                </a:solidFill>
              </a:rPr>
              <a:t>- </a:t>
            </a:r>
            <a:r>
              <a:rPr lang="ko-KR" altLang="en-US" sz="1100" dirty="0" smtClean="0">
                <a:solidFill>
                  <a:srgbClr val="FF0000"/>
                </a:solidFill>
              </a:rPr>
              <a:t>동글 연결이 되지 않을 경우 </a:t>
            </a:r>
            <a:r>
              <a:rPr lang="en-US" altLang="ko-KR" sz="1100" dirty="0" smtClean="0">
                <a:solidFill>
                  <a:srgbClr val="FF0000"/>
                </a:solidFill>
              </a:rPr>
              <a:t>USB </a:t>
            </a:r>
            <a:r>
              <a:rPr lang="ko-KR" altLang="en-US" sz="1100" dirty="0" smtClean="0">
                <a:solidFill>
                  <a:srgbClr val="FF0000"/>
                </a:solidFill>
              </a:rPr>
              <a:t>드라이버 설치 여부를 확인 해야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 </a:t>
            </a:r>
            <a:endParaRPr lang="en-US" altLang="ko-KR" sz="1100" dirty="0" smtClean="0"/>
          </a:p>
          <a:p>
            <a:r>
              <a:rPr lang="ko-KR" altLang="en-US" sz="1100" dirty="0" smtClean="0"/>
              <a:t>드라이버는 윈도우 버전 또는 컴퓨텨 환경에 따라 상이하므로 개별적으로 확인하도록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5" name="제목 6"/>
          <p:cNvSpPr>
            <a:spLocks noGrp="1"/>
          </p:cNvSpPr>
          <p:nvPr>
            <p:ph type="title"/>
          </p:nvPr>
        </p:nvSpPr>
        <p:spPr>
          <a:xfrm>
            <a:off x="1571613" y="1153357"/>
            <a:ext cx="3286148" cy="683044"/>
          </a:xfrm>
        </p:spPr>
        <p:txBody>
          <a:bodyPr/>
          <a:lstStyle/>
          <a:p>
            <a:r>
              <a:rPr lang="en-US" altLang="ko-KR" dirty="0" smtClean="0"/>
              <a:t>USB </a:t>
            </a:r>
            <a:r>
              <a:rPr lang="ko-KR" altLang="en-US" dirty="0" smtClean="0"/>
              <a:t>드라이버 설치 </a:t>
            </a:r>
            <a:r>
              <a:rPr lang="en-US" altLang="ko-KR" sz="1400" dirty="0" smtClean="0">
                <a:solidFill>
                  <a:srgbClr val="FFFF00"/>
                </a:solidFill>
              </a:rPr>
              <a:t>(</a:t>
            </a:r>
            <a:r>
              <a:rPr lang="ko-KR" altLang="en-US" sz="1400" dirty="0" smtClean="0">
                <a:solidFill>
                  <a:srgbClr val="FFFF00"/>
                </a:solidFill>
              </a:rPr>
              <a:t>생략가능</a:t>
            </a:r>
            <a:r>
              <a:rPr lang="en-US" altLang="ko-KR" sz="1400" dirty="0" smtClean="0">
                <a:solidFill>
                  <a:srgbClr val="FFFF00"/>
                </a:solidFill>
              </a:rPr>
              <a:t>)</a:t>
            </a:r>
            <a:endParaRPr lang="ko-KR" altLang="en-US" sz="1400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80" y="1928794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 여부 확인하기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571479" y="1357290"/>
            <a:ext cx="57864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  <a:hlinkClick r:id="rId3"/>
              </a:rPr>
              <a:t>http://www.junilab.co.kr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에서 공지사항    </a:t>
            </a:r>
            <a:r>
              <a:rPr lang="en-US" altLang="ko-KR" sz="1200" dirty="0" smtClean="0">
                <a:sym typeface="Wingdings 2"/>
              </a:rPr>
              <a:t>“USB</a:t>
            </a:r>
            <a:r>
              <a:rPr lang="ko-KR" altLang="en-US" sz="1200" dirty="0" smtClean="0">
                <a:sym typeface="Wingdings 2"/>
              </a:rPr>
              <a:t>동글 윈도우드라이버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다운로드</a:t>
            </a:r>
            <a:endParaRPr lang="en-US" altLang="ko-KR" sz="1200" dirty="0" smtClean="0">
              <a:sym typeface="Wingdings 2"/>
            </a:endParaRPr>
          </a:p>
          <a:p>
            <a:endParaRPr lang="ko-KR" altLang="en-US" sz="1200" dirty="0"/>
          </a:p>
        </p:txBody>
      </p:sp>
      <p:sp>
        <p:nvSpPr>
          <p:cNvPr id="41" name="왼쪽 화살표 40"/>
          <p:cNvSpPr/>
          <p:nvPr/>
        </p:nvSpPr>
        <p:spPr>
          <a:xfrm flipH="1">
            <a:off x="3532806" y="1380660"/>
            <a:ext cx="142876" cy="214314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2135178" y="3005195"/>
            <a:ext cx="546104" cy="18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571480" y="5786446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장치관리자에서 드라이버를 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0" name="직사각형 49"/>
          <p:cNvSpPr/>
          <p:nvPr/>
        </p:nvSpPr>
        <p:spPr>
          <a:xfrm>
            <a:off x="3286124" y="7358082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Dongle(</a:t>
            </a:r>
            <a:r>
              <a:rPr lang="en-US" altLang="ko-KR" sz="1200" dirty="0" smtClean="0">
                <a:solidFill>
                  <a:srgbClr val="FF0000"/>
                </a:solidFill>
                <a:sym typeface="Wingdings 2"/>
              </a:rPr>
              <a:t>COM</a:t>
            </a:r>
            <a:r>
              <a:rPr lang="en-US" altLang="ko-KR" sz="1200" dirty="0" smtClean="0">
                <a:sym typeface="Wingdings 2"/>
              </a:rPr>
              <a:t>) </a:t>
            </a:r>
            <a:r>
              <a:rPr lang="ko-KR" altLang="en-US" sz="1200" dirty="0" smtClean="0">
                <a:sym typeface="Wingdings 2"/>
              </a:rPr>
              <a:t>에서</a:t>
            </a:r>
            <a:endParaRPr lang="en-US" altLang="ko-KR" sz="1200" dirty="0" smtClean="0">
              <a:sym typeface="Wingdings 2"/>
            </a:endParaRPr>
          </a:p>
          <a:p>
            <a:r>
              <a:rPr lang="en-US" altLang="ko-KR" sz="1200" dirty="0" smtClean="0">
                <a:sym typeface="Wingdings 2"/>
              </a:rPr>
              <a:t>COM</a:t>
            </a:r>
            <a:r>
              <a:rPr lang="ko-KR" altLang="en-US" sz="1200" dirty="0" smtClean="0">
                <a:sym typeface="Wingdings 2"/>
              </a:rPr>
              <a:t>번호는 자동으로 부여된다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endParaRPr lang="en-US" altLang="ko-KR" sz="1200" dirty="0" smtClean="0">
              <a:sym typeface="Wingdings 2"/>
            </a:endParaRPr>
          </a:p>
          <a:p>
            <a:r>
              <a:rPr lang="ko-KR" altLang="en-US" sz="1200" b="1" u="sng" dirty="0" smtClean="0">
                <a:sym typeface="Wingdings 2"/>
              </a:rPr>
              <a:t>스크래치 연동 시에 사용할 포트이므로 </a:t>
            </a:r>
            <a:endParaRPr lang="en-US" altLang="ko-KR" sz="1200" b="1" u="sng" dirty="0" smtClean="0">
              <a:sym typeface="Wingdings 2"/>
            </a:endParaRPr>
          </a:p>
          <a:p>
            <a:r>
              <a:rPr lang="ko-KR" altLang="en-US" sz="1200" b="1" u="sng" dirty="0" smtClean="0">
                <a:sym typeface="Wingdings 2"/>
              </a:rPr>
              <a:t>번호를 숙지하도록 한다</a:t>
            </a:r>
            <a:r>
              <a:rPr lang="en-US" altLang="ko-KR" sz="1200" b="1" u="sng" dirty="0" smtClean="0">
                <a:sym typeface="Wingdings 2"/>
              </a:rPr>
              <a:t>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71480" y="78578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671" y="1737850"/>
            <a:ext cx="536521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직사각형 19"/>
          <p:cNvSpPr/>
          <p:nvPr/>
        </p:nvSpPr>
        <p:spPr>
          <a:xfrm>
            <a:off x="571480" y="4143372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 USB </a:t>
            </a:r>
            <a:r>
              <a:rPr lang="ko-KR" altLang="en-US" sz="1200" dirty="0" smtClean="0">
                <a:sym typeface="Wingdings 2"/>
              </a:rPr>
              <a:t>드라이버를 하기의 순서대로 설치한다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4500562"/>
            <a:ext cx="928694" cy="98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왼쪽 화살표 21"/>
          <p:cNvSpPr/>
          <p:nvPr/>
        </p:nvSpPr>
        <p:spPr>
          <a:xfrm flipH="1">
            <a:off x="1785926" y="4786314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8" y="4429124"/>
            <a:ext cx="16192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직사각형 24"/>
          <p:cNvSpPr/>
          <p:nvPr/>
        </p:nvSpPr>
        <p:spPr>
          <a:xfrm>
            <a:off x="1706396" y="5103044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압축풀기</a:t>
            </a:r>
            <a:endParaRPr lang="ko-KR" altLang="en-US" sz="1100" dirty="0"/>
          </a:p>
        </p:txBody>
      </p:sp>
      <p:sp>
        <p:nvSpPr>
          <p:cNvPr id="28" name="왼쪽 화살표 27"/>
          <p:cNvSpPr/>
          <p:nvPr/>
        </p:nvSpPr>
        <p:spPr>
          <a:xfrm flipH="1">
            <a:off x="4214818" y="4786314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4071942" y="5111136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더블클릭</a:t>
            </a:r>
            <a:endParaRPr lang="ko-KR" altLang="en-US" sz="11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0663" y="4429124"/>
            <a:ext cx="152729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94" y="6072198"/>
            <a:ext cx="2171273" cy="232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스크래치 연결하</a:t>
            </a:r>
            <a:r>
              <a:rPr lang="ko-KR" altLang="en-US" dirty="0"/>
              <a:t>기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84180" y="6828304"/>
            <a:ext cx="570234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정상 설치 시 바탕화면에 </a:t>
            </a:r>
            <a:r>
              <a:rPr lang="en-US" altLang="ko-KR" sz="1200" b="1" dirty="0" smtClean="0">
                <a:sym typeface="Wingdings 2"/>
              </a:rPr>
              <a:t>Scratch3.exe JuniLink.exe </a:t>
            </a:r>
            <a:r>
              <a:rPr lang="ko-KR" altLang="en-US" sz="1200" dirty="0" smtClean="0">
                <a:sym typeface="Wingdings 2"/>
              </a:rPr>
              <a:t>아이콘이 생성된다</a:t>
            </a:r>
            <a:r>
              <a:rPr lang="en-US" altLang="ko-KR" sz="1200" dirty="0" smtClean="0">
                <a:sym typeface="Wingdings 2"/>
              </a:rPr>
              <a:t>. </a:t>
            </a:r>
            <a:endParaRPr lang="ko-KR" altLang="en-US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1480" y="2000232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스크래치 설치하기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57" y="2832128"/>
            <a:ext cx="5143536" cy="216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500042" y="2500298"/>
            <a:ext cx="57864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  <a:hlinkClick r:id="rId4"/>
              </a:rPr>
              <a:t>http://www.junilab.co.kr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에서 공지사항     </a:t>
            </a:r>
            <a:r>
              <a:rPr lang="en-US" altLang="ko-KR" sz="1200" dirty="0" smtClean="0">
                <a:sym typeface="Wingdings 2"/>
              </a:rPr>
              <a:t>“Scratch3.0 </a:t>
            </a:r>
            <a:r>
              <a:rPr lang="ko-KR" altLang="en-US" sz="1200" dirty="0" smtClean="0">
                <a:sym typeface="Wingdings 2"/>
              </a:rPr>
              <a:t>설치파일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다운로드</a:t>
            </a:r>
            <a:endParaRPr lang="en-US" altLang="ko-KR" sz="1200" dirty="0" smtClean="0">
              <a:sym typeface="Wingdings 2"/>
            </a:endParaRPr>
          </a:p>
          <a:p>
            <a:endParaRPr lang="ko-KR" altLang="en-US" sz="1200" dirty="0"/>
          </a:p>
        </p:txBody>
      </p:sp>
      <p:sp>
        <p:nvSpPr>
          <p:cNvPr id="14" name="왼쪽 화살표 13"/>
          <p:cNvSpPr/>
          <p:nvPr/>
        </p:nvSpPr>
        <p:spPr>
          <a:xfrm flipH="1">
            <a:off x="3454401" y="2519348"/>
            <a:ext cx="201614" cy="214314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8" y="5214942"/>
            <a:ext cx="101008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9" y="5143504"/>
            <a:ext cx="286233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왼쪽 화살표 17"/>
          <p:cNvSpPr/>
          <p:nvPr/>
        </p:nvSpPr>
        <p:spPr>
          <a:xfrm flipH="1">
            <a:off x="4000505" y="5572132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4000505" y="5929322"/>
            <a:ext cx="50006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클릭</a:t>
            </a:r>
            <a:endParaRPr lang="ko-KR" altLang="en-US" sz="1100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40010" y="7143768"/>
            <a:ext cx="10287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68770" y="7143768"/>
            <a:ext cx="110323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642918" y="3500430"/>
            <a:ext cx="585629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 </a:t>
            </a:r>
            <a:r>
              <a:rPr lang="en-US" altLang="ko-KR" sz="1200" dirty="0" err="1" smtClean="0">
                <a:sym typeface="Wingdings 2"/>
              </a:rPr>
              <a:t>JDCode</a:t>
            </a:r>
            <a:r>
              <a:rPr lang="en-US" altLang="ko-KR" sz="1200" dirty="0" smtClean="0">
                <a:sym typeface="Wingdings 2"/>
              </a:rPr>
              <a:t>(</a:t>
            </a:r>
            <a:r>
              <a:rPr lang="ko-KR" altLang="en-US" sz="1200" dirty="0" smtClean="0">
                <a:sym typeface="Wingdings 2"/>
              </a:rPr>
              <a:t>드론</a:t>
            </a:r>
            <a:r>
              <a:rPr lang="en-US" altLang="ko-KR" sz="1200" dirty="0" smtClean="0">
                <a:sym typeface="Wingdings 2"/>
              </a:rPr>
              <a:t>)</a:t>
            </a:r>
            <a:r>
              <a:rPr lang="ko-KR" altLang="en-US" sz="1200" dirty="0" smtClean="0">
                <a:sym typeface="Wingdings 2"/>
              </a:rPr>
              <a:t>에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9" name="직사각형 38"/>
          <p:cNvSpPr/>
          <p:nvPr/>
        </p:nvSpPr>
        <p:spPr>
          <a:xfrm>
            <a:off x="642918" y="1403648"/>
            <a:ext cx="570234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en-US" altLang="ko-KR" sz="1200" dirty="0" err="1" smtClean="0">
                <a:sym typeface="Wingdings 2"/>
              </a:rPr>
              <a:t>JuniLink</a:t>
            </a:r>
            <a:r>
              <a:rPr lang="ko-KR" altLang="en-US" sz="1200" dirty="0" smtClean="0">
                <a:sym typeface="Wingdings 2"/>
              </a:rPr>
              <a:t>를 실행하여 포트를 선택하고 </a:t>
            </a:r>
            <a:r>
              <a:rPr lang="ko-KR" altLang="en-US" sz="1200" b="1" dirty="0" smtClean="0">
                <a:sym typeface="Wingdings 2"/>
              </a:rPr>
              <a:t>연결하기</a:t>
            </a:r>
            <a:r>
              <a:rPr lang="ko-KR" altLang="en-US" sz="1200" dirty="0" smtClean="0">
                <a:sym typeface="Wingdings 2"/>
              </a:rPr>
              <a:t> 버튼을 클릭한다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grpSp>
        <p:nvGrpSpPr>
          <p:cNvPr id="2" name="그룹 22"/>
          <p:cNvGrpSpPr/>
          <p:nvPr/>
        </p:nvGrpSpPr>
        <p:grpSpPr>
          <a:xfrm>
            <a:off x="3786190" y="1785918"/>
            <a:ext cx="2050932" cy="1285884"/>
            <a:chOff x="536180" y="6858016"/>
            <a:chExt cx="2392754" cy="1500198"/>
          </a:xfrm>
        </p:grpSpPr>
        <p:pic>
          <p:nvPicPr>
            <p:cNvPr id="42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7463" b="6716"/>
            <a:stretch>
              <a:fillRect/>
            </a:stretch>
          </p:blipFill>
          <p:spPr bwMode="auto">
            <a:xfrm>
              <a:off x="538159" y="6858016"/>
              <a:ext cx="2390775" cy="1214446"/>
            </a:xfrm>
            <a:prstGeom prst="rect">
              <a:avLst/>
            </a:prstGeom>
            <a:noFill/>
          </p:spPr>
        </p:pic>
        <p:pic>
          <p:nvPicPr>
            <p:cNvPr id="43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52239" b="6716"/>
            <a:stretch>
              <a:fillRect/>
            </a:stretch>
          </p:blipFill>
          <p:spPr bwMode="auto">
            <a:xfrm>
              <a:off x="536180" y="7572396"/>
              <a:ext cx="2390775" cy="785818"/>
            </a:xfrm>
            <a:prstGeom prst="rect">
              <a:avLst/>
            </a:prstGeom>
            <a:noFill/>
          </p:spPr>
        </p:pic>
      </p:grpSp>
      <p:sp>
        <p:nvSpPr>
          <p:cNvPr id="44" name="직사각형 43"/>
          <p:cNvSpPr/>
          <p:nvPr/>
        </p:nvSpPr>
        <p:spPr>
          <a:xfrm>
            <a:off x="3857628" y="2285984"/>
            <a:ext cx="18666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스크래치를 실행하기 위해 반드시 </a:t>
            </a:r>
            <a:r>
              <a:rPr lang="en-US" altLang="ko-KR" sz="1100" dirty="0" err="1" smtClean="0"/>
              <a:t>JuniLink</a:t>
            </a:r>
            <a:r>
              <a:rPr lang="ko-KR" altLang="en-US" sz="1100" dirty="0" smtClean="0"/>
              <a:t>를 연결해야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1480" y="857224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JuniLink.exe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실행하기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33" y="3857620"/>
            <a:ext cx="280766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3" y="1714480"/>
            <a:ext cx="280766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모서리가 둥근 직사각형 31"/>
          <p:cNvSpPr/>
          <p:nvPr/>
        </p:nvSpPr>
        <p:spPr>
          <a:xfrm>
            <a:off x="2857496" y="5000628"/>
            <a:ext cx="571504" cy="3571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2"/>
          <p:cNvGrpSpPr/>
          <p:nvPr/>
        </p:nvGrpSpPr>
        <p:grpSpPr>
          <a:xfrm>
            <a:off x="3806960" y="4000496"/>
            <a:ext cx="2050932" cy="1285884"/>
            <a:chOff x="536180" y="6858016"/>
            <a:chExt cx="2392754" cy="1500198"/>
          </a:xfrm>
        </p:grpSpPr>
        <p:pic>
          <p:nvPicPr>
            <p:cNvPr id="34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7463" b="6716"/>
            <a:stretch>
              <a:fillRect/>
            </a:stretch>
          </p:blipFill>
          <p:spPr bwMode="auto">
            <a:xfrm>
              <a:off x="538159" y="6858016"/>
              <a:ext cx="2390775" cy="1214446"/>
            </a:xfrm>
            <a:prstGeom prst="rect">
              <a:avLst/>
            </a:prstGeom>
            <a:noFill/>
          </p:spPr>
        </p:pic>
        <p:pic>
          <p:nvPicPr>
            <p:cNvPr id="35" name="Picture 4" descr="caution icon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52239" b="6716"/>
            <a:stretch>
              <a:fillRect/>
            </a:stretch>
          </p:blipFill>
          <p:spPr bwMode="auto">
            <a:xfrm>
              <a:off x="536180" y="7572396"/>
              <a:ext cx="2390775" cy="785818"/>
            </a:xfrm>
            <a:prstGeom prst="rect">
              <a:avLst/>
            </a:prstGeom>
            <a:noFill/>
          </p:spPr>
        </p:pic>
      </p:grpSp>
      <p:sp>
        <p:nvSpPr>
          <p:cNvPr id="36" name="직사각형 35"/>
          <p:cNvSpPr/>
          <p:nvPr/>
        </p:nvSpPr>
        <p:spPr>
          <a:xfrm>
            <a:off x="3949836" y="4500562"/>
            <a:ext cx="18666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드론을 평평한 곳에 놓고</a:t>
            </a:r>
            <a:endParaRPr lang="en-US" altLang="ko-KR" sz="1100" dirty="0" smtClean="0"/>
          </a:p>
          <a:p>
            <a:r>
              <a:rPr lang="ko-KR" altLang="en-US" sz="1100" b="1" dirty="0" smtClean="0"/>
              <a:t>센서 보정 </a:t>
            </a:r>
            <a:r>
              <a:rPr lang="ko-KR" altLang="en-US" sz="1100" dirty="0" smtClean="0"/>
              <a:t>버튼을 눌러</a:t>
            </a:r>
            <a:endParaRPr lang="en-US" altLang="ko-KR" sz="1100" dirty="0" smtClean="0"/>
          </a:p>
          <a:p>
            <a:r>
              <a:rPr lang="ko-KR" altLang="en-US" sz="1100" dirty="0" smtClean="0"/>
              <a:t>자이로센서를 보정한다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644539" y="5938075"/>
            <a:ext cx="407034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 </a:t>
            </a:r>
            <a:r>
              <a:rPr lang="en-US" altLang="ko-KR" sz="1200" dirty="0" err="1" smtClean="0">
                <a:sym typeface="Wingdings 2"/>
              </a:rPr>
              <a:t>JuniLink</a:t>
            </a:r>
            <a:r>
              <a:rPr lang="ko-KR" altLang="en-US" sz="1200" dirty="0" smtClean="0">
                <a:sym typeface="Wingdings 2"/>
              </a:rPr>
              <a:t>에서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하드웨어 정보가 안보일 때 </a:t>
            </a:r>
            <a:endParaRPr lang="ko-KR" altLang="en-US" sz="1200" dirty="0"/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32" y="6286512"/>
            <a:ext cx="197149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" name="직사각형 54"/>
          <p:cNvSpPr/>
          <p:nvPr/>
        </p:nvSpPr>
        <p:spPr>
          <a:xfrm>
            <a:off x="2857496" y="6286512"/>
            <a:ext cx="3571900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ko-KR" altLang="en-US" sz="1200" b="1" dirty="0" smtClean="0">
                <a:sym typeface="Wingdings 2"/>
              </a:rPr>
              <a:t>동글을 </a:t>
            </a:r>
            <a:r>
              <a:rPr lang="en-US" altLang="ko-KR" sz="1200" b="1" dirty="0" smtClean="0">
                <a:sym typeface="Wingdings 2"/>
              </a:rPr>
              <a:t>USB</a:t>
            </a:r>
            <a:r>
              <a:rPr lang="ko-KR" altLang="en-US" sz="1200" b="1" dirty="0" smtClean="0">
                <a:sym typeface="Wingdings 2"/>
              </a:rPr>
              <a:t>에 꽂고 드론에 배터리를 연결하면 동글 </a:t>
            </a:r>
            <a:r>
              <a:rPr lang="en-US" altLang="ko-KR" sz="1200" b="1" dirty="0" smtClean="0">
                <a:sym typeface="Wingdings 2"/>
              </a:rPr>
              <a:t>LED</a:t>
            </a:r>
            <a:r>
              <a:rPr lang="ko-KR" altLang="en-US" sz="1200" b="1" dirty="0" smtClean="0">
                <a:sym typeface="Wingdings 2"/>
              </a:rPr>
              <a:t>는 깜박거림을 멈추고 계속 켜져있다</a:t>
            </a:r>
            <a:endParaRPr lang="en-US" altLang="ko-KR" sz="1200" b="1" dirty="0" smtClean="0">
              <a:sym typeface="Wingdings 2"/>
            </a:endParaRPr>
          </a:p>
          <a:p>
            <a:pPr algn="just"/>
            <a:endParaRPr lang="en-US" altLang="ko-KR" sz="1200" b="1" dirty="0" smtClean="0">
              <a:sym typeface="Wingdings 2"/>
            </a:endParaRPr>
          </a:p>
          <a:p>
            <a:pPr algn="just"/>
            <a:r>
              <a:rPr lang="ko-KR" altLang="en-US" sz="1200" b="1" dirty="0" smtClean="0">
                <a:sym typeface="Wingdings 2"/>
              </a:rPr>
              <a:t>만일 동글 </a:t>
            </a:r>
            <a:r>
              <a:rPr lang="en-US" altLang="ko-KR" sz="1200" b="1" dirty="0" smtClean="0">
                <a:sym typeface="Wingdings 2"/>
              </a:rPr>
              <a:t>LED</a:t>
            </a:r>
            <a:r>
              <a:rPr lang="ko-KR" altLang="en-US" sz="1200" b="1" dirty="0" smtClean="0">
                <a:sym typeface="Wingdings 2"/>
              </a:rPr>
              <a:t>가 계속 깜박이면 동글 버튼을 </a:t>
            </a:r>
            <a:r>
              <a:rPr lang="en-US" altLang="ko-KR" sz="1200" b="1" dirty="0" smtClean="0">
                <a:sym typeface="Wingdings 2"/>
              </a:rPr>
              <a:t>2~3</a:t>
            </a:r>
            <a:r>
              <a:rPr lang="ko-KR" altLang="en-US" sz="1200" b="1" dirty="0" smtClean="0">
                <a:sym typeface="Wingdings 2"/>
              </a:rPr>
              <a:t>초간 눌러준다</a:t>
            </a:r>
            <a:r>
              <a:rPr lang="en-US" altLang="ko-KR" sz="1200" b="1" dirty="0" smtClean="0">
                <a:sym typeface="Wingdings 2"/>
              </a:rPr>
              <a:t>.</a:t>
            </a:r>
          </a:p>
        </p:txBody>
      </p:sp>
      <p:cxnSp>
        <p:nvCxnSpPr>
          <p:cNvPr id="57" name="직선 화살표 연결선 56"/>
          <p:cNvCxnSpPr/>
          <p:nvPr/>
        </p:nvCxnSpPr>
        <p:spPr>
          <a:xfrm rot="5400000" flipH="1" flipV="1">
            <a:off x="1269191" y="7312838"/>
            <a:ext cx="500066" cy="1588"/>
          </a:xfrm>
          <a:prstGeom prst="straightConnector1">
            <a:avLst/>
          </a:prstGeom>
          <a:ln w="25400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857232" y="7572396"/>
            <a:ext cx="14398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</a:rPr>
              <a:t>2~3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초간 눌러준다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077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/>
          <p:cNvSpPr txBox="1"/>
          <p:nvPr/>
        </p:nvSpPr>
        <p:spPr>
          <a:xfrm>
            <a:off x="500042" y="857224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스크래치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3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실행 및 환경 설정하기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8" y="1857356"/>
            <a:ext cx="260110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타원 15"/>
          <p:cNvSpPr/>
          <p:nvPr/>
        </p:nvSpPr>
        <p:spPr>
          <a:xfrm>
            <a:off x="571480" y="3500430"/>
            <a:ext cx="285752" cy="2857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28604" y="1428728"/>
            <a:ext cx="535785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u"/>
            </a:pPr>
            <a:r>
              <a:rPr lang="en-US" altLang="ko-KR" sz="1200" dirty="0" smtClean="0"/>
              <a:t>Scratch3.exe </a:t>
            </a:r>
            <a:r>
              <a:rPr lang="ko-KR" altLang="en-US" sz="1200" dirty="0" smtClean="0"/>
              <a:t>실행하고 왼쪽아래 </a:t>
            </a:r>
            <a:r>
              <a:rPr lang="ko-KR" altLang="en-US" sz="1200" b="1" dirty="0" smtClean="0"/>
              <a:t>확장기능추가하기</a:t>
            </a:r>
            <a:r>
              <a:rPr lang="ko-KR" altLang="en-US" sz="1200" dirty="0" smtClean="0"/>
              <a:t> 버튼을 클릭한다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2" y="1857356"/>
            <a:ext cx="260110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직사각형 18"/>
          <p:cNvSpPr/>
          <p:nvPr/>
        </p:nvSpPr>
        <p:spPr>
          <a:xfrm>
            <a:off x="428604" y="4214810"/>
            <a:ext cx="535785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/>
            <a:r>
              <a:rPr lang="en-US" altLang="ko-KR" sz="1200" dirty="0" smtClean="0">
                <a:sym typeface="Wingdings 2"/>
              </a:rPr>
              <a:t> </a:t>
            </a:r>
            <a:r>
              <a:rPr lang="ko-KR" altLang="en-US" sz="1200" b="1" dirty="0" smtClean="0"/>
              <a:t>확장기능 고르기 </a:t>
            </a:r>
            <a:r>
              <a:rPr lang="ko-KR" altLang="en-US" sz="1200" dirty="0" smtClean="0"/>
              <a:t>에서 「</a:t>
            </a:r>
            <a:r>
              <a:rPr lang="en-US" altLang="ko-KR" sz="1200" b="1" dirty="0" err="1" smtClean="0"/>
              <a:t>JDCode</a:t>
            </a:r>
            <a:r>
              <a:rPr lang="ko-KR" altLang="en-US" sz="1200" b="1" dirty="0" smtClean="0"/>
              <a:t>」 </a:t>
            </a:r>
            <a:r>
              <a:rPr lang="ko-KR" altLang="en-US" sz="1200" dirty="0" smtClean="0"/>
              <a:t>를 선택한다</a:t>
            </a:r>
            <a:r>
              <a:rPr lang="en-US" altLang="ko-KR" sz="1200" dirty="0" smtClean="0"/>
              <a:t>. </a:t>
            </a:r>
            <a:endParaRPr lang="ko-KR" altLang="en-US" sz="1200" dirty="0"/>
          </a:p>
        </p:txBody>
      </p:sp>
      <p:sp>
        <p:nvSpPr>
          <p:cNvPr id="20" name="왼쪽 화살표 19"/>
          <p:cNvSpPr/>
          <p:nvPr/>
        </p:nvSpPr>
        <p:spPr>
          <a:xfrm flipH="1">
            <a:off x="3317874" y="2714612"/>
            <a:ext cx="357190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3786190" y="2071670"/>
            <a:ext cx="642942" cy="78581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8" y="4572000"/>
            <a:ext cx="2357454" cy="196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모서리가 둥근 직사각형 22"/>
          <p:cNvSpPr/>
          <p:nvPr/>
        </p:nvSpPr>
        <p:spPr>
          <a:xfrm>
            <a:off x="2214554" y="5189536"/>
            <a:ext cx="428628" cy="214314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왼쪽 화살표 24"/>
          <p:cNvSpPr/>
          <p:nvPr/>
        </p:nvSpPr>
        <p:spPr>
          <a:xfrm flipH="1">
            <a:off x="3071810" y="5357818"/>
            <a:ext cx="357190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8" y="4572001"/>
            <a:ext cx="283336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타원 26"/>
          <p:cNvSpPr/>
          <p:nvPr/>
        </p:nvSpPr>
        <p:spPr>
          <a:xfrm>
            <a:off x="3464813" y="7286644"/>
            <a:ext cx="285752" cy="2857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5500702" y="4929190"/>
            <a:ext cx="642942" cy="214314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22"/>
          <p:cNvGrpSpPr/>
          <p:nvPr/>
        </p:nvGrpSpPr>
        <p:grpSpPr>
          <a:xfrm>
            <a:off x="714356" y="6572264"/>
            <a:ext cx="2286016" cy="1785950"/>
            <a:chOff x="536180" y="6858016"/>
            <a:chExt cx="2392754" cy="1500198"/>
          </a:xfrm>
        </p:grpSpPr>
        <p:pic>
          <p:nvPicPr>
            <p:cNvPr id="30" name="Picture 4" descr="caution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 t="7463" b="6716"/>
            <a:stretch>
              <a:fillRect/>
            </a:stretch>
          </p:blipFill>
          <p:spPr bwMode="auto">
            <a:xfrm>
              <a:off x="538159" y="6858016"/>
              <a:ext cx="2390775" cy="1214446"/>
            </a:xfrm>
            <a:prstGeom prst="rect">
              <a:avLst/>
            </a:prstGeom>
            <a:noFill/>
          </p:spPr>
        </p:pic>
        <p:pic>
          <p:nvPicPr>
            <p:cNvPr id="31" name="Picture 4" descr="caution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 t="52239" b="6716"/>
            <a:stretch>
              <a:fillRect/>
            </a:stretch>
          </p:blipFill>
          <p:spPr bwMode="auto">
            <a:xfrm>
              <a:off x="536180" y="7572396"/>
              <a:ext cx="2390775" cy="785818"/>
            </a:xfrm>
            <a:prstGeom prst="rect">
              <a:avLst/>
            </a:prstGeom>
            <a:noFill/>
          </p:spPr>
        </p:pic>
      </p:grpSp>
      <p:sp>
        <p:nvSpPr>
          <p:cNvPr id="32" name="직사각형 31"/>
          <p:cNvSpPr/>
          <p:nvPr/>
        </p:nvSpPr>
        <p:spPr>
          <a:xfrm>
            <a:off x="793886" y="7282260"/>
            <a:ext cx="218221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드론과 스크래치가 정상 연결</a:t>
            </a:r>
            <a:endParaRPr lang="en-US" altLang="ko-KR" sz="1100" dirty="0" smtClean="0"/>
          </a:p>
          <a:p>
            <a:r>
              <a:rPr lang="ko-KR" altLang="en-US" sz="1100" dirty="0" smtClean="0"/>
              <a:t>됐는지 확인하기 위해 </a:t>
            </a:r>
            <a:r>
              <a:rPr lang="ko-KR" altLang="en-US" sz="1100" b="1" dirty="0" smtClean="0"/>
              <a:t>드론높이</a:t>
            </a:r>
            <a:endParaRPr lang="en-US" altLang="ko-KR" sz="1100" b="1" dirty="0" smtClean="0"/>
          </a:p>
          <a:p>
            <a:r>
              <a:rPr lang="ko-KR" altLang="en-US" sz="1100" dirty="0" smtClean="0"/>
              <a:t>블럭을 선택하고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드론을 위아래</a:t>
            </a:r>
            <a:endParaRPr lang="en-US" altLang="ko-KR" sz="1100" dirty="0" smtClean="0"/>
          </a:p>
          <a:p>
            <a:r>
              <a:rPr lang="ko-KR" altLang="en-US" sz="1100" dirty="0" smtClean="0"/>
              <a:t>로 움직이면 </a:t>
            </a:r>
            <a:r>
              <a:rPr lang="en-US" altLang="ko-KR" sz="1100" dirty="0" smtClean="0"/>
              <a:t>Scratch3 </a:t>
            </a:r>
            <a:r>
              <a:rPr lang="ko-KR" altLang="en-US" sz="1100" dirty="0" smtClean="0"/>
              <a:t>오른쪽위에 드론 높이 값이 변한다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페어링 요약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548680" y="3857620"/>
            <a:ext cx="458046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v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err="1" smtClean="0">
                <a:sym typeface="Wingdings 2"/>
              </a:rPr>
              <a:t>블루투스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ko-KR" altLang="en-US" sz="1200" dirty="0" err="1" smtClean="0">
                <a:sym typeface="Wingdings 2"/>
              </a:rPr>
              <a:t>동글을</a:t>
            </a:r>
            <a:r>
              <a:rPr lang="ko-KR" altLang="en-US" sz="1200" dirty="0" smtClean="0">
                <a:sym typeface="Wingdings 2"/>
              </a:rPr>
              <a:t> 컴퓨터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커넥터에 연결하여 </a:t>
            </a:r>
            <a:r>
              <a:rPr lang="en-US" altLang="ko-KR" sz="1200" dirty="0" smtClean="0">
                <a:sym typeface="Wingdings 2"/>
              </a:rPr>
              <a:t>LED </a:t>
            </a: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  <a:r>
              <a:rPr lang="ko-KR" altLang="en-US" sz="1200" dirty="0" smtClean="0">
                <a:sym typeface="Wingdings 2"/>
              </a:rPr>
              <a:t>상태를 점검한다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</a:p>
          <a:p>
            <a:endParaRPr lang="ko-KR" alt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548678" y="2000232"/>
            <a:ext cx="630932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블루투스 동글과 스크래치 설치 후 하기 순서로 페어링 한다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48680" y="2571736"/>
            <a:ext cx="458046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u"/>
            </a:pPr>
            <a:r>
              <a:rPr lang="ko-KR" altLang="en-US" sz="1200" dirty="0" err="1" smtClean="0">
                <a:sym typeface="Wingdings 2"/>
              </a:rPr>
              <a:t>제이디코드에</a:t>
            </a:r>
            <a:r>
              <a:rPr lang="ko-KR" altLang="en-US" sz="1200" dirty="0" smtClean="0">
                <a:sym typeface="Wingdings 2"/>
              </a:rPr>
              <a:t> 배터리를 꽂아 전원을 공급하여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</a:t>
            </a:r>
            <a:endParaRPr lang="en-US" altLang="ko-KR" sz="1200" dirty="0" smtClean="0">
              <a:sym typeface="Wingdings 2"/>
            </a:endParaRP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 점검한다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548680" y="5331993"/>
            <a:ext cx="302433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 </a:t>
            </a:r>
            <a:r>
              <a:rPr lang="en-US" altLang="ko-KR" sz="1200" dirty="0" err="1" smtClean="0">
                <a:sym typeface="Wingdings 2"/>
              </a:rPr>
              <a:t>JuniLink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프로그램을 실행한다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9" name="직사각형 18"/>
          <p:cNvSpPr/>
          <p:nvPr/>
        </p:nvSpPr>
        <p:spPr>
          <a:xfrm>
            <a:off x="547249" y="6517445"/>
            <a:ext cx="3385807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x"/>
            </a:pPr>
            <a:r>
              <a:rPr lang="ko-KR" altLang="en-US" sz="1200" dirty="0" smtClean="0">
                <a:sym typeface="Wingdings 2"/>
              </a:rPr>
              <a:t>스크래치</a:t>
            </a:r>
            <a:r>
              <a:rPr lang="en-US" altLang="ko-KR" sz="1200" dirty="0" smtClean="0">
                <a:sym typeface="Wingdings 2"/>
              </a:rPr>
              <a:t>3</a:t>
            </a:r>
            <a:r>
              <a:rPr lang="ko-KR" altLang="en-US" sz="1200" dirty="0" smtClean="0">
                <a:sym typeface="Wingdings 2"/>
              </a:rPr>
              <a:t> 실행 후 </a:t>
            </a:r>
            <a:r>
              <a:rPr lang="ko-KR" altLang="en-US" sz="1200" b="1" dirty="0" smtClean="0">
                <a:sym typeface="Wingdings 2"/>
              </a:rPr>
              <a:t>확장기능 선택하기 </a:t>
            </a:r>
            <a:r>
              <a:rPr lang="ko-KR" altLang="en-US" sz="1200" dirty="0" smtClean="0">
                <a:sym typeface="Wingdings 2"/>
              </a:rPr>
              <a:t>에서 </a:t>
            </a:r>
            <a:r>
              <a:rPr lang="en-US" altLang="ko-KR" sz="1200" dirty="0" smtClean="0">
                <a:sym typeface="Wingdings 2"/>
              </a:rPr>
              <a:t>JDCode</a:t>
            </a:r>
            <a:r>
              <a:rPr lang="ko-KR" altLang="en-US" sz="1200" dirty="0" smtClean="0">
                <a:sym typeface="Wingdings 2"/>
              </a:rPr>
              <a:t>가 검색되는지 확인하고 </a:t>
            </a:r>
            <a:r>
              <a:rPr lang="ko-KR" altLang="en-US" sz="1200" b="1" dirty="0" smtClean="0">
                <a:sym typeface="Wingdings 2"/>
              </a:rPr>
              <a:t>연결하기</a:t>
            </a:r>
            <a:r>
              <a:rPr lang="ko-KR" altLang="en-US" sz="1200" dirty="0" smtClean="0">
                <a:sym typeface="Wingdings 2"/>
              </a:rPr>
              <a:t>를 눌러 </a:t>
            </a:r>
            <a:r>
              <a:rPr lang="en-US" altLang="ko-KR" sz="1200" dirty="0" err="1" smtClean="0">
                <a:sym typeface="Wingdings 2"/>
              </a:rPr>
              <a:t>JDCode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블록을 </a:t>
            </a:r>
            <a:r>
              <a:rPr lang="ko-KR" altLang="en-US" sz="1200" dirty="0" err="1" smtClean="0">
                <a:sym typeface="Wingdings 2"/>
              </a:rPr>
              <a:t>오픈한다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 </a:t>
            </a:r>
            <a:endParaRPr lang="ko-KR" altLang="en-US" sz="1200" dirty="0"/>
          </a:p>
        </p:txBody>
      </p:sp>
      <p:sp>
        <p:nvSpPr>
          <p:cNvPr id="21" name="직사각형 20"/>
          <p:cNvSpPr/>
          <p:nvPr/>
        </p:nvSpPr>
        <p:spPr>
          <a:xfrm>
            <a:off x="548680" y="7500958"/>
            <a:ext cx="532859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 </a:t>
            </a:r>
            <a:r>
              <a:rPr lang="en-US" altLang="ko-KR" sz="1200" dirty="0" smtClean="0">
                <a:sym typeface="Wingdings 2"/>
              </a:rPr>
              <a:t>~</a:t>
            </a:r>
            <a:r>
              <a:rPr lang="ko-KR" altLang="en-US" sz="1200" dirty="0" smtClean="0">
                <a:sym typeface="Wingdings 2"/>
              </a:rPr>
              <a:t>까지 정상 실행되면 </a:t>
            </a:r>
            <a:r>
              <a:rPr lang="ko-KR" altLang="en-US" sz="1200" dirty="0" err="1" smtClean="0">
                <a:sym typeface="Wingdings 2"/>
              </a:rPr>
              <a:t>제이디코드의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상태가 하기와 같다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959960" y="3071802"/>
            <a:ext cx="3477152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초록색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/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빨간색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천천히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0728" y="4359935"/>
            <a:ext cx="347715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비연결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 smtClean="0">
              <a:ln w="3175">
                <a:noFill/>
              </a:ln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70095" y="7832398"/>
            <a:ext cx="4459170" cy="31354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제이디코드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-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스크래치 정상 연결되면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점멸을 멈추고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5046028" y="2597782"/>
            <a:ext cx="11236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4190" y="3929058"/>
            <a:ext cx="1200892" cy="90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9690" y="5143504"/>
            <a:ext cx="1776830" cy="99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976" y="6500826"/>
            <a:ext cx="2267544" cy="70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디자인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smtClean="0">
                <a:solidFill>
                  <a:schemeClr val="bg1"/>
                </a:solidFill>
              </a:rPr>
              <a:t>1</a:t>
            </a:r>
            <a:endParaRPr lang="ko-KR" altLang="en-US" sz="4800">
              <a:solidFill>
                <a:schemeClr val="bg1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" y="3492450"/>
            <a:ext cx="5470264" cy="6152840"/>
          </a:xfrm>
          <a:prstGeom prst="rect">
            <a:avLst/>
          </a:prstGeom>
        </p:spPr>
      </p:pic>
      <p:pic>
        <p:nvPicPr>
          <p:cNvPr id="32" name="그림 31" descr="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04" y="2563756"/>
            <a:ext cx="3000396" cy="1875248"/>
          </a:xfrm>
          <a:prstGeom prst="rect">
            <a:avLst/>
          </a:prstGeom>
        </p:spPr>
      </p:pic>
      <p:pic>
        <p:nvPicPr>
          <p:cNvPr id="33" name="그림 32" descr="JDKit 랜더링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5755" y="2563756"/>
            <a:ext cx="2885573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80" y="1943398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현재의 드론 디자인을 살표보자</a:t>
            </a:r>
            <a:endParaRPr lang="en-US" altLang="ko-KR" sz="14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사각형 설명선 25"/>
          <p:cNvSpPr/>
          <p:nvPr/>
        </p:nvSpPr>
        <p:spPr>
          <a:xfrm>
            <a:off x="1550809" y="21203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8" y="4286248"/>
            <a:ext cx="1466914" cy="2018731"/>
          </a:xfrm>
          <a:prstGeom prst="rect">
            <a:avLst/>
          </a:prstGeom>
        </p:spPr>
      </p:pic>
      <p:sp>
        <p:nvSpPr>
          <p:cNvPr id="19" name="타원 18"/>
          <p:cNvSpPr/>
          <p:nvPr/>
        </p:nvSpPr>
        <p:spPr>
          <a:xfrm>
            <a:off x="2193288" y="7015143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2193288" y="7364693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357430" y="729457"/>
            <a:ext cx="3371836" cy="472258"/>
          </a:xfrm>
        </p:spPr>
        <p:txBody>
          <a:bodyPr/>
          <a:lstStyle/>
          <a:p>
            <a:r>
              <a:rPr lang="ko-KR" altLang="en-US" dirty="0" smtClean="0"/>
              <a:t> 자율비행  코딩</a:t>
            </a:r>
            <a:r>
              <a:rPr lang="en-US" altLang="ko-KR" dirty="0" smtClean="0"/>
              <a:t>(</a:t>
            </a:r>
            <a:r>
              <a:rPr lang="en-US" altLang="ko-KR" dirty="0" smtClean="0">
                <a:latin typeface="Times New Roman"/>
                <a:cs typeface="Times New Roman"/>
              </a:rPr>
              <a:t>Ⅰ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r>
              <a:rPr lang="en-US" altLang="ko-KR" dirty="0" smtClean="0"/>
              <a:t>- </a:t>
            </a:r>
            <a:r>
              <a:rPr lang="ko-KR" altLang="en-US" dirty="0" smtClean="0"/>
              <a:t>기본편</a:t>
            </a:r>
            <a:endParaRPr lang="ko-KR" altLang="en-US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714356" y="7929586"/>
            <a:ext cx="5643602" cy="642942"/>
          </a:xfrm>
          <a:prstGeom prst="roundRect">
            <a:avLst>
              <a:gd name="adj" fmla="val 948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100" dirty="0" smtClean="0"/>
          </a:p>
        </p:txBody>
      </p:sp>
      <p:pic>
        <p:nvPicPr>
          <p:cNvPr id="20" name="Picture 6" descr="book icon png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4239" y="7990391"/>
            <a:ext cx="571504" cy="571504"/>
          </a:xfrm>
          <a:prstGeom prst="rect">
            <a:avLst/>
          </a:prstGeom>
          <a:noFill/>
        </p:spPr>
      </p:pic>
      <p:sp>
        <p:nvSpPr>
          <p:cNvPr id="21" name="직사각형 20"/>
          <p:cNvSpPr/>
          <p:nvPr/>
        </p:nvSpPr>
        <p:spPr>
          <a:xfrm>
            <a:off x="1428736" y="7967197"/>
            <a:ext cx="47863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100" dirty="0" smtClean="0">
                <a:solidFill>
                  <a:prstClr val="white"/>
                </a:solidFill>
              </a:rPr>
              <a:t>본 교육은 제이디코드 자율비행을 위한 스크래치 교재입니다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 </a:t>
            </a:r>
            <a:r>
              <a:rPr lang="ko-KR" altLang="en-US" sz="1100" dirty="0" smtClean="0">
                <a:solidFill>
                  <a:prstClr val="white"/>
                </a:solidFill>
              </a:rPr>
              <a:t>따라서</a:t>
            </a:r>
            <a:r>
              <a:rPr lang="en-US" altLang="ko-KR" sz="1100" dirty="0" smtClean="0">
                <a:solidFill>
                  <a:prstClr val="white"/>
                </a:solidFill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</a:rPr>
              <a:t>드론교육에 필요한 블록과 스크래치 기능을 중심으로 선별하여 설명하므로 스크래치의 일부 기능만 사용하며 설명합니다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1743187" y="2005606"/>
            <a:ext cx="3371627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율 비행 드론은 무선 조정기 없이 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SW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코딩으로 제어한다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장에서는 스크래치를 이용하여 기본적인 자율 비행 방법을 이해하고 실내에서 간단하게 코딩하여 실행하도록 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2201761" y="5541171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2201761" y="5908594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6" name="타원 35"/>
          <p:cNvSpPr/>
          <p:nvPr/>
        </p:nvSpPr>
        <p:spPr>
          <a:xfrm>
            <a:off x="2201761" y="6276017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2201761" y="6643440"/>
            <a:ext cx="339905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grpSp>
        <p:nvGrpSpPr>
          <p:cNvPr id="30" name="그룹 37"/>
          <p:cNvGrpSpPr/>
          <p:nvPr/>
        </p:nvGrpSpPr>
        <p:grpSpPr>
          <a:xfrm>
            <a:off x="2201761" y="5429256"/>
            <a:ext cx="3074030" cy="2308324"/>
            <a:chOff x="2489793" y="5211118"/>
            <a:chExt cx="2620674" cy="2308324"/>
          </a:xfrm>
        </p:grpSpPr>
        <p:sp>
          <p:nvSpPr>
            <p:cNvPr id="31" name="TextBox 30"/>
            <p:cNvSpPr txBox="1"/>
            <p:nvPr/>
          </p:nvSpPr>
          <p:spPr>
            <a:xfrm>
              <a:off x="2866113" y="5211118"/>
              <a:ext cx="224435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자율비행 준비하기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드론</a:t>
              </a:r>
              <a:r>
                <a: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 </a:t>
              </a: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이륙</a:t>
              </a:r>
              <a:r>
                <a: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/</a:t>
              </a: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착륙하기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높이 제어하기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속도 제어하기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거리 제어 하기</a:t>
              </a:r>
              <a:endParaRPr lang="en-US" altLang="ko-K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rPr>
                <a:t>동체 회전하기</a:t>
              </a:r>
              <a:endPara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a typeface="나눔고딕" panose="020D0604000000000000" pitchFamily="50" charset="-127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489793" y="5211118"/>
              <a:ext cx="36144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1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2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3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4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5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6</a:t>
              </a:r>
            </a:p>
          </p:txBody>
        </p:sp>
      </p:grpSp>
      <p:sp>
        <p:nvSpPr>
          <p:cNvPr id="28" name="제목 2"/>
          <p:cNvSpPr>
            <a:spLocks noGrp="1"/>
          </p:cNvSpPr>
          <p:nvPr>
            <p:ph type="ctrTitle"/>
          </p:nvPr>
        </p:nvSpPr>
        <p:spPr>
          <a:xfrm>
            <a:off x="681569" y="108846"/>
            <a:ext cx="1890176" cy="116996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03</a:t>
            </a:r>
            <a:r>
              <a:rPr lang="en-US" altLang="ko-KR" sz="5000" dirty="0" smtClean="0"/>
              <a:t>-2</a:t>
            </a:r>
            <a:endParaRPr lang="ko-KR" altLang="en-US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모서리가 둥근 직사각형 23"/>
          <p:cNvSpPr/>
          <p:nvPr/>
        </p:nvSpPr>
        <p:spPr>
          <a:xfrm>
            <a:off x="642918" y="2357422"/>
            <a:ext cx="5715039" cy="2143140"/>
          </a:xfrm>
          <a:prstGeom prst="roundRect">
            <a:avLst>
              <a:gd name="adj" fmla="val 375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자율 비행 준비하기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smtClean="0">
                <a:solidFill>
                  <a:schemeClr val="bg1"/>
                </a:solidFill>
              </a:rPr>
              <a:t>1</a:t>
            </a:r>
            <a:endParaRPr lang="ko-KR" altLang="en-US" sz="48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5695" y="5061381"/>
            <a:ext cx="304905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/>
              <a:t>드론의  수평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블루투스 연결 정상 준비 여부를 말한다</a:t>
            </a:r>
            <a:r>
              <a:rPr lang="en-US" altLang="ko-KR" sz="1100" dirty="0" smtClean="0"/>
              <a:t>. 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드론을</a:t>
            </a:r>
            <a:r>
              <a:rPr lang="ko-KR" altLang="en-US" sz="1100" dirty="0" smtClean="0">
                <a:solidFill>
                  <a:srgbClr val="FF0000"/>
                </a:solidFill>
              </a:rPr>
              <a:t> 평평한 곳에 놓고 </a:t>
            </a:r>
            <a:r>
              <a:rPr lang="en-US" altLang="ko-KR" sz="1100" dirty="0" smtClean="0">
                <a:solidFill>
                  <a:srgbClr val="FF0000"/>
                </a:solidFill>
              </a:rPr>
              <a:t>10</a:t>
            </a:r>
            <a:r>
              <a:rPr lang="ko-KR" altLang="en-US" sz="1100" dirty="0" smtClean="0">
                <a:solidFill>
                  <a:srgbClr val="FF0000"/>
                </a:solidFill>
              </a:rPr>
              <a:t>초 이상 지났는데도  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드론 비행 준비상태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」</a:t>
            </a:r>
            <a:r>
              <a:rPr lang="ko-KR" altLang="en-US" sz="1100" dirty="0" smtClean="0">
                <a:solidFill>
                  <a:srgbClr val="FF0000"/>
                </a:solidFill>
              </a:rPr>
              <a:t>가 </a:t>
            </a:r>
            <a:r>
              <a:rPr lang="en-US" altLang="ko-KR" sz="1100" dirty="0" smtClean="0">
                <a:solidFill>
                  <a:srgbClr val="FF0000"/>
                </a:solidFill>
              </a:rPr>
              <a:t>“0”</a:t>
            </a:r>
            <a:r>
              <a:rPr lang="ko-KR" altLang="en-US" sz="1100" dirty="0" smtClean="0">
                <a:solidFill>
                  <a:srgbClr val="FF0000"/>
                </a:solidFill>
              </a:rPr>
              <a:t>일 경우에는 </a:t>
            </a:r>
            <a:r>
              <a:rPr lang="en-US" altLang="ko-KR" sz="1100" dirty="0" err="1" smtClean="0">
                <a:solidFill>
                  <a:srgbClr val="FF0000"/>
                </a:solidFill>
              </a:rPr>
              <a:t>JuniLink</a:t>
            </a:r>
            <a:r>
              <a:rPr lang="ko-KR" altLang="en-US" sz="1100" dirty="0" smtClean="0">
                <a:solidFill>
                  <a:srgbClr val="FF0000"/>
                </a:solidFill>
              </a:rPr>
              <a:t>에서 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「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센서보정</a:t>
            </a:r>
            <a:r>
              <a:rPr lang="ko-KR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Wingdings 2"/>
              </a:rPr>
              <a:t>」 </a:t>
            </a:r>
            <a:r>
              <a:rPr lang="ko-KR" altLang="en-US" sz="1100" dirty="0" smtClean="0">
                <a:solidFill>
                  <a:srgbClr val="FF0000"/>
                </a:solidFill>
                <a:latin typeface="+mn-ea"/>
                <a:sym typeface="Wingdings 2"/>
              </a:rPr>
              <a:t>버튼을 눌러 자이로센서를 보정</a:t>
            </a:r>
            <a:r>
              <a:rPr lang="ko-KR" altLang="en-US" sz="1100" dirty="0" smtClean="0">
                <a:solidFill>
                  <a:srgbClr val="FF0000"/>
                </a:solidFill>
              </a:rPr>
              <a:t>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endParaRPr lang="en-US" altLang="ko-KR" sz="1100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 : </a:t>
            </a:r>
            <a:r>
              <a:rPr lang="ko-KR" altLang="en-US" sz="1100" dirty="0" smtClean="0"/>
              <a:t>드론 비행 준비 완료       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0 : </a:t>
            </a:r>
            <a:r>
              <a:rPr lang="ko-KR" altLang="en-US" sz="1100" dirty="0" smtClean="0"/>
              <a:t>드론 비행 준비 안됨</a:t>
            </a:r>
            <a:endParaRPr lang="en-US" altLang="ko-KR" sz="1100" dirty="0" smtClean="0"/>
          </a:p>
        </p:txBody>
      </p:sp>
      <p:grpSp>
        <p:nvGrpSpPr>
          <p:cNvPr id="18" name="그룹 17"/>
          <p:cNvGrpSpPr/>
          <p:nvPr/>
        </p:nvGrpSpPr>
        <p:grpSpPr>
          <a:xfrm>
            <a:off x="3730266" y="4929190"/>
            <a:ext cx="2699130" cy="1510884"/>
            <a:chOff x="4451909" y="5132819"/>
            <a:chExt cx="1785950" cy="999716"/>
          </a:xfrm>
        </p:grpSpPr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1909" y="5132819"/>
              <a:ext cx="1785950" cy="9997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직사각형 26"/>
            <p:cNvSpPr/>
            <p:nvPr/>
          </p:nvSpPr>
          <p:spPr>
            <a:xfrm>
              <a:off x="5704595" y="5841851"/>
              <a:ext cx="411264" cy="24346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451645" y="6898535"/>
            <a:ext cx="340624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배터리 잔량을 나타낸다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대표잔량이 </a:t>
            </a:r>
            <a:r>
              <a:rPr lang="en-US" altLang="ko-KR" sz="1100" dirty="0" smtClean="0"/>
              <a:t>20% </a:t>
            </a:r>
            <a:r>
              <a:rPr lang="ko-KR" altLang="en-US" sz="1100" dirty="0" smtClean="0"/>
              <a:t>미만일 경우에 방전률이 약해 이륙시 흔들림이 나타날 수 있다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51645" y="7641575"/>
            <a:ext cx="32861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드론의 높이를 나타낸다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 </a:t>
            </a:r>
            <a:r>
              <a:rPr lang="ko-KR" altLang="en-US" sz="1100" dirty="0" smtClean="0"/>
              <a:t>메인보드 기준의 지면에서부터의 드론 높이이다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14356" y="1928794"/>
            <a:ext cx="52377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자율 비행 준비를 위해 무대의 상태를 확인하도록 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643314" y="3347529"/>
            <a:ext cx="257176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/>
              <a:t>스크래치와 연결되면 무대에서 </a:t>
            </a:r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제이디코드의 상태가 표시된다</a:t>
            </a:r>
            <a:r>
              <a:rPr lang="en-US" altLang="ko-KR" sz="1100" dirty="0" smtClean="0"/>
              <a:t>.</a:t>
            </a:r>
          </a:p>
          <a:p>
            <a:pPr algn="just"/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드론 연결상태를 확인하면</a:t>
            </a:r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자율비행 이해도가 높아진다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70" y="2500298"/>
            <a:ext cx="2436176" cy="17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4" y="2481256"/>
            <a:ext cx="2128406" cy="804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8" y="4785156"/>
            <a:ext cx="22479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95" y="6927195"/>
            <a:ext cx="179070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95" y="7713013"/>
            <a:ext cx="17526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직사각형 73"/>
          <p:cNvSpPr/>
          <p:nvPr/>
        </p:nvSpPr>
        <p:spPr>
          <a:xfrm>
            <a:off x="785794" y="3428992"/>
            <a:ext cx="5429288" cy="1928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857232" y="2757390"/>
            <a:ext cx="55721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100" dirty="0" smtClean="0">
                <a:solidFill>
                  <a:srgbClr val="FF0000"/>
                </a:solidFill>
              </a:rPr>
              <a:t>왼쪽의 블록 사용 시 이동 거리만큼 합해져서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rgbClr val="FF0000"/>
                </a:solidFill>
              </a:rPr>
              <a:t>표시된다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 </a:t>
            </a:r>
            <a:r>
              <a:rPr lang="ko-KR" altLang="en-US" sz="1100" dirty="0" smtClean="0">
                <a:solidFill>
                  <a:srgbClr val="FF0000"/>
                </a:solidFill>
              </a:rPr>
              <a:t>단</a:t>
            </a:r>
            <a:r>
              <a:rPr lang="en-US" altLang="ko-KR" sz="1100" dirty="0" smtClean="0">
                <a:solidFill>
                  <a:srgbClr val="FF0000"/>
                </a:solidFill>
              </a:rPr>
              <a:t>, </a:t>
            </a:r>
            <a:r>
              <a:rPr lang="ko-KR" altLang="en-US" sz="1100" dirty="0" smtClean="0">
                <a:solidFill>
                  <a:srgbClr val="FF0000"/>
                </a:solidFill>
              </a:rPr>
              <a:t>아래 그림처럼</a:t>
            </a:r>
            <a:r>
              <a:rPr lang="en-US" altLang="ko-KR" sz="1100" dirty="0" smtClean="0">
                <a:solidFill>
                  <a:srgbClr val="FF0000"/>
                </a:solidFill>
              </a:rPr>
              <a:t> </a:t>
            </a:r>
            <a:r>
              <a:rPr lang="ko-KR" altLang="en-US" sz="1100" dirty="0" smtClean="0">
                <a:solidFill>
                  <a:srgbClr val="FF0000"/>
                </a:solidFill>
              </a:rPr>
              <a:t>드론의 전면기준으로 거리가 표시된다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grpSp>
        <p:nvGrpSpPr>
          <p:cNvPr id="50" name="그룹 49"/>
          <p:cNvGrpSpPr/>
          <p:nvPr/>
        </p:nvGrpSpPr>
        <p:grpSpPr>
          <a:xfrm>
            <a:off x="1357299" y="3714745"/>
            <a:ext cx="1714511" cy="1571635"/>
            <a:chOff x="2285992" y="2500299"/>
            <a:chExt cx="2571767" cy="2357453"/>
          </a:xfrm>
        </p:grpSpPr>
        <p:grpSp>
          <p:nvGrpSpPr>
            <p:cNvPr id="32" name="그룹 31"/>
            <p:cNvGrpSpPr/>
            <p:nvPr/>
          </p:nvGrpSpPr>
          <p:grpSpPr>
            <a:xfrm>
              <a:off x="2285992" y="4126667"/>
              <a:ext cx="785818" cy="731085"/>
              <a:chOff x="3643314" y="3000364"/>
              <a:chExt cx="785818" cy="731085"/>
            </a:xfrm>
          </p:grpSpPr>
          <p:pic>
            <p:nvPicPr>
              <p:cNvPr id="29" name="그림 2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4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30" name="그림 29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2"/>
                <a:ext cx="711313" cy="659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4" name="그룹 33"/>
            <p:cNvGrpSpPr/>
            <p:nvPr/>
          </p:nvGrpSpPr>
          <p:grpSpPr>
            <a:xfrm rot="5400000">
              <a:off x="4099308" y="2527665"/>
              <a:ext cx="785818" cy="731085"/>
              <a:chOff x="3643314" y="3000364"/>
              <a:chExt cx="785818" cy="731085"/>
            </a:xfrm>
          </p:grpSpPr>
          <p:pic>
            <p:nvPicPr>
              <p:cNvPr id="36" name="그림 35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4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37" name="그림 36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2"/>
                <a:ext cx="711313" cy="659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38" name="직선 화살표 연결선 37"/>
            <p:cNvCxnSpPr/>
            <p:nvPr/>
          </p:nvCxnSpPr>
          <p:spPr>
            <a:xfrm rot="5400000" flipH="1" flipV="1">
              <a:off x="2175414" y="3594303"/>
              <a:ext cx="1080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/>
            <p:cNvCxnSpPr/>
            <p:nvPr/>
          </p:nvCxnSpPr>
          <p:spPr>
            <a:xfrm rot="10800000" flipH="1" flipV="1">
              <a:off x="3134818" y="2907660"/>
              <a:ext cx="1080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그룹 43"/>
            <p:cNvGrpSpPr/>
            <p:nvPr/>
          </p:nvGrpSpPr>
          <p:grpSpPr>
            <a:xfrm rot="5400000">
              <a:off x="2351330" y="2527665"/>
              <a:ext cx="785818" cy="731085"/>
              <a:chOff x="3643314" y="3000364"/>
              <a:chExt cx="785818" cy="731085"/>
            </a:xfrm>
          </p:grpSpPr>
          <p:pic>
            <p:nvPicPr>
              <p:cNvPr id="45" name="그림 4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4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47" name="그림 46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2"/>
                <a:ext cx="711313" cy="659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8" name="TextBox 47"/>
            <p:cNvSpPr txBox="1"/>
            <p:nvPr/>
          </p:nvSpPr>
          <p:spPr>
            <a:xfrm>
              <a:off x="2714620" y="3571868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endParaRPr lang="ko-KR" altLang="en-US" sz="11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178968" y="2571737"/>
              <a:ext cx="628698" cy="261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endParaRPr lang="ko-KR" altLang="en-US" sz="1100" dirty="0"/>
            </a:p>
          </p:txBody>
        </p:sp>
      </p:grpSp>
      <p:grpSp>
        <p:nvGrpSpPr>
          <p:cNvPr id="52" name="그룹 31"/>
          <p:cNvGrpSpPr/>
          <p:nvPr/>
        </p:nvGrpSpPr>
        <p:grpSpPr>
          <a:xfrm>
            <a:off x="4048129" y="4798990"/>
            <a:ext cx="523879" cy="487390"/>
            <a:chOff x="3643314" y="3000364"/>
            <a:chExt cx="785818" cy="731085"/>
          </a:xfrm>
        </p:grpSpPr>
        <p:pic>
          <p:nvPicPr>
            <p:cNvPr id="63" name="그림 62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4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64" name="그림 63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2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4" name="직선 화살표 연결선 53"/>
          <p:cNvCxnSpPr/>
          <p:nvPr/>
        </p:nvCxnSpPr>
        <p:spPr>
          <a:xfrm rot="5400000" flipH="1" flipV="1">
            <a:off x="3974410" y="4444081"/>
            <a:ext cx="720000" cy="105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화살표 연결선 54"/>
          <p:cNvCxnSpPr/>
          <p:nvPr/>
        </p:nvCxnSpPr>
        <p:spPr>
          <a:xfrm rot="10800000" flipH="1" flipV="1">
            <a:off x="4614013" y="3986319"/>
            <a:ext cx="720000" cy="105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333881" y="4429124"/>
            <a:ext cx="419132" cy="1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4643446" y="3762370"/>
            <a:ext cx="419132" cy="1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grpSp>
        <p:nvGrpSpPr>
          <p:cNvPr id="66" name="그룹 31"/>
          <p:cNvGrpSpPr/>
          <p:nvPr/>
        </p:nvGrpSpPr>
        <p:grpSpPr>
          <a:xfrm>
            <a:off x="4048129" y="3685839"/>
            <a:ext cx="523879" cy="487390"/>
            <a:chOff x="3643314" y="3000364"/>
            <a:chExt cx="785818" cy="731085"/>
          </a:xfrm>
        </p:grpSpPr>
        <p:pic>
          <p:nvPicPr>
            <p:cNvPr id="67" name="그림 66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4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68" name="그림 67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2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" name="그룹 31"/>
          <p:cNvGrpSpPr/>
          <p:nvPr/>
        </p:nvGrpSpPr>
        <p:grpSpPr>
          <a:xfrm>
            <a:off x="5262575" y="3682846"/>
            <a:ext cx="523879" cy="487390"/>
            <a:chOff x="3643314" y="3000364"/>
            <a:chExt cx="785818" cy="731085"/>
          </a:xfrm>
        </p:grpSpPr>
        <p:pic>
          <p:nvPicPr>
            <p:cNvPr id="70" name="그림 69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4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71" name="그림 70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2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2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-650" b="-7947"/>
          <a:stretch>
            <a:fillRect/>
          </a:stretch>
        </p:blipFill>
        <p:spPr bwMode="auto">
          <a:xfrm rot="2182560">
            <a:off x="1260007" y="3603256"/>
            <a:ext cx="629243" cy="675119"/>
          </a:xfrm>
          <a:prstGeom prst="rect">
            <a:avLst/>
          </a:prstGeom>
          <a:noFill/>
        </p:spPr>
      </p:pic>
      <p:sp>
        <p:nvSpPr>
          <p:cNvPr id="73" name="TextBox 72"/>
          <p:cNvSpPr txBox="1"/>
          <p:nvPr/>
        </p:nvSpPr>
        <p:spPr>
          <a:xfrm>
            <a:off x="1000108" y="3524572"/>
            <a:ext cx="4427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 </a:t>
            </a:r>
            <a:endParaRPr lang="ko-KR" altLang="en-US" sz="1100" dirty="0"/>
          </a:p>
        </p:txBody>
      </p:sp>
      <p:sp>
        <p:nvSpPr>
          <p:cNvPr id="77" name="TextBox 76"/>
          <p:cNvSpPr txBox="1"/>
          <p:nvPr/>
        </p:nvSpPr>
        <p:spPr>
          <a:xfrm>
            <a:off x="2143116" y="4826221"/>
            <a:ext cx="1159292" cy="430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앞뒤 이동 </a:t>
            </a:r>
            <a:r>
              <a:rPr lang="en-US" altLang="ko-KR" sz="1100" dirty="0" smtClean="0"/>
              <a:t>: 200</a:t>
            </a:r>
          </a:p>
          <a:p>
            <a:r>
              <a:rPr lang="ko-KR" altLang="en-US" sz="1100" dirty="0" smtClean="0"/>
              <a:t>좌우 이동 </a:t>
            </a:r>
            <a:r>
              <a:rPr lang="en-US" altLang="ko-KR" sz="1100" dirty="0" smtClean="0"/>
              <a:t>: 0</a:t>
            </a:r>
            <a:endParaRPr lang="ko-KR" altLang="en-US" sz="1100" dirty="0"/>
          </a:p>
        </p:txBody>
      </p:sp>
      <p:sp>
        <p:nvSpPr>
          <p:cNvPr id="78" name="TextBox 77"/>
          <p:cNvSpPr txBox="1"/>
          <p:nvPr/>
        </p:nvSpPr>
        <p:spPr>
          <a:xfrm>
            <a:off x="4770038" y="4834227"/>
            <a:ext cx="1159292" cy="430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앞뒤 이동 </a:t>
            </a:r>
            <a:r>
              <a:rPr lang="en-US" altLang="ko-KR" sz="1100" dirty="0" smtClean="0"/>
              <a:t>: 100</a:t>
            </a:r>
          </a:p>
          <a:p>
            <a:r>
              <a:rPr lang="ko-KR" altLang="en-US" sz="1100" dirty="0" smtClean="0"/>
              <a:t>좌우 이동 </a:t>
            </a:r>
            <a:r>
              <a:rPr lang="en-US" altLang="ko-KR" sz="1100" dirty="0" smtClean="0"/>
              <a:t>: 100</a:t>
            </a:r>
            <a:endParaRPr lang="ko-KR" altLang="en-US" sz="1100" dirty="0"/>
          </a:p>
        </p:txBody>
      </p:sp>
      <p:sp>
        <p:nvSpPr>
          <p:cNvPr id="83" name="TextBox 82"/>
          <p:cNvSpPr txBox="1"/>
          <p:nvPr/>
        </p:nvSpPr>
        <p:spPr>
          <a:xfrm>
            <a:off x="735622" y="1487626"/>
            <a:ext cx="51435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드론이 수평일 때는 앞뒤좌우</a:t>
            </a:r>
            <a:r>
              <a:rPr lang="en-US" altLang="ko-KR" sz="1100" dirty="0" smtClean="0"/>
              <a:t>“0”</a:t>
            </a:r>
            <a:r>
              <a:rPr lang="ko-KR" altLang="en-US" sz="1100" dirty="0" smtClean="0"/>
              <a:t>으로 표시된다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>
                <a:solidFill>
                  <a:srgbClr val="FF0000"/>
                </a:solidFill>
              </a:rPr>
              <a:t>만약</a:t>
            </a:r>
            <a:r>
              <a:rPr lang="en-US" altLang="ko-KR" sz="1100" dirty="0" smtClean="0">
                <a:solidFill>
                  <a:srgbClr val="FF0000"/>
                </a:solidFill>
              </a:rPr>
              <a:t>, </a:t>
            </a:r>
            <a:r>
              <a:rPr lang="ko-KR" altLang="en-US" sz="1100" dirty="0" smtClean="0">
                <a:solidFill>
                  <a:srgbClr val="FF0000"/>
                </a:solidFill>
              </a:rPr>
              <a:t>평평한 지면에 두었을 때 </a:t>
            </a:r>
            <a:r>
              <a:rPr lang="en-US" altLang="ko-KR" sz="1100" dirty="0" smtClean="0">
                <a:solidFill>
                  <a:srgbClr val="FF0000"/>
                </a:solidFill>
              </a:rPr>
              <a:t>“0”</a:t>
            </a:r>
            <a:r>
              <a:rPr lang="ko-KR" altLang="en-US" sz="1100" dirty="0" smtClean="0">
                <a:solidFill>
                  <a:srgbClr val="FF0000"/>
                </a:solidFill>
              </a:rPr>
              <a:t>으로 표시 되지 않을 때 </a:t>
            </a:r>
            <a:r>
              <a:rPr lang="en-US" altLang="ko-KR" sz="1100" dirty="0" smtClean="0">
                <a:solidFill>
                  <a:srgbClr val="FF0000"/>
                </a:solidFill>
              </a:rPr>
              <a:t>“</a:t>
            </a:r>
            <a:r>
              <a:rPr lang="ko-KR" altLang="en-US" sz="1100" dirty="0" smtClean="0">
                <a:solidFill>
                  <a:srgbClr val="FF0000"/>
                </a:solidFill>
              </a:rPr>
              <a:t>센서 보정</a:t>
            </a:r>
            <a:r>
              <a:rPr lang="en-US" altLang="ko-KR" sz="1100" dirty="0" smtClean="0">
                <a:solidFill>
                  <a:srgbClr val="FF0000"/>
                </a:solidFill>
              </a:rPr>
              <a:t>”</a:t>
            </a:r>
            <a:r>
              <a:rPr lang="ko-KR" altLang="en-US" sz="1100" dirty="0" smtClean="0">
                <a:solidFill>
                  <a:srgbClr val="FF0000"/>
                </a:solidFill>
              </a:rPr>
              <a:t>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71480" y="7361258"/>
            <a:ext cx="564360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 자율비행 준비 상태를 코딩에 추가하여 드론의 상태 점검 후 비행하기를 권장한다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연결된 드론을 손으로 임의대로 움직여 보자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동체가 흔들리므로 드론 비행 준비상태 값이 </a:t>
            </a:r>
            <a:r>
              <a:rPr lang="en-US" altLang="ko-KR" sz="1100" dirty="0" smtClean="0"/>
              <a:t>“0”</a:t>
            </a:r>
            <a:r>
              <a:rPr lang="ko-KR" altLang="en-US" sz="1100" dirty="0" smtClean="0"/>
              <a:t>으로 변하게 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6200000">
            <a:off x="4600273" y="5929010"/>
            <a:ext cx="1329369" cy="1528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94" y="1000100"/>
            <a:ext cx="3715370" cy="40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99" y="2201636"/>
            <a:ext cx="3624720" cy="44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99" y="2681485"/>
            <a:ext cx="2709704" cy="390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94" y="6073923"/>
            <a:ext cx="3153750" cy="890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모서리가 둥근 직사각형 45"/>
          <p:cNvSpPr/>
          <p:nvPr/>
        </p:nvSpPr>
        <p:spPr>
          <a:xfrm>
            <a:off x="568272" y="585469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1" name="그룹 157"/>
          <p:cNvGrpSpPr/>
          <p:nvPr/>
        </p:nvGrpSpPr>
        <p:grpSpPr>
          <a:xfrm flipH="1">
            <a:off x="675392" y="5596617"/>
            <a:ext cx="250534" cy="334430"/>
            <a:chOff x="8004773" y="4661601"/>
            <a:chExt cx="703673" cy="939312"/>
          </a:xfrm>
        </p:grpSpPr>
        <p:sp>
          <p:nvSpPr>
            <p:cNvPr id="5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9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0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61" name="제목 55"/>
          <p:cNvSpPr txBox="1">
            <a:spLocks/>
          </p:cNvSpPr>
          <p:nvPr/>
        </p:nvSpPr>
        <p:spPr>
          <a:xfrm>
            <a:off x="872998" y="557213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903218" y="2730989"/>
            <a:ext cx="21563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제이디코드를 이륙하기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ko-KR" altLang="en-US" dirty="0" smtClean="0"/>
              <a:t>드론 이륙</a:t>
            </a:r>
            <a:r>
              <a:rPr lang="en-US" altLang="ko-KR" dirty="0" smtClean="0"/>
              <a:t>/</a:t>
            </a:r>
            <a:r>
              <a:rPr lang="ko-KR" altLang="en-US" dirty="0" smtClean="0"/>
              <a:t>착륙하기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85794" y="279598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타원 58"/>
          <p:cNvSpPr/>
          <p:nvPr/>
        </p:nvSpPr>
        <p:spPr>
          <a:xfrm>
            <a:off x="785794" y="331431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71480" y="6286512"/>
            <a:ext cx="3143272" cy="2090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드론이 이륙하기 시작하면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높이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데이터값이 빠르게 변화되는 모습을 확인할 수 있다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드론은 이륙 후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전후까지의 높이까지 올라간 후 제자리에 멈춘다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때 드론은 외항에 따른 변화에 높이를 고정 하기위해 조금씩 움직이면서 자율적으로 움직임을 조정한다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변화 값은 상태 메시지로 확인가능하다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4267983" y="1785918"/>
            <a:ext cx="1643074" cy="2714644"/>
            <a:chOff x="4267983" y="1928794"/>
            <a:chExt cx="1643074" cy="2714644"/>
          </a:xfrm>
        </p:grpSpPr>
        <p:sp>
          <p:nvSpPr>
            <p:cNvPr id="28" name="타원 27"/>
            <p:cNvSpPr/>
            <p:nvPr/>
          </p:nvSpPr>
          <p:spPr>
            <a:xfrm>
              <a:off x="4286256" y="1928794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67983" y="2415638"/>
              <a:ext cx="1643074" cy="727602"/>
            </a:xfrm>
            <a:prstGeom prst="rect">
              <a:avLst/>
            </a:prstGeom>
            <a:noFill/>
          </p:spPr>
        </p:pic>
        <p:cxnSp>
          <p:nvCxnSpPr>
            <p:cNvPr id="24" name="직선 화살표 연결선 23"/>
            <p:cNvCxnSpPr/>
            <p:nvPr/>
          </p:nvCxnSpPr>
          <p:spPr>
            <a:xfrm rot="5400000" flipH="1" flipV="1">
              <a:off x="4369121" y="3871246"/>
              <a:ext cx="142876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4371320" y="4572000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5105346" y="3714744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endParaRPr lang="ko-KR" altLang="en-US" sz="1100" dirty="0"/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669" y="2645554"/>
            <a:ext cx="1334854" cy="56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94" y="5072066"/>
            <a:ext cx="1471712" cy="107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727" y="5072066"/>
            <a:ext cx="2328917" cy="241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3869503" y="5169073"/>
            <a:ext cx="1661347" cy="25684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9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30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28670" y="1967195"/>
            <a:ext cx="1571636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드론 이륙하기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38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타원 56"/>
          <p:cNvSpPr/>
          <p:nvPr/>
        </p:nvSpPr>
        <p:spPr>
          <a:xfrm>
            <a:off x="785794" y="173343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903218" y="1668442"/>
            <a:ext cx="21563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제이디코드를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85794" y="225177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14356" y="5786446"/>
            <a:ext cx="2714644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1100" dirty="0" smtClean="0"/>
              <a:t>착륙하기는 먼저 이륙을 한 후 착륙할 수 있도록 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위의 같이 코딩하면 드론이 비행하지 않고 멈춘 상태로 있을 것이다</a:t>
            </a:r>
            <a:r>
              <a:rPr lang="en-US" altLang="ko-KR" sz="1100" dirty="0" smtClean="0">
                <a:sym typeface="Wingdings 2"/>
              </a:rPr>
              <a:t>. </a:t>
            </a:r>
            <a:r>
              <a:rPr lang="ko-KR" altLang="en-US" sz="1100" dirty="0" smtClean="0">
                <a:sym typeface="Wingdings 2"/>
              </a:rPr>
              <a:t>이는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이륙하기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와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착륙하기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 블록이 밀리세컨단위로 실행되기 때문에 드론 이륙 명령 코드를 실행 후 드론 착륙하기가 실행되어 비행하지 못하는 것 처럼 보이지만 코딩은 정상적으로 실행 되는 것을 인지하고 코딩하도록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3571876" y="6347925"/>
            <a:ext cx="2500330" cy="132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이륙하기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후 드론이 이륙 할 수 있도록 잠깐의 시간 동안 기다리게 할 수 있도록한다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정상적으로 비행 확인 한 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삽입하여 드론을 착륙하도록 한다</a:t>
            </a:r>
            <a:r>
              <a:rPr lang="en-US" altLang="ko-KR" sz="1100" dirty="0" smtClean="0"/>
              <a:t>. 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4257350" y="928662"/>
            <a:ext cx="1643074" cy="2714644"/>
            <a:chOff x="4257350" y="1428728"/>
            <a:chExt cx="1643074" cy="2714644"/>
          </a:xfrm>
        </p:grpSpPr>
        <p:sp>
          <p:nvSpPr>
            <p:cNvPr id="26" name="타원 25"/>
            <p:cNvSpPr/>
            <p:nvPr/>
          </p:nvSpPr>
          <p:spPr>
            <a:xfrm>
              <a:off x="4286256" y="1428728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57350" y="1881615"/>
              <a:ext cx="1643074" cy="727602"/>
            </a:xfrm>
            <a:prstGeom prst="rect">
              <a:avLst/>
            </a:prstGeom>
            <a:noFill/>
          </p:spPr>
        </p:pic>
        <p:cxnSp>
          <p:nvCxnSpPr>
            <p:cNvPr id="23" name="직선 화살표 연결선 22"/>
            <p:cNvCxnSpPr/>
            <p:nvPr/>
          </p:nvCxnSpPr>
          <p:spPr>
            <a:xfrm rot="5400000" flipH="1" flipV="1">
              <a:off x="4369121" y="3371180"/>
              <a:ext cx="1428760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>
              <a:off x="4371320" y="4071934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105346" y="3214678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28670" y="92866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드론 착륙하기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798" y="1643042"/>
            <a:ext cx="1174782" cy="475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60" y="4214810"/>
            <a:ext cx="1455749" cy="150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8" y="4429124"/>
            <a:ext cx="1571636" cy="1879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1009073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모서리가 둥근 직사각형 27"/>
          <p:cNvSpPr/>
          <p:nvPr/>
        </p:nvSpPr>
        <p:spPr>
          <a:xfrm>
            <a:off x="568272" y="385443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9" name="그룹 157"/>
          <p:cNvGrpSpPr/>
          <p:nvPr/>
        </p:nvGrpSpPr>
        <p:grpSpPr>
          <a:xfrm flipH="1">
            <a:off x="675392" y="3596353"/>
            <a:ext cx="250534" cy="334430"/>
            <a:chOff x="8004773" y="4661601"/>
            <a:chExt cx="703673" cy="939312"/>
          </a:xfrm>
        </p:grpSpPr>
        <p:sp>
          <p:nvSpPr>
            <p:cNvPr id="30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357186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5072074" y="367221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드론 이착륙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4929190"/>
            <a:ext cx="39433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86070" cy="683044"/>
          </a:xfrm>
        </p:spPr>
        <p:txBody>
          <a:bodyPr>
            <a:normAutofit/>
          </a:bodyPr>
          <a:lstStyle/>
          <a:p>
            <a:pPr algn="l"/>
            <a:r>
              <a:rPr lang="ko-KR" altLang="en-US" dirty="0" smtClean="0"/>
              <a:t>높이 제어하기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85794" y="266583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903218" y="2600840"/>
            <a:ext cx="270939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높이제어 구간</a:t>
            </a:r>
            <a:r>
              <a:rPr lang="en-US" altLang="ko-KR" sz="1100" dirty="0" smtClean="0"/>
              <a:t>: 50~150cm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높이로  지정한다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85794" y="318417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802874" y="367659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4286256" y="1785918"/>
            <a:ext cx="1585262" cy="2714644"/>
            <a:chOff x="4286256" y="2071670"/>
            <a:chExt cx="1585262" cy="2714644"/>
          </a:xfrm>
        </p:grpSpPr>
        <p:sp>
          <p:nvSpPr>
            <p:cNvPr id="42" name="타원 41"/>
            <p:cNvSpPr/>
            <p:nvPr/>
          </p:nvSpPr>
          <p:spPr>
            <a:xfrm>
              <a:off x="4286256" y="2071670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2" name="직선 연결선 31"/>
            <p:cNvCxnSpPr/>
            <p:nvPr/>
          </p:nvCxnSpPr>
          <p:spPr>
            <a:xfrm>
              <a:off x="4371320" y="471487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그림 36" descr="C:\Users\이미선\Dropbox\창업지원자료\기획\디자인\JDCode\앱디자인\jdcode\PNG파일\왼쪽조종\왼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512747" y="2428860"/>
              <a:ext cx="1149104" cy="245022"/>
            </a:xfrm>
            <a:prstGeom prst="rect">
              <a:avLst/>
            </a:prstGeom>
            <a:noFill/>
          </p:spPr>
        </p:pic>
        <p:cxnSp>
          <p:nvCxnSpPr>
            <p:cNvPr id="38" name="직선 화살표 연결선 37"/>
            <p:cNvCxnSpPr/>
            <p:nvPr/>
          </p:nvCxnSpPr>
          <p:spPr>
            <a:xfrm rot="5400000" flipH="1" flipV="1">
              <a:off x="4110961" y="3741543"/>
              <a:ext cx="1934446" cy="1222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5143512" y="3000364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150Cm</a:t>
              </a:r>
              <a:endParaRPr lang="ko-KR" altLang="en-US" sz="1100" dirty="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714620" y="6215074"/>
            <a:ext cx="3643338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제이디코드의 기본 이륙하기 값은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로 정의된다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사용자가 임의로 고도 제어를 위해 사용되는 블록이다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예제와 같이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비행 준비 상태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블록을 삽입하여 드론 상태 점검 후 이륙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높이지정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착륙으로 코딩 하여 실행 해 보자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28670" y="201483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높이 제어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138" y="2571736"/>
            <a:ext cx="1280274" cy="37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214310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모서리가 둥근 직사각형 22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4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2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0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5072074" y="4595750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높이제어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4286256" y="928662"/>
            <a:ext cx="1585262" cy="2714644"/>
            <a:chOff x="4286256" y="1714480"/>
            <a:chExt cx="1585262" cy="2714644"/>
          </a:xfrm>
        </p:grpSpPr>
        <p:sp>
          <p:nvSpPr>
            <p:cNvPr id="42" name="타원 41"/>
            <p:cNvSpPr/>
            <p:nvPr/>
          </p:nvSpPr>
          <p:spPr>
            <a:xfrm>
              <a:off x="4286256" y="1714480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8" name="그림 27" descr="C:\Users\이미선\Dropbox\창업지원자료\기획\디자인\JDCode\앱디자인\jdcode\PNG파일\왼쪽조종\왼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00570" y="3612598"/>
              <a:ext cx="1149104" cy="245022"/>
            </a:xfrm>
            <a:prstGeom prst="rect">
              <a:avLst/>
            </a:prstGeom>
            <a:noFill/>
          </p:spPr>
        </p:pic>
        <p:cxnSp>
          <p:nvCxnSpPr>
            <p:cNvPr id="31" name="직선 화살표 연결선 30"/>
            <p:cNvCxnSpPr/>
            <p:nvPr/>
          </p:nvCxnSpPr>
          <p:spPr>
            <a:xfrm rot="5400000" flipH="1" flipV="1">
              <a:off x="4849501" y="4122892"/>
              <a:ext cx="468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>
              <a:off x="4371320" y="435768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그림 36" descr="C:\Users\이미선\Dropbox\창업지원자료\기획\디자인\JDCode\앱디자인\jdcode\PNG파일\왼쪽조종\왼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12747" y="2071670"/>
              <a:ext cx="1149104" cy="245022"/>
            </a:xfrm>
            <a:prstGeom prst="rect">
              <a:avLst/>
            </a:prstGeom>
            <a:noFill/>
          </p:spPr>
        </p:pic>
        <p:cxnSp>
          <p:nvCxnSpPr>
            <p:cNvPr id="38" name="직선 화살표 연결선 37"/>
            <p:cNvCxnSpPr/>
            <p:nvPr/>
          </p:nvCxnSpPr>
          <p:spPr>
            <a:xfrm rot="5400000" flipH="1" flipV="1">
              <a:off x="4543501" y="2962446"/>
              <a:ext cx="1080000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214950" y="4024638"/>
              <a:ext cx="5517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50Cm</a:t>
              </a:r>
              <a:endParaRPr lang="ko-KR" altLang="en-US" sz="11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143512" y="2643174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120Cm</a:t>
              </a:r>
              <a:endParaRPr lang="ko-KR" altLang="en-US" sz="1100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28670" y="928662"/>
            <a:ext cx="328614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고도 반복 제어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2918" y="1571604"/>
            <a:ext cx="35365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제어 블록을 이용하여 제이디코드의 높이를 반복하여</a:t>
            </a:r>
            <a:endParaRPr lang="en-US" altLang="ko-KR" sz="1100" dirty="0" smtClean="0"/>
          </a:p>
          <a:p>
            <a:r>
              <a:rPr lang="ko-KR" altLang="en-US" sz="1100" dirty="0" smtClean="0"/>
              <a:t>위아래 움직여 보도록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480" y="4115487"/>
            <a:ext cx="3786214" cy="400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56" y="107153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모서리가 둥근 직사각형 19"/>
          <p:cNvSpPr/>
          <p:nvPr/>
        </p:nvSpPr>
        <p:spPr>
          <a:xfrm>
            <a:off x="568272" y="4040862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1" name="그룹 157"/>
          <p:cNvGrpSpPr/>
          <p:nvPr/>
        </p:nvGrpSpPr>
        <p:grpSpPr>
          <a:xfrm flipH="1">
            <a:off x="675392" y="3782782"/>
            <a:ext cx="250534" cy="334430"/>
            <a:chOff x="8004773" y="4661601"/>
            <a:chExt cx="703673" cy="939312"/>
          </a:xfrm>
        </p:grpSpPr>
        <p:sp>
          <p:nvSpPr>
            <p:cNvPr id="24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9" name="제목 55"/>
          <p:cNvSpPr txBox="1">
            <a:spLocks/>
          </p:cNvSpPr>
          <p:nvPr/>
        </p:nvSpPr>
        <p:spPr>
          <a:xfrm>
            <a:off x="872998" y="3758297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71744" y="5214942"/>
            <a:ext cx="3786214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제이디코드는 높이를 </a:t>
            </a:r>
            <a:r>
              <a:rPr lang="en-US" altLang="ko-KR" sz="1100" dirty="0" smtClean="0"/>
              <a:t>50~150cm</a:t>
            </a:r>
            <a:r>
              <a:rPr lang="ko-KR" altLang="en-US" sz="1100" dirty="0" smtClean="0"/>
              <a:t>까지 제어 가능 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예제 코드와 같이 </a:t>
            </a:r>
            <a:r>
              <a:rPr lang="en-US" altLang="ko-KR" sz="1100" dirty="0" smtClean="0"/>
              <a:t>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120cm</a:t>
            </a:r>
            <a:r>
              <a:rPr lang="ko-KR" altLang="en-US" sz="1100" dirty="0" smtClean="0"/>
              <a:t> 값을 넣어 높이의 변화를 코딩을 통해 구현 하고 높이 구간을 확인 해보도록 하자</a:t>
            </a:r>
            <a:r>
              <a:rPr lang="en-US" altLang="ko-KR" sz="1100" dirty="0" smtClean="0"/>
              <a:t>. 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120cm</a:t>
            </a:r>
            <a:r>
              <a:rPr lang="ko-KR" altLang="en-US" sz="1100" dirty="0" smtClean="0"/>
              <a:t>를 위아래로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번 반복하기를 실행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만약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 착륙하기를 코딩을 넣지 않을 경우에는 마지막 명령어를 수행하므로 </a:t>
            </a:r>
            <a:r>
              <a:rPr lang="en-US" altLang="ko-KR" sz="1100" dirty="0" smtClean="0"/>
              <a:t>120cm </a:t>
            </a:r>
            <a:r>
              <a:rPr lang="ko-KR" altLang="en-US" sz="1100" dirty="0" smtClean="0"/>
              <a:t>높이로 기다리기가 계속 실행되어 착륙하지 않는다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코딩 할때는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반드시 삽입하여 안정적으로 드론을 착륙 하도록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0" name="모서리가 둥근 직사각형 29"/>
          <p:cNvSpPr/>
          <p:nvPr/>
        </p:nvSpPr>
        <p:spPr>
          <a:xfrm>
            <a:off x="4857760" y="3901172"/>
            <a:ext cx="1428760" cy="178689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3,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고도반복제어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ko-KR" altLang="en-US" dirty="0" smtClean="0"/>
              <a:t>속도 제어하기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85794" y="256528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903218" y="2500298"/>
            <a:ext cx="3292889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직진 또는 후진한다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85794" y="3083628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802874" y="357605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3" name="그룹 22"/>
          <p:cNvGrpSpPr/>
          <p:nvPr/>
        </p:nvGrpSpPr>
        <p:grpSpPr>
          <a:xfrm>
            <a:off x="3929066" y="1643042"/>
            <a:ext cx="1976473" cy="2714644"/>
            <a:chOff x="4286256" y="2071670"/>
            <a:chExt cx="1976473" cy="2714644"/>
          </a:xfrm>
        </p:grpSpPr>
        <p:sp>
          <p:nvSpPr>
            <p:cNvPr id="42" name="타원 41"/>
            <p:cNvSpPr/>
            <p:nvPr/>
          </p:nvSpPr>
          <p:spPr>
            <a:xfrm>
              <a:off x="4286256" y="2071670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2" name="직선 연결선 31"/>
            <p:cNvCxnSpPr/>
            <p:nvPr/>
          </p:nvCxnSpPr>
          <p:spPr>
            <a:xfrm>
              <a:off x="4371320" y="4572000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>
              <a:stCxn id="24" idx="2"/>
            </p:cNvCxnSpPr>
            <p:nvPr/>
          </p:nvCxnSpPr>
          <p:spPr>
            <a:xfrm rot="5400000" flipH="1" flipV="1">
              <a:off x="4431665" y="3276429"/>
              <a:ext cx="1291504" cy="137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143512" y="3214678"/>
              <a:ext cx="111921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70cm/s </a:t>
              </a:r>
              <a:r>
                <a:rPr lang="ko-KR" altLang="en-US" sz="1100" dirty="0" smtClean="0"/>
                <a:t>속도로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5</a:t>
              </a:r>
              <a:r>
                <a:rPr lang="ko-KR" altLang="en-US" sz="1100" dirty="0" smtClean="0"/>
                <a:t>초동안 직진</a:t>
              </a:r>
              <a:endParaRPr lang="ko-KR" altLang="en-US" sz="1100" dirty="0"/>
            </a:p>
          </p:txBody>
        </p:sp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714884" y="3929058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그림 24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696685" y="2197840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Box 20"/>
          <p:cNvSpPr txBox="1"/>
          <p:nvPr/>
        </p:nvSpPr>
        <p:spPr>
          <a:xfrm>
            <a:off x="642918" y="7143768"/>
            <a:ext cx="5643602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b="1" dirty="0" smtClean="0"/>
              <a:t>위의 </a:t>
            </a:r>
            <a:r>
              <a:rPr lang="en-US" altLang="ko-KR" sz="1100" b="1" dirty="0" smtClean="0"/>
              <a:t>2</a:t>
            </a:r>
            <a:r>
              <a:rPr lang="ko-KR" altLang="en-US" sz="1100" b="1" dirty="0" smtClean="0"/>
              <a:t>개의 코딩의 차이점은 무엇일가</a:t>
            </a:r>
            <a:r>
              <a:rPr lang="en-US" altLang="ko-KR" sz="1100" b="1" dirty="0" smtClean="0"/>
              <a:t>? </a:t>
            </a:r>
            <a:r>
              <a:rPr lang="ko-KR" altLang="en-US" sz="1100" dirty="0" smtClean="0"/>
              <a:t>결론은 </a:t>
            </a:r>
            <a:r>
              <a:rPr lang="en-US" altLang="ko-KR" sz="1100" dirty="0" smtClean="0"/>
              <a:t>“5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왼쪽의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기다리기를 하지 않을 경우에는 마지막 코딩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앞으로 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속도로 비행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한줄을 실행 후 바로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넣어 직진하고자 하는 거리만큼을 속도와 기다리는 속도를 가늠하여 코드값을 넣도록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오른쪽 코드 값은 가속과 외항을 고려 하지 않은 단순 수치로는 </a:t>
            </a:r>
            <a:r>
              <a:rPr lang="en-US" altLang="ko-KR" sz="1100" dirty="0" smtClean="0"/>
              <a:t>70cm/sec * 5sec = 350cm </a:t>
            </a:r>
            <a:r>
              <a:rPr lang="ko-KR" altLang="en-US" sz="1100" dirty="0" smtClean="0"/>
              <a:t>거리만큼 직진하게 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28670" y="192879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직진 후진하기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654" y="2500299"/>
            <a:ext cx="1846355" cy="36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80" y="4643438"/>
            <a:ext cx="2905382" cy="228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572000"/>
            <a:ext cx="2857520" cy="2624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모서리가 둥근 직사각형 25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8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29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모서리가 둥근 직사각형 36"/>
          <p:cNvSpPr/>
          <p:nvPr/>
        </p:nvSpPr>
        <p:spPr>
          <a:xfrm>
            <a:off x="4929198" y="4298123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직진후진속도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259" y="1714480"/>
            <a:ext cx="1654869" cy="122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타원 56"/>
          <p:cNvSpPr/>
          <p:nvPr/>
        </p:nvSpPr>
        <p:spPr>
          <a:xfrm>
            <a:off x="928670" y="155340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1046094" y="1438246"/>
            <a:ext cx="402598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오른쪽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왼쪽으로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928670" y="3214678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945750" y="354415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2928934" y="1500166"/>
            <a:ext cx="3286148" cy="1643074"/>
            <a:chOff x="3500438" y="2357422"/>
            <a:chExt cx="3000396" cy="1500198"/>
          </a:xfrm>
        </p:grpSpPr>
        <p:sp>
          <p:nvSpPr>
            <p:cNvPr id="42" name="타원 41"/>
            <p:cNvSpPr/>
            <p:nvPr/>
          </p:nvSpPr>
          <p:spPr>
            <a:xfrm rot="5400000">
              <a:off x="4393413" y="1750199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500438" y="2857488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그림 24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5572140" y="2786050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4286256" y="2571736"/>
              <a:ext cx="142876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30cm/s </a:t>
              </a:r>
              <a:r>
                <a:rPr lang="ko-KR" altLang="en-US" sz="1100" dirty="0" smtClean="0"/>
                <a:t>속도로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왼쪽으로 </a:t>
              </a:r>
              <a:r>
                <a:rPr lang="en-US" altLang="ko-KR" sz="1100" dirty="0" smtClean="0"/>
                <a:t>5</a:t>
              </a:r>
              <a:r>
                <a:rPr lang="ko-KR" altLang="en-US" sz="1100" dirty="0" smtClean="0"/>
                <a:t>초 비행</a:t>
              </a:r>
              <a:endParaRPr lang="ko-KR" altLang="en-US" sz="1100" dirty="0"/>
            </a:p>
          </p:txBody>
        </p:sp>
        <p:cxnSp>
          <p:nvCxnSpPr>
            <p:cNvPr id="31" name="직선 화살표 연결선 30"/>
            <p:cNvCxnSpPr/>
            <p:nvPr/>
          </p:nvCxnSpPr>
          <p:spPr>
            <a:xfrm flipV="1">
              <a:off x="4357694" y="3214678"/>
              <a:ext cx="1215983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 flipV="1">
              <a:off x="4286256" y="3000364"/>
              <a:ext cx="1215983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4286256" y="3214678"/>
              <a:ext cx="157163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30cm/s </a:t>
              </a:r>
              <a:r>
                <a:rPr lang="ko-KR" altLang="en-US" sz="1100" dirty="0" smtClean="0"/>
                <a:t>속도로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오른쪽으로 </a:t>
              </a:r>
              <a:r>
                <a:rPr lang="en-US" altLang="ko-KR" sz="1100" dirty="0" smtClean="0"/>
                <a:t>5</a:t>
              </a:r>
              <a:r>
                <a:rPr lang="ko-KR" altLang="en-US" sz="1100" dirty="0" smtClean="0"/>
                <a:t>초 비행</a:t>
              </a:r>
              <a:endParaRPr lang="ko-KR" altLang="en-US" sz="1100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28670" y="928662"/>
            <a:ext cx="328614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오른쪽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/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왼쪽으로 비행하기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56" y="4429124"/>
            <a:ext cx="2977533" cy="3976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714752" y="4429124"/>
            <a:ext cx="2714644" cy="2090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왼쪽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오른쪽 비행은 비행의 회전 없이 꽃게와 같이 옆으로 비행하는 모습이다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왼쪽 코딩과 같이 하면 왼쪽으로 </a:t>
            </a:r>
            <a:r>
              <a:rPr lang="en-US" altLang="ko-KR" sz="1100" dirty="0" smtClean="0"/>
              <a:t>30cm/s</a:t>
            </a:r>
            <a:r>
              <a:rPr lang="ko-KR" altLang="en-US" sz="1100" dirty="0" smtClean="0"/>
              <a:t>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초동안 비행하고 오른쪽으로 같은 속도로 같은 시간만큼 이동 하므로  제자리 위치로 컴백하게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 외항과 오차범위를 내에서 착륙한다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8272" y="421162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6" name="그룹 157"/>
          <p:cNvGrpSpPr/>
          <p:nvPr/>
        </p:nvGrpSpPr>
        <p:grpSpPr>
          <a:xfrm flipH="1">
            <a:off x="675392" y="3953543"/>
            <a:ext cx="250534" cy="334430"/>
            <a:chOff x="8004773" y="4661601"/>
            <a:chExt cx="703673" cy="939312"/>
          </a:xfrm>
        </p:grpSpPr>
        <p:sp>
          <p:nvSpPr>
            <p:cNvPr id="2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7" name="제목 55"/>
          <p:cNvSpPr txBox="1">
            <a:spLocks/>
          </p:cNvSpPr>
          <p:nvPr/>
        </p:nvSpPr>
        <p:spPr>
          <a:xfrm>
            <a:off x="872998" y="392905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8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1000100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모서리가 둥근 직사각형 38"/>
          <p:cNvSpPr/>
          <p:nvPr/>
        </p:nvSpPr>
        <p:spPr>
          <a:xfrm>
            <a:off x="5072074" y="402424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좌우속도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4429124"/>
            <a:ext cx="4143404" cy="36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그룹 22"/>
          <p:cNvGrpSpPr/>
          <p:nvPr/>
        </p:nvGrpSpPr>
        <p:grpSpPr>
          <a:xfrm>
            <a:off x="4306423" y="1785918"/>
            <a:ext cx="1694345" cy="2500330"/>
            <a:chOff x="4524361" y="2500298"/>
            <a:chExt cx="1694345" cy="2500330"/>
          </a:xfrm>
        </p:grpSpPr>
        <p:sp>
          <p:nvSpPr>
            <p:cNvPr id="29" name="타원 28"/>
            <p:cNvSpPr/>
            <p:nvPr/>
          </p:nvSpPr>
          <p:spPr>
            <a:xfrm>
              <a:off x="4524361" y="2500298"/>
              <a:ext cx="1500198" cy="250033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4572008" y="471487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 rot="5400000" flipH="1" flipV="1">
              <a:off x="4669770" y="3633618"/>
              <a:ext cx="1291504" cy="137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381617" y="3428992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140cm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39" name="그림 38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4952989" y="4071934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그림 39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4934790" y="2555030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거리 제어하기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714356" y="259300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831780" y="2519780"/>
            <a:ext cx="37679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거리제어 구간 </a:t>
            </a:r>
            <a:r>
              <a:rPr lang="en-US" altLang="ko-KR" sz="1100" dirty="0" smtClean="0"/>
              <a:t>: 0~1,000cm</a:t>
            </a:r>
          </a:p>
          <a:p>
            <a:r>
              <a:rPr lang="ko-KR" altLang="en-US" sz="1100" dirty="0" smtClean="0"/>
              <a:t>속도제어 구간 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지정한 거리만큼 지정한 속도로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9" name="타원 58"/>
          <p:cNvSpPr/>
          <p:nvPr/>
        </p:nvSpPr>
        <p:spPr>
          <a:xfrm>
            <a:off x="714356" y="307180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731436" y="361559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928670" y="1928794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거리 제어 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1136"/>
          <a:stretch>
            <a:fillRect/>
          </a:stretch>
        </p:blipFill>
        <p:spPr bwMode="auto">
          <a:xfrm>
            <a:off x="1500174" y="2500298"/>
            <a:ext cx="2761595" cy="44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타원 25"/>
          <p:cNvSpPr/>
          <p:nvPr/>
        </p:nvSpPr>
        <p:spPr>
          <a:xfrm>
            <a:off x="943217" y="7172674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714620" y="4643438"/>
            <a:ext cx="3714776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2s(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140cm</a:t>
            </a:r>
            <a:r>
              <a:rPr lang="ko-KR" altLang="en-US" sz="1100" dirty="0" smtClean="0"/>
              <a:t>거리만큼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1s(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  70cm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초만 비행하므로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만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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이동하고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초동안 제자리 비행한다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43116" y="7143768"/>
            <a:ext cx="4214842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제어하기는 지정한 거리를 지정한 속도로 비행 하는 것이다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원하는 거리를 빠르게 또는 느리게 속도를 조절하여 비행하므로 비행 거리가 정해져 있을 경우에 사용하는 블록이다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시간과 거리를 정확하게 계산해서 코딩해야 원하는 이동 거리만큼 비행할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>
                <a:sym typeface="Wingdings 2"/>
              </a:rPr>
              <a:t></a:t>
            </a:r>
            <a:r>
              <a:rPr lang="en-US" altLang="ko-KR" sz="1100" dirty="0" smtClean="0">
                <a:sym typeface="Wingdings 2"/>
              </a:rPr>
              <a:t>~</a:t>
            </a:r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예제와 같이거리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속도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시간을 계산하여 위치와 제자리 비행 등을 정의한다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568272" y="435449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5" name="그룹 157"/>
          <p:cNvGrpSpPr/>
          <p:nvPr/>
        </p:nvGrpSpPr>
        <p:grpSpPr>
          <a:xfrm flipH="1">
            <a:off x="675392" y="4096419"/>
            <a:ext cx="250534" cy="334430"/>
            <a:chOff x="8004773" y="4661601"/>
            <a:chExt cx="703673" cy="939312"/>
          </a:xfrm>
        </p:grpSpPr>
        <p:sp>
          <p:nvSpPr>
            <p:cNvPr id="2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5" name="제목 55"/>
          <p:cNvSpPr txBox="1">
            <a:spLocks/>
          </p:cNvSpPr>
          <p:nvPr/>
        </p:nvSpPr>
        <p:spPr>
          <a:xfrm>
            <a:off x="872998" y="407193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모서리가 둥근 직사각형 41"/>
          <p:cNvSpPr/>
          <p:nvPr/>
        </p:nvSpPr>
        <p:spPr>
          <a:xfrm>
            <a:off x="5072074" y="4179185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거리제어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ture drone concepts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14938" y="1500167"/>
            <a:ext cx="2991786" cy="1929956"/>
          </a:xfrm>
          <a:prstGeom prst="rect">
            <a:avLst/>
          </a:prstGeom>
          <a:noFill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/>
        </p:blipFill>
        <p:spPr bwMode="auto">
          <a:xfrm>
            <a:off x="414938" y="3719936"/>
            <a:ext cx="2991786" cy="19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 descr="future drone designs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523" y="1500166"/>
            <a:ext cx="3024821" cy="1941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57166" y="92866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미래에 도래할 컨셉 드론과 용도를 살펴보자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14938" y="3214678"/>
            <a:ext cx="299178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마이드론 시대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00523" y="3226658"/>
            <a:ext cx="302482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개인 교통 수단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14937" y="5409938"/>
            <a:ext cx="2991787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택배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그룹 2"/>
          <p:cNvGrpSpPr/>
          <p:nvPr/>
        </p:nvGrpSpPr>
        <p:grpSpPr>
          <a:xfrm>
            <a:off x="3510662" y="3714744"/>
            <a:ext cx="3014682" cy="1910638"/>
            <a:chOff x="3415769" y="4893611"/>
            <a:chExt cx="3014682" cy="1910638"/>
          </a:xfrm>
        </p:grpSpPr>
        <p:pic>
          <p:nvPicPr>
            <p:cNvPr id="98321" name="Picture 17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 l="-441" r="-75"/>
            <a:stretch/>
          </p:blipFill>
          <p:spPr bwMode="auto">
            <a:xfrm>
              <a:off x="3415770" y="5867450"/>
              <a:ext cx="3014681" cy="9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22" name="Picture 18"/>
            <p:cNvPicPr>
              <a:picLocks noChangeAspect="1" noChangeArrowheads="1"/>
            </p:cNvPicPr>
            <p:nvPr/>
          </p:nvPicPr>
          <p:blipFill rotWithShape="1">
            <a:blip r:embed="rId8" cstate="email"/>
            <a:srcRect r="-518"/>
            <a:stretch/>
          </p:blipFill>
          <p:spPr bwMode="auto">
            <a:xfrm>
              <a:off x="3415769" y="4893611"/>
              <a:ext cx="3014682" cy="99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직사각형 22"/>
            <p:cNvSpPr/>
            <p:nvPr/>
          </p:nvSpPr>
          <p:spPr>
            <a:xfrm>
              <a:off x="3438636" y="6588805"/>
              <a:ext cx="2991815" cy="215444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택배용 드론 </a:t>
              </a:r>
              <a:r>
                <a:rPr lang="en-US" altLang="ko-KR" sz="800" b="1" smtClean="0">
                  <a:solidFill>
                    <a:schemeClr val="bg1">
                      <a:lumMod val="75000"/>
                    </a:schemeClr>
                  </a:solidFill>
                </a:rPr>
                <a:t>&amp; </a:t>
              </a:r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트럭</a:t>
              </a:r>
              <a:endParaRPr lang="ko-KR" altLang="en-US" sz="800" b="1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9988" y="5916192"/>
            <a:ext cx="3029011" cy="20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9"/>
          <p:cNvPicPr preferRelativeResize="0"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8" y="5916192"/>
            <a:ext cx="3024000" cy="208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99989" y="7765850"/>
            <a:ext cx="2730059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경찰 보조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89156" y="7765850"/>
            <a:ext cx="3011678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에어택시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그룹 41"/>
          <p:cNvGrpSpPr/>
          <p:nvPr/>
        </p:nvGrpSpPr>
        <p:grpSpPr>
          <a:xfrm>
            <a:off x="3786190" y="714348"/>
            <a:ext cx="1714512" cy="2714644"/>
            <a:chOff x="4214818" y="714348"/>
            <a:chExt cx="1714512" cy="2714644"/>
          </a:xfrm>
        </p:grpSpPr>
        <p:sp>
          <p:nvSpPr>
            <p:cNvPr id="29" name="타원 28"/>
            <p:cNvSpPr/>
            <p:nvPr/>
          </p:nvSpPr>
          <p:spPr>
            <a:xfrm>
              <a:off x="4214818" y="714348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4354070" y="3355966"/>
              <a:ext cx="150019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>
              <a:stCxn id="39" idx="2"/>
            </p:cNvCxnSpPr>
            <p:nvPr/>
          </p:nvCxnSpPr>
          <p:spPr>
            <a:xfrm rot="5400000" flipH="1" flipV="1">
              <a:off x="4380394" y="2045278"/>
              <a:ext cx="1291504" cy="137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092241" y="1857356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140cm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39" name="그림 38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663613" y="2697907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그림 39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645414" y="840518"/>
              <a:ext cx="711313" cy="659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TextBox 20"/>
          <p:cNvSpPr txBox="1"/>
          <p:nvPr/>
        </p:nvSpPr>
        <p:spPr>
          <a:xfrm>
            <a:off x="571480" y="6572264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위의 코드는 거리와 속도를 기준으로 데이터를 계산하면 동일한 결과를 예상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하지만 결과 값은 서로 상이하다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  </a:t>
            </a:r>
            <a:r>
              <a:rPr lang="en-US" altLang="ko-KR" sz="1100" dirty="0" smtClean="0">
                <a:solidFill>
                  <a:srgbClr val="0070C0"/>
                </a:solidFill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</a:rPr>
              <a:t>거리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</a:t>
            </a:r>
            <a:r>
              <a:rPr lang="en-US" altLang="ko-KR" sz="1100" dirty="0" smtClean="0">
                <a:solidFill>
                  <a:srgbClr val="0070C0"/>
                </a:solidFill>
              </a:rPr>
              <a:t>70cm/s 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속도로 비행</a:t>
            </a:r>
            <a:endParaRPr lang="en-US" altLang="ko-KR" sz="1100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</a:rPr>
              <a:t>  [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70cm/s</a:t>
            </a:r>
            <a:r>
              <a:rPr lang="ko-KR" altLang="en-US" sz="1100" dirty="0" smtClean="0">
                <a:solidFill>
                  <a:srgbClr val="0070C0"/>
                </a:solidFill>
              </a:rPr>
              <a:t>로 </a:t>
            </a:r>
            <a:r>
              <a:rPr lang="en-US" altLang="ko-KR" sz="1100" dirty="0" smtClean="0">
                <a:solidFill>
                  <a:srgbClr val="0070C0"/>
                </a:solidFill>
              </a:rPr>
              <a:t>2</a:t>
            </a:r>
            <a:r>
              <a:rPr lang="ko-KR" altLang="en-US" sz="1100" dirty="0" smtClean="0">
                <a:solidFill>
                  <a:srgbClr val="0070C0"/>
                </a:solidFill>
              </a:rPr>
              <a:t>초동안 직진</a:t>
            </a:r>
            <a:r>
              <a:rPr lang="en-US" altLang="ko-KR" sz="1100" dirty="0" smtClean="0">
                <a:solidFill>
                  <a:srgbClr val="0070C0"/>
                </a:solidFill>
              </a:rPr>
              <a:t>, </a:t>
            </a:r>
            <a:r>
              <a:rPr lang="ko-KR" altLang="en-US" sz="1100" dirty="0" smtClean="0">
                <a:solidFill>
                  <a:srgbClr val="0070C0"/>
                </a:solidFill>
              </a:rPr>
              <a:t>즉 산술식으로는 </a:t>
            </a:r>
            <a:r>
              <a:rPr lang="en-US" altLang="ko-KR" sz="1100" dirty="0" smtClean="0">
                <a:solidFill>
                  <a:srgbClr val="0070C0"/>
                </a:solidFill>
              </a:rPr>
              <a:t>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비행</a:t>
            </a:r>
            <a:r>
              <a:rPr lang="en-US" altLang="ko-KR" sz="1100" dirty="0" smtClean="0">
                <a:solidFill>
                  <a:srgbClr val="0070C0"/>
                </a:solidFill>
              </a:rPr>
              <a:t>    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기준 코딩은 약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까지 도달 하기 위해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 비행하지만 가속과 거리와의 관계를 고려해 자동으로 속도를 줄여서 지정 거리에서 멈추게 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 기준은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으로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비행을 하고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드론착륙하기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코딩이 실행되면 서서히 속도를 줄여가기 때문에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넘어 착륙하게 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4357" y="1500166"/>
            <a:ext cx="33575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100" dirty="0" smtClean="0"/>
              <a:t>거리제어와 속도 제어 블록의 미세한 차이점을 비교하고 학습하여 자율 비행 시 보다 스마트하게 </a:t>
            </a:r>
            <a:endParaRPr lang="en-US" altLang="ko-KR" sz="1100" dirty="0" smtClean="0"/>
          </a:p>
          <a:p>
            <a:pPr algn="just"/>
            <a:r>
              <a:rPr lang="ko-KR" altLang="en-US" sz="1100" dirty="0" smtClean="0"/>
              <a:t>코딩 해보도록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4286256" y="3571868"/>
            <a:ext cx="1511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solidFill>
                  <a:srgbClr val="1555A6"/>
                </a:solidFill>
              </a:rPr>
              <a:t>[</a:t>
            </a:r>
            <a:r>
              <a:rPr lang="ko-KR" altLang="en-US" sz="1100" b="1" dirty="0" smtClean="0">
                <a:solidFill>
                  <a:srgbClr val="1555A6"/>
                </a:solidFill>
              </a:rPr>
              <a:t>속도 기준으로 비행</a:t>
            </a:r>
            <a:r>
              <a:rPr lang="en-US" altLang="ko-KR" sz="1100" b="1" dirty="0" smtClean="0">
                <a:solidFill>
                  <a:srgbClr val="1555A6"/>
                </a:solidFill>
              </a:rPr>
              <a:t>]</a:t>
            </a:r>
            <a:endParaRPr lang="en-US" altLang="ko-KR" sz="1100" dirty="0" smtClean="0">
              <a:solidFill>
                <a:srgbClr val="1555A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8670" y="928662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거리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VS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속도 제어 비교하기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5856" y="4000496"/>
            <a:ext cx="2452102" cy="2632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4" name="그룹 23"/>
          <p:cNvGrpSpPr/>
          <p:nvPr/>
        </p:nvGrpSpPr>
        <p:grpSpPr>
          <a:xfrm>
            <a:off x="714356" y="3648763"/>
            <a:ext cx="3214710" cy="2709190"/>
            <a:chOff x="869295" y="4025525"/>
            <a:chExt cx="3000396" cy="2528577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295" y="4214810"/>
              <a:ext cx="3000396" cy="2339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736076" y="4025525"/>
              <a:ext cx="15119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rgbClr val="1555A6"/>
                  </a:solidFill>
                </a:rPr>
                <a:t>[</a:t>
              </a:r>
              <a:r>
                <a:rPr lang="ko-KR" altLang="en-US" sz="1100" b="1" dirty="0" smtClean="0">
                  <a:solidFill>
                    <a:srgbClr val="1555A6"/>
                  </a:solidFill>
                </a:rPr>
                <a:t>거리 기준으로 비행</a:t>
              </a:r>
              <a:r>
                <a:rPr lang="en-US" altLang="ko-KR" sz="1100" b="1" dirty="0" smtClean="0">
                  <a:solidFill>
                    <a:srgbClr val="1555A6"/>
                  </a:solidFill>
                </a:rPr>
                <a:t>]</a:t>
              </a:r>
            </a:p>
          </p:txBody>
        </p:sp>
      </p:grpSp>
      <p:sp>
        <p:nvSpPr>
          <p:cNvPr id="25" name="모서리가 둥근 직사각형 24"/>
          <p:cNvSpPr/>
          <p:nvPr/>
        </p:nvSpPr>
        <p:spPr>
          <a:xfrm>
            <a:off x="568272" y="349724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6" name="그룹 157"/>
          <p:cNvGrpSpPr/>
          <p:nvPr/>
        </p:nvGrpSpPr>
        <p:grpSpPr>
          <a:xfrm flipH="1">
            <a:off x="675392" y="3239163"/>
            <a:ext cx="250534" cy="334430"/>
            <a:chOff x="8004773" y="4661601"/>
            <a:chExt cx="703673" cy="939312"/>
          </a:xfrm>
        </p:grpSpPr>
        <p:sp>
          <p:nvSpPr>
            <p:cNvPr id="27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2" name="제목 55"/>
          <p:cNvSpPr txBox="1">
            <a:spLocks/>
          </p:cNvSpPr>
          <p:nvPr/>
        </p:nvSpPr>
        <p:spPr>
          <a:xfrm>
            <a:off x="872998" y="321467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56" y="107153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모서리가 둥근 직사각형 40"/>
          <p:cNvSpPr/>
          <p:nvPr/>
        </p:nvSpPr>
        <p:spPr>
          <a:xfrm>
            <a:off x="5072074" y="328611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속도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ko-KR" altLang="en-US" dirty="0" smtClean="0"/>
              <a:t>동체 회전하기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6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785794" y="250208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903218" y="2428860"/>
            <a:ext cx="26249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회전 각도 제어 구간 </a:t>
            </a:r>
            <a:r>
              <a:rPr lang="en-US" altLang="ko-KR" sz="1100" dirty="0" smtClean="0"/>
              <a:t>: -180~180</a:t>
            </a:r>
          </a:p>
          <a:p>
            <a:r>
              <a:rPr lang="ko-KR" altLang="en-US" sz="1100" dirty="0" smtClean="0"/>
              <a:t>각속도 제어 구간 </a:t>
            </a:r>
            <a:r>
              <a:rPr lang="en-US" altLang="ko-KR" sz="1100" dirty="0" smtClean="0"/>
              <a:t>: -180~180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 앞면 기준으로 각속도로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ko-KR" altLang="en-US" sz="1100" dirty="0" smtClean="0"/>
              <a:t>     지정한 각도 만큼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8" name="타원 47"/>
          <p:cNvSpPr/>
          <p:nvPr/>
        </p:nvSpPr>
        <p:spPr>
          <a:xfrm>
            <a:off x="785794" y="319519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타원 48"/>
          <p:cNvSpPr/>
          <p:nvPr/>
        </p:nvSpPr>
        <p:spPr>
          <a:xfrm>
            <a:off x="802874" y="384113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3750324" y="1714480"/>
            <a:ext cx="2679072" cy="2714644"/>
            <a:chOff x="3714752" y="2928926"/>
            <a:chExt cx="2679072" cy="2714644"/>
          </a:xfrm>
        </p:grpSpPr>
        <p:sp>
          <p:nvSpPr>
            <p:cNvPr id="24" name="타원 23"/>
            <p:cNvSpPr/>
            <p:nvPr/>
          </p:nvSpPr>
          <p:spPr>
            <a:xfrm>
              <a:off x="4214818" y="2928926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9" name="그림 68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402788" y="3815444"/>
              <a:ext cx="1005727" cy="932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Box 71"/>
            <p:cNvSpPr txBox="1"/>
            <p:nvPr/>
          </p:nvSpPr>
          <p:spPr>
            <a:xfrm>
              <a:off x="5071820" y="4810456"/>
              <a:ext cx="1143262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시계방향으로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각속도</a:t>
              </a:r>
              <a:r>
                <a:rPr lang="en-US" altLang="ko-KR" sz="1100" dirty="0" smtClean="0"/>
                <a:t>70</a:t>
              </a:r>
              <a:r>
                <a:rPr lang="ko-KR" altLang="en-US" sz="1100" dirty="0" smtClean="0"/>
                <a:t>으로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</a:t>
              </a:r>
              <a:r>
                <a:rPr lang="ko-KR" altLang="en-US" sz="1100" dirty="0" smtClean="0"/>
                <a:t>도 동체 회전</a:t>
              </a:r>
              <a:endParaRPr lang="en-US" altLang="ko-KR" sz="1100" dirty="0" smtClean="0"/>
            </a:p>
          </p:txBody>
        </p:sp>
        <p:grpSp>
          <p:nvGrpSpPr>
            <p:cNvPr id="76" name="그룹 75"/>
            <p:cNvGrpSpPr/>
            <p:nvPr/>
          </p:nvGrpSpPr>
          <p:grpSpPr>
            <a:xfrm>
              <a:off x="3802527" y="3025300"/>
              <a:ext cx="2500330" cy="2500330"/>
              <a:chOff x="3873965" y="2286778"/>
              <a:chExt cx="2500330" cy="2500330"/>
            </a:xfrm>
          </p:grpSpPr>
          <p:cxnSp>
            <p:nvCxnSpPr>
              <p:cNvPr id="74" name="직선 연결선 7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6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3087596">
              <a:off x="4706394" y="3563671"/>
              <a:ext cx="1380235" cy="382370"/>
            </a:xfrm>
            <a:prstGeom prst="rect">
              <a:avLst/>
            </a:prstGeom>
            <a:noFill/>
          </p:spPr>
        </p:pic>
        <p:sp>
          <p:nvSpPr>
            <p:cNvPr id="87" name="TextBox 86"/>
            <p:cNvSpPr txBox="1"/>
            <p:nvPr/>
          </p:nvSpPr>
          <p:spPr>
            <a:xfrm>
              <a:off x="4929198" y="3024506"/>
              <a:ext cx="6575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0°/360°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000768" y="4048780"/>
              <a:ext cx="39305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90°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500570" y="5310522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180°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714752" y="4048780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270°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00108" y="192879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회전 제어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(90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도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)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2640"/>
          <a:stretch>
            <a:fillRect/>
          </a:stretch>
        </p:blipFill>
        <p:spPr bwMode="auto">
          <a:xfrm>
            <a:off x="1643050" y="2428860"/>
            <a:ext cx="2544979" cy="357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26" y="4630007"/>
            <a:ext cx="3643338" cy="279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428604" y="7464532"/>
            <a:ext cx="59293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동체 회전은 방향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방향 각도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 속도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가지 옵션으로 제어한다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방향과 방향 각도를 설정 하면 지정한 각속도로  동체가 회전하다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각속도가 커질 수록 빠르게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회전하고 빠르면 가속에 의해서 동체가 흔들릴 수 있으므로 </a:t>
            </a:r>
            <a:r>
              <a:rPr lang="en-US" altLang="ko-KR" sz="1100" dirty="0" smtClean="0"/>
              <a:t>70 </a:t>
            </a:r>
            <a:r>
              <a:rPr lang="ko-KR" altLang="en-US" sz="1100" dirty="0" smtClean="0"/>
              <a:t>전후의 각속도로 회전력을 지정한다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8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29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3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56" y="20476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모서리가 둥근 직사각형 35"/>
          <p:cNvSpPr/>
          <p:nvPr/>
        </p:nvSpPr>
        <p:spPr>
          <a:xfrm>
            <a:off x="5072074" y="433393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8.90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도회전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000108" y="92866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회전 반복하기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(360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도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2918" y="1428728"/>
            <a:ext cx="2928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100" dirty="0" smtClean="0"/>
              <a:t>90</a:t>
            </a:r>
            <a:r>
              <a:rPr lang="ko-KR" altLang="en-US" sz="1100" dirty="0" smtClean="0"/>
              <a:t>도씩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반복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회전해보도록 한다</a:t>
            </a:r>
            <a:r>
              <a:rPr lang="en-US" altLang="ko-KR" sz="1100" dirty="0" smtClean="0"/>
              <a:t>.</a:t>
            </a:r>
          </a:p>
          <a:p>
            <a:pPr algn="just"/>
            <a:r>
              <a:rPr lang="ko-KR" altLang="en-US" sz="1100" dirty="0" smtClean="0"/>
              <a:t>각속도에 따라 가속 환경을 고려해 오차범위 내에서 제자리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6" name="그룹 25"/>
          <p:cNvGrpSpPr/>
          <p:nvPr/>
        </p:nvGrpSpPr>
        <p:grpSpPr>
          <a:xfrm>
            <a:off x="2428868" y="571472"/>
            <a:ext cx="4071966" cy="2714644"/>
            <a:chOff x="2248856" y="1142976"/>
            <a:chExt cx="4071966" cy="2714644"/>
          </a:xfrm>
        </p:grpSpPr>
        <p:sp>
          <p:nvSpPr>
            <p:cNvPr id="24" name="타원 23"/>
            <p:cNvSpPr/>
            <p:nvPr/>
          </p:nvSpPr>
          <p:spPr>
            <a:xfrm>
              <a:off x="4141816" y="1142976"/>
              <a:ext cx="1500198" cy="271464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9" name="그림 68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4329786" y="2029494"/>
              <a:ext cx="1005727" cy="932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Box 71"/>
            <p:cNvSpPr txBox="1"/>
            <p:nvPr/>
          </p:nvSpPr>
          <p:spPr>
            <a:xfrm>
              <a:off x="2248856" y="3071802"/>
              <a:ext cx="17145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100" dirty="0" smtClean="0"/>
                <a:t>시계방향으로 각속도</a:t>
              </a:r>
              <a:r>
                <a:rPr lang="en-US" altLang="ko-KR" sz="1100" dirty="0" smtClean="0"/>
                <a:t>70</a:t>
              </a:r>
              <a:r>
                <a:rPr lang="ko-KR" altLang="en-US" sz="1100" dirty="0" smtClean="0"/>
                <a:t>으로 </a:t>
              </a:r>
              <a:r>
                <a:rPr lang="en-US" altLang="ko-KR" sz="1100" dirty="0" smtClean="0"/>
                <a:t>90</a:t>
              </a:r>
              <a:r>
                <a:rPr lang="ko-KR" altLang="en-US" sz="1100" dirty="0" smtClean="0"/>
                <a:t>도 </a:t>
              </a:r>
              <a:r>
                <a:rPr lang="en-US" altLang="ko-KR" sz="1100" dirty="0" smtClean="0"/>
                <a:t>4</a:t>
              </a:r>
              <a:r>
                <a:rPr lang="ko-KR" altLang="en-US" sz="1100" dirty="0" smtClean="0"/>
                <a:t>회 회전</a:t>
              </a:r>
              <a:endParaRPr lang="en-US" altLang="ko-KR" sz="1100" dirty="0" smtClean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856196" y="1238556"/>
              <a:ext cx="6575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0°/360°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927766" y="2262830"/>
              <a:ext cx="39305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90°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427568" y="3524572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180°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500438" y="2262830"/>
              <a:ext cx="4700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270°</a:t>
              </a:r>
            </a:p>
          </p:txBody>
        </p:sp>
        <p:pic>
          <p:nvPicPr>
            <p:cNvPr id="27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3087596">
              <a:off x="4658122" y="1753579"/>
              <a:ext cx="1380235" cy="382370"/>
            </a:xfrm>
            <a:prstGeom prst="rect">
              <a:avLst/>
            </a:prstGeom>
            <a:noFill/>
          </p:spPr>
        </p:pic>
        <p:pic>
          <p:nvPicPr>
            <p:cNvPr id="29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9229079" flipH="1" flipV="1">
              <a:off x="4737115" y="2865519"/>
              <a:ext cx="1380235" cy="382370"/>
            </a:xfrm>
            <a:prstGeom prst="rect">
              <a:avLst/>
            </a:prstGeom>
            <a:noFill/>
          </p:spPr>
        </p:pic>
        <p:pic>
          <p:nvPicPr>
            <p:cNvPr id="30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8406263" flipH="1" flipV="1">
              <a:off x="3533851" y="1826858"/>
              <a:ext cx="1380235" cy="382370"/>
            </a:xfrm>
            <a:prstGeom prst="rect">
              <a:avLst/>
            </a:prstGeom>
            <a:noFill/>
          </p:spPr>
        </p:pic>
        <p:pic>
          <p:nvPicPr>
            <p:cNvPr id="31" name="Picture 12" descr="circle arrow png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3688644">
              <a:off x="3625958" y="2953410"/>
              <a:ext cx="1380235" cy="382370"/>
            </a:xfrm>
            <a:prstGeom prst="rect">
              <a:avLst/>
            </a:prstGeom>
            <a:noFill/>
          </p:spPr>
        </p:pic>
        <p:grpSp>
          <p:nvGrpSpPr>
            <p:cNvPr id="2" name="그룹 75"/>
            <p:cNvGrpSpPr/>
            <p:nvPr/>
          </p:nvGrpSpPr>
          <p:grpSpPr>
            <a:xfrm>
              <a:off x="3542970" y="1239350"/>
              <a:ext cx="2729417" cy="2500330"/>
              <a:chOff x="3687410" y="2286778"/>
              <a:chExt cx="2729417" cy="2500330"/>
            </a:xfrm>
          </p:grpSpPr>
          <p:cxnSp>
            <p:nvCxnSpPr>
              <p:cNvPr id="74" name="직선 연결선 7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/>
              <p:cNvCxnSpPr/>
              <p:nvPr/>
            </p:nvCxnSpPr>
            <p:spPr>
              <a:xfrm flipV="1">
                <a:off x="3687410" y="3536943"/>
                <a:ext cx="2729417" cy="10783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80" y="3714744"/>
            <a:ext cx="3429024" cy="3069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8" y="6000760"/>
            <a:ext cx="3418422" cy="264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3929066" y="3726460"/>
            <a:ext cx="242889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두 예제를 비교 코딩 시연해보자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- </a:t>
            </a:r>
            <a:r>
              <a:rPr lang="ko-KR" altLang="en-US" sz="1100" dirty="0" smtClean="0"/>
              <a:t>왼쪽 예제는 </a:t>
            </a:r>
            <a:r>
              <a:rPr lang="en-US" altLang="ko-KR" sz="1100" dirty="0" smtClean="0"/>
              <a:t>90</a:t>
            </a:r>
            <a:r>
              <a:rPr lang="ko-KR" altLang="en-US" sz="1100" dirty="0" smtClean="0"/>
              <a:t>도씨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도를 회전한다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28" name="모서리가 둥근 직사각형 27"/>
          <p:cNvSpPr/>
          <p:nvPr/>
        </p:nvSpPr>
        <p:spPr>
          <a:xfrm>
            <a:off x="568272" y="356868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3" name="그룹 157"/>
          <p:cNvGrpSpPr/>
          <p:nvPr/>
        </p:nvGrpSpPr>
        <p:grpSpPr>
          <a:xfrm flipH="1">
            <a:off x="675392" y="3310601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328611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56" y="1071538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모서리가 둥근 직사각형 40"/>
          <p:cNvSpPr/>
          <p:nvPr/>
        </p:nvSpPr>
        <p:spPr>
          <a:xfrm>
            <a:off x="5072074" y="3393179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반복회전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3929066" y="5214942"/>
            <a:ext cx="24288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회전 제어 블록에서 </a:t>
            </a:r>
            <a:r>
              <a:rPr lang="en-US" altLang="ko-KR" sz="1100" dirty="0" smtClean="0"/>
              <a:t>-180~180</a:t>
            </a:r>
            <a:r>
              <a:rPr lang="ko-KR" altLang="en-US" sz="1100" dirty="0" smtClean="0"/>
              <a:t>도로 구간을 지정한 이유도 </a:t>
            </a:r>
            <a:r>
              <a:rPr lang="en-US" altLang="ko-KR" sz="1100" dirty="0" smtClean="0"/>
              <a:t>270</a:t>
            </a:r>
            <a:r>
              <a:rPr lang="ko-KR" altLang="en-US" sz="1100" dirty="0" smtClean="0"/>
              <a:t>도 시계방향 회전은 반시계방향 </a:t>
            </a:r>
            <a:r>
              <a:rPr lang="en-US" altLang="ko-KR" sz="1100" dirty="0" smtClean="0"/>
              <a:t>-90</a:t>
            </a:r>
            <a:r>
              <a:rPr lang="ko-KR" altLang="en-US" sz="1100" dirty="0" smtClean="0"/>
              <a:t>도랑 동일한 결과를 나타내기 때문이다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3929066" y="4572000"/>
            <a:ext cx="22860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 smtClean="0"/>
              <a:t>- </a:t>
            </a:r>
            <a:r>
              <a:rPr lang="ko-KR" altLang="en-US" sz="1100" dirty="0" smtClean="0"/>
              <a:t>하기는 회전 없이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지점에 고정 호버링 하고 있다</a:t>
            </a:r>
            <a:r>
              <a:rPr lang="en-US" altLang="ko-KR" sz="1100" dirty="0" smtClean="0"/>
              <a:t>. 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타원 42"/>
          <p:cNvSpPr/>
          <p:nvPr/>
        </p:nvSpPr>
        <p:spPr>
          <a:xfrm>
            <a:off x="2214554" y="6696744"/>
            <a:ext cx="289776" cy="289774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2214554" y="6356400"/>
            <a:ext cx="289776" cy="289774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>
          <a:xfrm>
            <a:off x="666961" y="175502"/>
            <a:ext cx="1261842" cy="1103309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04</a:t>
            </a:r>
            <a:endParaRPr lang="ko-KR" altLang="en-US" sz="5000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1714488" y="728960"/>
            <a:ext cx="3729038" cy="417884"/>
          </a:xfrm>
        </p:spPr>
        <p:txBody>
          <a:bodyPr/>
          <a:lstStyle/>
          <a:p>
            <a:r>
              <a:rPr lang="ko-KR" altLang="en-US" dirty="0" smtClean="0"/>
              <a:t> 자율비행 코딩</a:t>
            </a:r>
            <a:r>
              <a:rPr lang="en-US" altLang="ko-KR" dirty="0" smtClean="0"/>
              <a:t>(</a:t>
            </a:r>
            <a:r>
              <a:rPr lang="en-US" altLang="ko-KR" dirty="0" smtClean="0">
                <a:latin typeface="Times New Roman"/>
                <a:cs typeface="Times New Roman"/>
              </a:rPr>
              <a:t>Ⅱ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응용편</a:t>
            </a:r>
            <a:endParaRPr lang="ko-KR" altLang="en-US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714356" y="7572396"/>
            <a:ext cx="5643602" cy="642942"/>
          </a:xfrm>
          <a:prstGeom prst="roundRect">
            <a:avLst>
              <a:gd name="adj" fmla="val 948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100" dirty="0" smtClean="0"/>
          </a:p>
        </p:txBody>
      </p:sp>
      <p:pic>
        <p:nvPicPr>
          <p:cNvPr id="20" name="Picture 6" descr="book icon png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4239" y="7633201"/>
            <a:ext cx="571504" cy="571504"/>
          </a:xfrm>
          <a:prstGeom prst="rect">
            <a:avLst/>
          </a:prstGeom>
          <a:noFill/>
        </p:spPr>
      </p:pic>
      <p:sp>
        <p:nvSpPr>
          <p:cNvPr id="21" name="직사각형 20"/>
          <p:cNvSpPr/>
          <p:nvPr/>
        </p:nvSpPr>
        <p:spPr>
          <a:xfrm>
            <a:off x="1428736" y="7610007"/>
            <a:ext cx="47863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100" dirty="0" smtClean="0">
                <a:solidFill>
                  <a:prstClr val="white"/>
                </a:solidFill>
              </a:rPr>
              <a:t>본 교육은 제이디코드 자율비행을 위한 스크래치 교재입니다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 </a:t>
            </a:r>
            <a:r>
              <a:rPr lang="ko-KR" altLang="en-US" sz="1100" dirty="0" smtClean="0">
                <a:solidFill>
                  <a:prstClr val="white"/>
                </a:solidFill>
              </a:rPr>
              <a:t>따라서</a:t>
            </a:r>
            <a:r>
              <a:rPr lang="en-US" altLang="ko-KR" sz="1100" dirty="0" smtClean="0">
                <a:solidFill>
                  <a:prstClr val="white"/>
                </a:solidFill>
              </a:rPr>
              <a:t>, </a:t>
            </a:r>
            <a:r>
              <a:rPr lang="ko-KR" altLang="en-US" sz="1100" dirty="0" smtClean="0">
                <a:solidFill>
                  <a:prstClr val="white"/>
                </a:solidFill>
              </a:rPr>
              <a:t>드론교육에 필요한 블록과 스크래치 기능을 중심으로 선별하여 설명하므로 스크래치의 일부 기능만 사용하며 설명합니다</a:t>
            </a:r>
            <a:r>
              <a:rPr lang="en-US" altLang="ko-KR" sz="1100" dirty="0" smtClean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31" name="모서리가 둥근 사각형 설명선 30"/>
          <p:cNvSpPr/>
          <p:nvPr/>
        </p:nvSpPr>
        <p:spPr>
          <a:xfrm>
            <a:off x="1500174" y="1857356"/>
            <a:ext cx="3756382" cy="3071834"/>
          </a:xfrm>
          <a:prstGeom prst="wedgeRoundRectCallout">
            <a:avLst>
              <a:gd name="adj1" fmla="val 31081"/>
              <a:gd name="adj2" fmla="val 57651"/>
              <a:gd name="adj3" fmla="val 16667"/>
            </a:avLst>
          </a:prstGeom>
          <a:solidFill>
            <a:srgbClr val="FFF7E7"/>
          </a:solidFill>
          <a:ln>
            <a:noFill/>
          </a:ln>
          <a:effectLst>
            <a:outerShdw blurRad="203200" dist="38100" dir="2700000" algn="tl" rotWithShape="0">
              <a:srgbClr val="BF9000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94" y="4214810"/>
            <a:ext cx="1466296" cy="181820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14488" y="1928794"/>
            <a:ext cx="3286148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b="1" dirty="0" smtClean="0">
                <a:solidFill>
                  <a:srgbClr val="FF9801"/>
                </a:solidFill>
                <a:latin typeface="나눔고딕 ExtraBold" pitchFamily="50" charset="-127"/>
                <a:ea typeface="나눔고딕 ExtraBold" pitchFamily="50" charset="-127"/>
              </a:rPr>
              <a:t>자</a:t>
            </a:r>
            <a:r>
              <a:rPr lang="ko-KR" altLang="en-US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율 비행 드론은 무선 조정기 없이 </a:t>
            </a:r>
            <a:r>
              <a:rPr lang="en-US" altLang="ko-KR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SW</a:t>
            </a:r>
            <a:r>
              <a:rPr lang="ko-KR" altLang="en-US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코딩으로 제어한다</a:t>
            </a:r>
            <a:r>
              <a:rPr lang="en-US" altLang="ko-KR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본 장에서는 기본편에서 학습한 코딩을 바탕으로 드론을 보다 다이나믹제어 할 수 있도록 비행 방법을 구현하도록 한다</a:t>
            </a:r>
            <a:r>
              <a:rPr lang="en-US" altLang="ko-KR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2201761" y="5500694"/>
            <a:ext cx="2751513" cy="1938992"/>
            <a:chOff x="2489793" y="5211118"/>
            <a:chExt cx="2751513" cy="1938992"/>
          </a:xfrm>
        </p:grpSpPr>
        <p:grpSp>
          <p:nvGrpSpPr>
            <p:cNvPr id="36" name="그룹 20"/>
            <p:cNvGrpSpPr/>
            <p:nvPr/>
          </p:nvGrpSpPr>
          <p:grpSpPr>
            <a:xfrm>
              <a:off x="2489793" y="5323033"/>
              <a:ext cx="289776" cy="657197"/>
              <a:chOff x="2489793" y="5323033"/>
              <a:chExt cx="289776" cy="657197"/>
            </a:xfrm>
          </p:grpSpPr>
          <p:sp>
            <p:nvSpPr>
              <p:cNvPr id="40" name="타원 39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FF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41" name="타원 40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FF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37" name="그룹 21"/>
            <p:cNvGrpSpPr/>
            <p:nvPr/>
          </p:nvGrpSpPr>
          <p:grpSpPr>
            <a:xfrm>
              <a:off x="2489793" y="5211118"/>
              <a:ext cx="2751513" cy="1938992"/>
              <a:chOff x="2489793" y="5211118"/>
              <a:chExt cx="2751513" cy="1938992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2996952" y="5211118"/>
                <a:ext cx="224435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직선 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스퀘어 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스퀘어 회전 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웨이브 </a:t>
                </a: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489793" y="5211118"/>
                <a:ext cx="36144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endParaRPr lang="en-US" altLang="ko-KR" sz="1600" dirty="0" smtClean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4214830" cy="715231"/>
          </a:xfrm>
        </p:spPr>
        <p:txBody>
          <a:bodyPr/>
          <a:lstStyle/>
          <a:p>
            <a:r>
              <a:rPr lang="ko-KR" altLang="en-US" dirty="0" smtClean="0"/>
              <a:t>회전컴백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>
                <a:solidFill>
                  <a:schemeClr val="bg1"/>
                </a:solidFill>
              </a:rPr>
              <a:t>1</a:t>
            </a:r>
            <a:endParaRPr lang="en-US" altLang="ko-KR" sz="4800" dirty="0" smtClean="0">
              <a:solidFill>
                <a:schemeClr val="bg1"/>
              </a:solidFill>
            </a:endParaRPr>
          </a:p>
        </p:txBody>
      </p:sp>
      <p:grpSp>
        <p:nvGrpSpPr>
          <p:cNvPr id="53" name="그룹 52"/>
          <p:cNvGrpSpPr/>
          <p:nvPr/>
        </p:nvGrpSpPr>
        <p:grpSpPr>
          <a:xfrm>
            <a:off x="1071546" y="5572132"/>
            <a:ext cx="1714512" cy="2928958"/>
            <a:chOff x="4500570" y="5680983"/>
            <a:chExt cx="1587238" cy="2750257"/>
          </a:xfrm>
        </p:grpSpPr>
        <p:sp>
          <p:nvSpPr>
            <p:cNvPr id="25" name="타원 24"/>
            <p:cNvSpPr/>
            <p:nvPr/>
          </p:nvSpPr>
          <p:spPr>
            <a:xfrm>
              <a:off x="4514383" y="5918498"/>
              <a:ext cx="1388621" cy="2512742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6" name="직선 연결선 25"/>
            <p:cNvCxnSpPr/>
            <p:nvPr/>
          </p:nvCxnSpPr>
          <p:spPr>
            <a:xfrm>
              <a:off x="4585242" y="8363645"/>
              <a:ext cx="1388621" cy="14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화살표 연결선 28"/>
            <p:cNvCxnSpPr/>
            <p:nvPr/>
          </p:nvCxnSpPr>
          <p:spPr>
            <a:xfrm rot="5400000" flipH="1" flipV="1">
              <a:off x="4565606" y="7150440"/>
              <a:ext cx="1195448" cy="12732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241756" y="6976495"/>
              <a:ext cx="846052" cy="5555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300cm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100cm/s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cxnSp>
          <p:nvCxnSpPr>
            <p:cNvPr id="42" name="직선 화살표 연결선 41"/>
            <p:cNvCxnSpPr/>
            <p:nvPr/>
          </p:nvCxnSpPr>
          <p:spPr>
            <a:xfrm rot="5400000" flipH="1" flipV="1">
              <a:off x="4697856" y="7154191"/>
              <a:ext cx="1195448" cy="127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Picture 12" descr="circle arrow png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655" b="-8001"/>
            <a:stretch>
              <a:fillRect/>
            </a:stretch>
          </p:blipFill>
          <p:spPr bwMode="auto">
            <a:xfrm rot="3929323">
              <a:off x="4541859" y="5639694"/>
              <a:ext cx="1132671" cy="1215250"/>
            </a:xfrm>
            <a:prstGeom prst="rect">
              <a:avLst/>
            </a:prstGeom>
            <a:noFill/>
          </p:spPr>
        </p:pic>
        <p:grpSp>
          <p:nvGrpSpPr>
            <p:cNvPr id="46" name="그룹 31"/>
            <p:cNvGrpSpPr/>
            <p:nvPr/>
          </p:nvGrpSpPr>
          <p:grpSpPr>
            <a:xfrm rot="10800000">
              <a:off x="4760215" y="5891742"/>
              <a:ext cx="852909" cy="793499"/>
              <a:chOff x="3643314" y="3000366"/>
              <a:chExt cx="785818" cy="731083"/>
            </a:xfrm>
          </p:grpSpPr>
          <p:pic>
            <p:nvPicPr>
              <p:cNvPr id="47" name="그림 4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48" name="그림 4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9" name="그룹 31"/>
            <p:cNvGrpSpPr/>
            <p:nvPr/>
          </p:nvGrpSpPr>
          <p:grpSpPr>
            <a:xfrm>
              <a:off x="4786971" y="7518106"/>
              <a:ext cx="852909" cy="793499"/>
              <a:chOff x="3643314" y="3000366"/>
              <a:chExt cx="785818" cy="731083"/>
            </a:xfrm>
          </p:grpSpPr>
          <p:pic>
            <p:nvPicPr>
              <p:cNvPr id="50" name="그림 49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1" name="그림 50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62" name="그룹 61"/>
          <p:cNvGrpSpPr/>
          <p:nvPr/>
        </p:nvGrpSpPr>
        <p:grpSpPr>
          <a:xfrm>
            <a:off x="4214818" y="2071670"/>
            <a:ext cx="1822893" cy="2723456"/>
            <a:chOff x="4214818" y="2143108"/>
            <a:chExt cx="1822893" cy="2723456"/>
          </a:xfrm>
        </p:grpSpPr>
        <p:cxnSp>
          <p:nvCxnSpPr>
            <p:cNvPr id="110" name="직선 연결선 109"/>
            <p:cNvCxnSpPr/>
            <p:nvPr/>
          </p:nvCxnSpPr>
          <p:spPr>
            <a:xfrm>
              <a:off x="4214818" y="4786314"/>
              <a:ext cx="1512540" cy="1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타원 108"/>
            <p:cNvSpPr/>
            <p:nvPr/>
          </p:nvSpPr>
          <p:spPr>
            <a:xfrm>
              <a:off x="4214818" y="2171802"/>
              <a:ext cx="1489210" cy="2694762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11" name="직선 화살표 연결선 110"/>
            <p:cNvCxnSpPr/>
            <p:nvPr/>
          </p:nvCxnSpPr>
          <p:spPr>
            <a:xfrm rot="5400000" flipH="1" flipV="1">
              <a:off x="4225425" y="3492984"/>
              <a:ext cx="1282045" cy="13655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4950554" y="3306439"/>
              <a:ext cx="1087157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300cm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100cm/s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cxnSp>
          <p:nvCxnSpPr>
            <p:cNvPr id="113" name="직선 화살표 연결선 112"/>
            <p:cNvCxnSpPr/>
            <p:nvPr/>
          </p:nvCxnSpPr>
          <p:spPr>
            <a:xfrm rot="5400000" flipH="1" flipV="1">
              <a:off x="4367254" y="3497006"/>
              <a:ext cx="1282045" cy="13655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4" name="그룹 31"/>
            <p:cNvGrpSpPr/>
            <p:nvPr/>
          </p:nvGrpSpPr>
          <p:grpSpPr>
            <a:xfrm rot="10800000" flipV="1">
              <a:off x="4478457" y="2143108"/>
              <a:ext cx="914692" cy="850980"/>
              <a:chOff x="3643314" y="3000366"/>
              <a:chExt cx="785818" cy="731083"/>
            </a:xfrm>
          </p:grpSpPr>
          <p:pic>
            <p:nvPicPr>
              <p:cNvPr id="115" name="그림 11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6" name="그림 115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7" name="그룹 31"/>
            <p:cNvGrpSpPr/>
            <p:nvPr/>
          </p:nvGrpSpPr>
          <p:grpSpPr>
            <a:xfrm>
              <a:off x="4462826" y="3887283"/>
              <a:ext cx="914692" cy="850980"/>
              <a:chOff x="3643314" y="3000366"/>
              <a:chExt cx="785818" cy="731083"/>
            </a:xfrm>
          </p:grpSpPr>
          <p:pic>
            <p:nvPicPr>
              <p:cNvPr id="118" name="그림 11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9" name="그림 118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15" y="1928794"/>
            <a:ext cx="2987392" cy="35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1" name="TextBox 120"/>
          <p:cNvSpPr txBox="1"/>
          <p:nvPr/>
        </p:nvSpPr>
        <p:spPr>
          <a:xfrm>
            <a:off x="1428736" y="1857356"/>
            <a:ext cx="47863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아래의 리턴홈 을 비교하고 또다른 코딩 방법으로 리턴 홈을 구현해 보자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6" y="5000628"/>
            <a:ext cx="3014655" cy="400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모서리가 둥근 직사각형 53"/>
          <p:cNvSpPr/>
          <p:nvPr/>
        </p:nvSpPr>
        <p:spPr>
          <a:xfrm>
            <a:off x="2714620" y="5068879"/>
            <a:ext cx="3714776" cy="4571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5" name="그룹 157"/>
          <p:cNvGrpSpPr/>
          <p:nvPr/>
        </p:nvGrpSpPr>
        <p:grpSpPr>
          <a:xfrm flipH="1">
            <a:off x="2714620" y="4810799"/>
            <a:ext cx="250534" cy="334430"/>
            <a:chOff x="8004773" y="4661601"/>
            <a:chExt cx="703673" cy="939312"/>
          </a:xfrm>
        </p:grpSpPr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8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9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60" name="제목 55"/>
          <p:cNvSpPr txBox="1">
            <a:spLocks/>
          </p:cNvSpPr>
          <p:nvPr/>
        </p:nvSpPr>
        <p:spPr>
          <a:xfrm>
            <a:off x="2912226" y="478631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61" name="모서리가 둥근 직사각형 60"/>
          <p:cNvSpPr/>
          <p:nvPr/>
        </p:nvSpPr>
        <p:spPr>
          <a:xfrm>
            <a:off x="5214950" y="4886464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10.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회전컴백</a:t>
            </a:r>
          </a:p>
        </p:txBody>
      </p:sp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스퀘어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85918"/>
            <a:ext cx="40895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속도와 방향을 사용자가 정의하여 스퀘어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69" name="TextBox 68"/>
          <p:cNvSpPr txBox="1"/>
          <p:nvPr/>
        </p:nvSpPr>
        <p:spPr>
          <a:xfrm>
            <a:off x="4071942" y="5072066"/>
            <a:ext cx="235745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비행 코딩 시 유의 사항이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>
                <a:sym typeface="Wingdings 2"/>
              </a:rPr>
              <a:t>초 </a:t>
            </a:r>
            <a:r>
              <a:rPr lang="ko-KR" altLang="en-US" sz="1100" dirty="0" smtClean="0"/>
              <a:t>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블록을 적절히 활용하는 것이다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비행은 자세 제어와 가속에 의해 오차가 크게 발생할 수 있다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오차를 줄이기 위한 방법으로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>
                <a:sym typeface="Wingdings 2"/>
              </a:rPr>
              <a:t>초 기다리기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를 삽입하여 드론이 포지셔닝 할 수 있도록 기다려주고 오차를 줄이도록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  <p:sp>
        <p:nvSpPr>
          <p:cNvPr id="70" name="타원 69"/>
          <p:cNvSpPr/>
          <p:nvPr/>
        </p:nvSpPr>
        <p:spPr>
          <a:xfrm>
            <a:off x="1928802" y="2047528"/>
            <a:ext cx="2786082" cy="216728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0" name="그룹 59"/>
          <p:cNvGrpSpPr/>
          <p:nvPr/>
        </p:nvGrpSpPr>
        <p:grpSpPr>
          <a:xfrm>
            <a:off x="714356" y="2159492"/>
            <a:ext cx="5643602" cy="1983880"/>
            <a:chOff x="714356" y="2016616"/>
            <a:chExt cx="5643602" cy="1983880"/>
          </a:xfrm>
        </p:grpSpPr>
        <p:cxnSp>
          <p:nvCxnSpPr>
            <p:cNvPr id="113" name="직선 화살표 연결선 112"/>
            <p:cNvCxnSpPr/>
            <p:nvPr/>
          </p:nvCxnSpPr>
          <p:spPr>
            <a:xfrm rot="5400000" flipH="1" flipV="1">
              <a:off x="989375" y="3014790"/>
              <a:ext cx="1177010" cy="1253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31"/>
            <p:cNvGrpSpPr/>
            <p:nvPr/>
          </p:nvGrpSpPr>
          <p:grpSpPr>
            <a:xfrm>
              <a:off x="1214422" y="2113990"/>
              <a:ext cx="645591" cy="600622"/>
              <a:chOff x="3643314" y="3000366"/>
              <a:chExt cx="785818" cy="731083"/>
            </a:xfrm>
          </p:grpSpPr>
          <p:pic>
            <p:nvPicPr>
              <p:cNvPr id="115" name="그림 11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6" name="그림 115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" name="그룹 31"/>
            <p:cNvGrpSpPr/>
            <p:nvPr/>
          </p:nvGrpSpPr>
          <p:grpSpPr>
            <a:xfrm>
              <a:off x="1233597" y="3420445"/>
              <a:ext cx="681093" cy="580051"/>
              <a:chOff x="3643314" y="3000366"/>
              <a:chExt cx="785818" cy="669241"/>
            </a:xfrm>
          </p:grpSpPr>
          <p:pic>
            <p:nvPicPr>
              <p:cNvPr id="118" name="그림 11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9" name="그림 118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09959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46" name="직선 화살표 연결선 45"/>
            <p:cNvCxnSpPr/>
            <p:nvPr/>
          </p:nvCxnSpPr>
          <p:spPr>
            <a:xfrm rot="5400000" flipH="1" flipV="1">
              <a:off x="4613329" y="3011097"/>
              <a:ext cx="1177010" cy="125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5552929" y="3656078"/>
              <a:ext cx="805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smtClean="0"/>
                <a:t>이륙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  <p:grpSp>
          <p:nvGrpSpPr>
            <p:cNvPr id="53" name="그룹 31"/>
            <p:cNvGrpSpPr/>
            <p:nvPr/>
          </p:nvGrpSpPr>
          <p:grpSpPr>
            <a:xfrm>
              <a:off x="4857761" y="2016616"/>
              <a:ext cx="642941" cy="609279"/>
              <a:chOff x="3643314" y="3000366"/>
              <a:chExt cx="785818" cy="744677"/>
            </a:xfrm>
          </p:grpSpPr>
          <p:pic>
            <p:nvPicPr>
              <p:cNvPr id="54" name="그림 5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5" name="그림 54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85394"/>
                <a:ext cx="711313" cy="6596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6" name="그룹 31"/>
            <p:cNvGrpSpPr/>
            <p:nvPr/>
          </p:nvGrpSpPr>
          <p:grpSpPr>
            <a:xfrm>
              <a:off x="4838529" y="3357555"/>
              <a:ext cx="691077" cy="642941"/>
              <a:chOff x="3643314" y="3000366"/>
              <a:chExt cx="785818" cy="731083"/>
            </a:xfrm>
          </p:grpSpPr>
          <p:pic>
            <p:nvPicPr>
              <p:cNvPr id="57" name="그림 5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8" name="그림 57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6" name="직선 화살표 연결선 65"/>
            <p:cNvCxnSpPr/>
            <p:nvPr/>
          </p:nvCxnSpPr>
          <p:spPr>
            <a:xfrm rot="10800000">
              <a:off x="2143116" y="2498709"/>
              <a:ext cx="2428892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화살표 연결선 66"/>
            <p:cNvCxnSpPr/>
            <p:nvPr/>
          </p:nvCxnSpPr>
          <p:spPr>
            <a:xfrm rot="10800000">
              <a:off x="2214556" y="3643306"/>
              <a:ext cx="2428890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338615" y="2714612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57430" y="2167250"/>
              <a:ext cx="21431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왼쪽 비행</a:t>
              </a:r>
              <a:endParaRPr lang="ko-KR" altLang="en-US" sz="11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14356" y="2804686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214554" y="3643306"/>
              <a:ext cx="23574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오른쪽 비행</a:t>
              </a:r>
              <a:endParaRPr lang="ko-KR" altLang="en-US" sz="1100" dirty="0"/>
            </a:p>
          </p:txBody>
        </p:sp>
      </p:grp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32" y="4547250"/>
            <a:ext cx="3214710" cy="4168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모서리가 둥근 직사각형 31"/>
          <p:cNvSpPr/>
          <p:nvPr/>
        </p:nvSpPr>
        <p:spPr>
          <a:xfrm>
            <a:off x="639710" y="442593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5" name="그룹 157"/>
          <p:cNvGrpSpPr/>
          <p:nvPr/>
        </p:nvGrpSpPr>
        <p:grpSpPr>
          <a:xfrm flipH="1">
            <a:off x="746830" y="4167857"/>
            <a:ext cx="250534" cy="334430"/>
            <a:chOff x="8004773" y="4661601"/>
            <a:chExt cx="703673" cy="939312"/>
          </a:xfrm>
        </p:grpSpPr>
        <p:sp>
          <p:nvSpPr>
            <p:cNvPr id="36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0" name="제목 55"/>
          <p:cNvSpPr txBox="1">
            <a:spLocks/>
          </p:cNvSpPr>
          <p:nvPr/>
        </p:nvSpPr>
        <p:spPr>
          <a:xfrm>
            <a:off x="944436" y="414337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1" name="모서리가 둥근 직사각형 40"/>
          <p:cNvSpPr/>
          <p:nvPr/>
        </p:nvSpPr>
        <p:spPr>
          <a:xfrm>
            <a:off x="4929198" y="4233061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스퀘어비행</a:t>
            </a:r>
          </a:p>
        </p:txBody>
      </p:sp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스퀘어회전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011138" y="1857356"/>
            <a:ext cx="39180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속도와 방향을 사용자 정의하여 스퀘어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69" name="TextBox 68"/>
          <p:cNvSpPr txBox="1"/>
          <p:nvPr/>
        </p:nvSpPr>
        <p:spPr>
          <a:xfrm>
            <a:off x="3929066" y="5214942"/>
            <a:ext cx="22860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스퀘어 비행에 드론 회전기능과 조건문을 이용하여 구현해 보자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스퀘어 비행 보다 코딩은 간단해 지지만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회전이란 블록을 사용하게 되므로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드론 비행의 오차가 조금 더 클  수 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71" name="그룹 70"/>
          <p:cNvGrpSpPr/>
          <p:nvPr/>
        </p:nvGrpSpPr>
        <p:grpSpPr>
          <a:xfrm>
            <a:off x="560982" y="2158818"/>
            <a:ext cx="5887625" cy="2698934"/>
            <a:chOff x="560982" y="2346789"/>
            <a:chExt cx="5887625" cy="2698934"/>
          </a:xfrm>
        </p:grpSpPr>
        <p:sp>
          <p:nvSpPr>
            <p:cNvPr id="30" name="타원 29"/>
            <p:cNvSpPr/>
            <p:nvPr/>
          </p:nvSpPr>
          <p:spPr>
            <a:xfrm>
              <a:off x="2143116" y="2571736"/>
              <a:ext cx="3000396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13" name="직선 화살표 연결선 112"/>
            <p:cNvCxnSpPr/>
            <p:nvPr/>
          </p:nvCxnSpPr>
          <p:spPr>
            <a:xfrm rot="16200000" flipV="1">
              <a:off x="1401453" y="3544585"/>
              <a:ext cx="768020" cy="92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그룹 31"/>
            <p:cNvGrpSpPr/>
            <p:nvPr/>
          </p:nvGrpSpPr>
          <p:grpSpPr>
            <a:xfrm rot="10800000">
              <a:off x="1438189" y="2558852"/>
              <a:ext cx="704927" cy="655825"/>
              <a:chOff x="3643314" y="3000366"/>
              <a:chExt cx="785818" cy="731083"/>
            </a:xfrm>
          </p:grpSpPr>
          <p:pic>
            <p:nvPicPr>
              <p:cNvPr id="115" name="그림 11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6" name="그림 115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그룹 31"/>
            <p:cNvGrpSpPr/>
            <p:nvPr/>
          </p:nvGrpSpPr>
          <p:grpSpPr>
            <a:xfrm rot="5400000">
              <a:off x="1496430" y="3809518"/>
              <a:ext cx="670021" cy="623351"/>
              <a:chOff x="3643314" y="3000366"/>
              <a:chExt cx="785818" cy="731083"/>
            </a:xfrm>
          </p:grpSpPr>
          <p:pic>
            <p:nvPicPr>
              <p:cNvPr id="118" name="그림 11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9" name="그림 118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46" name="직선 화살표 연결선 45"/>
            <p:cNvCxnSpPr>
              <a:stCxn id="57" idx="2"/>
              <a:endCxn id="55" idx="3"/>
            </p:cNvCxnSpPr>
            <p:nvPr/>
          </p:nvCxnSpPr>
          <p:spPr>
            <a:xfrm rot="5400000" flipH="1" flipV="1">
              <a:off x="4988086" y="3492870"/>
              <a:ext cx="637133" cy="798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5643578" y="4402781"/>
              <a:ext cx="805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  <p:grpSp>
          <p:nvGrpSpPr>
            <p:cNvPr id="5" name="그룹 31"/>
            <p:cNvGrpSpPr/>
            <p:nvPr/>
          </p:nvGrpSpPr>
          <p:grpSpPr>
            <a:xfrm rot="16200000">
              <a:off x="4944000" y="2565900"/>
              <a:ext cx="672188" cy="625367"/>
              <a:chOff x="3643314" y="3000366"/>
              <a:chExt cx="785818" cy="731083"/>
            </a:xfrm>
          </p:grpSpPr>
          <p:pic>
            <p:nvPicPr>
              <p:cNvPr id="54" name="그림 5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5" name="그림 54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그룹 31"/>
            <p:cNvGrpSpPr/>
            <p:nvPr/>
          </p:nvGrpSpPr>
          <p:grpSpPr>
            <a:xfrm>
              <a:off x="4934445" y="3815429"/>
              <a:ext cx="736429" cy="685133"/>
              <a:chOff x="3643314" y="3000366"/>
              <a:chExt cx="785818" cy="731083"/>
            </a:xfrm>
          </p:grpSpPr>
          <p:pic>
            <p:nvPicPr>
              <p:cNvPr id="57" name="그림 5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8" name="그림 57" descr="C:\Users\이미선\AppData\Local\Microsoft\Windows\INetCache\Content.Word\오른쪽드론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6" name="직선 화살표 연결선 65"/>
            <p:cNvCxnSpPr/>
            <p:nvPr/>
          </p:nvCxnSpPr>
          <p:spPr>
            <a:xfrm rot="10800000">
              <a:off x="2214554" y="2857488"/>
              <a:ext cx="2643206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화살표 연결선 66"/>
            <p:cNvCxnSpPr/>
            <p:nvPr/>
          </p:nvCxnSpPr>
          <p:spPr>
            <a:xfrm rot="10800000">
              <a:off x="2285994" y="4232687"/>
              <a:ext cx="2500328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500702" y="3214678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29" name="Picture 12" descr="circle arrow png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11466969" flipV="1">
              <a:off x="4918700" y="2346789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5643578" y="2643174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pic>
          <p:nvPicPr>
            <p:cNvPr id="32" name="Picture 12" descr="circle arrow png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6849451" flipV="1">
              <a:off x="1186280" y="2548716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35" name="TextBox 34"/>
            <p:cNvSpPr txBox="1"/>
            <p:nvPr/>
          </p:nvSpPr>
          <p:spPr>
            <a:xfrm>
              <a:off x="560982" y="2500298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500306" y="2595878"/>
              <a:ext cx="221457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직진비행</a:t>
              </a:r>
              <a:endParaRPr lang="ko-KR" altLang="en-US" sz="11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35966" y="3214678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500306" y="4304125"/>
              <a:ext cx="207170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직진비행</a:t>
              </a:r>
              <a:endParaRPr lang="ko-KR" altLang="en-US" sz="1100" dirty="0"/>
            </a:p>
          </p:txBody>
        </p:sp>
        <p:pic>
          <p:nvPicPr>
            <p:cNvPr id="39" name="Picture 12" descr="circle arrow png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898069" flipV="1">
              <a:off x="1491632" y="4047487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40" name="TextBox 39"/>
            <p:cNvSpPr txBox="1"/>
            <p:nvPr/>
          </p:nvSpPr>
          <p:spPr>
            <a:xfrm>
              <a:off x="682592" y="4089811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pic>
          <p:nvPicPr>
            <p:cNvPr id="41" name="Picture 12" descr="circle arrow png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18251697" flipV="1">
              <a:off x="5239066" y="3944801"/>
              <a:ext cx="642942" cy="571504"/>
            </a:xfrm>
            <a:prstGeom prst="rect">
              <a:avLst/>
            </a:prstGeom>
            <a:noFill/>
          </p:spPr>
        </p:pic>
      </p:grp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8" y="5072066"/>
            <a:ext cx="3291847" cy="3517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모서리가 둥근 직사각형 41"/>
          <p:cNvSpPr/>
          <p:nvPr/>
        </p:nvSpPr>
        <p:spPr>
          <a:xfrm>
            <a:off x="568272" y="492600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3" name="그룹 157"/>
          <p:cNvGrpSpPr/>
          <p:nvPr/>
        </p:nvGrpSpPr>
        <p:grpSpPr>
          <a:xfrm flipH="1">
            <a:off x="675392" y="4667923"/>
            <a:ext cx="250534" cy="334430"/>
            <a:chOff x="8004773" y="4661601"/>
            <a:chExt cx="703673" cy="939312"/>
          </a:xfrm>
        </p:grpSpPr>
        <p:sp>
          <p:nvSpPr>
            <p:cNvPr id="4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8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1" name="제목 55"/>
          <p:cNvSpPr txBox="1">
            <a:spLocks/>
          </p:cNvSpPr>
          <p:nvPr/>
        </p:nvSpPr>
        <p:spPr>
          <a:xfrm>
            <a:off x="872998" y="464343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2" name="모서리가 둥근 직사각형 71"/>
          <p:cNvSpPr/>
          <p:nvPr/>
        </p:nvSpPr>
        <p:spPr>
          <a:xfrm>
            <a:off x="4857760" y="4733149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12.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스퀘어회전</a:t>
            </a:r>
          </a:p>
        </p:txBody>
      </p:sp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웨이브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85918"/>
            <a:ext cx="4623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높이를 계단식으로 낮춰가면서 자연스러운 웨이브 비행을 하도록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3575084" y="4610117"/>
            <a:ext cx="2714644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웨이브 비행은 계단식으로 높이를 줄이고 늘려서 자연스럽게 고도를 제어해서 웨이브 모습으로 비행하고자 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웨이브 비행 할때의 코딩 핵심사항은 지정한 거리까지 직진하면서 높이를 반복적으로 제어 하면서 전체 증폭을 만들어 가는 방법이다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높이의 폭을 조정하면서 사용자가 원하는 증폭을 만들어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94" y="2948244"/>
            <a:ext cx="2928958" cy="605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모서리가 둥근 직사각형 19"/>
          <p:cNvSpPr/>
          <p:nvPr/>
        </p:nvSpPr>
        <p:spPr>
          <a:xfrm>
            <a:off x="3571876" y="4390891"/>
            <a:ext cx="2789290" cy="746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1" name="그룹 157"/>
          <p:cNvGrpSpPr/>
          <p:nvPr/>
        </p:nvGrpSpPr>
        <p:grpSpPr>
          <a:xfrm flipH="1">
            <a:off x="3678996" y="4132811"/>
            <a:ext cx="250534" cy="334430"/>
            <a:chOff x="8004773" y="4661601"/>
            <a:chExt cx="703673" cy="939312"/>
          </a:xfrm>
        </p:grpSpPr>
        <p:sp>
          <p:nvSpPr>
            <p:cNvPr id="22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6" name="제목 55"/>
          <p:cNvSpPr txBox="1">
            <a:spLocks/>
          </p:cNvSpPr>
          <p:nvPr/>
        </p:nvSpPr>
        <p:spPr>
          <a:xfrm>
            <a:off x="3876602" y="410832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4932406" y="4190397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웨이브비행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1714488" y="2143108"/>
            <a:ext cx="4714908" cy="1143008"/>
            <a:chOff x="857232" y="2071670"/>
            <a:chExt cx="5429288" cy="1500198"/>
          </a:xfrm>
        </p:grpSpPr>
        <p:pic>
          <p:nvPicPr>
            <p:cNvPr id="2058" name="Picture 10" descr="관련 이미지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42984" y="2071670"/>
              <a:ext cx="4786346" cy="1375985"/>
            </a:xfrm>
            <a:prstGeom prst="rect">
              <a:avLst/>
            </a:prstGeom>
            <a:noFill/>
          </p:spPr>
        </p:pic>
        <p:pic>
          <p:nvPicPr>
            <p:cNvPr id="29" name="그림 28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57232" y="3275665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30" name="그림 29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213254" y="3275665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31" name="그림 30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475973" y="3275665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32" name="그림 3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928802" y="2116262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332965" y="2116262"/>
              <a:ext cx="810547" cy="296203"/>
            </a:xfrm>
            <a:prstGeom prst="rect">
              <a:avLst/>
            </a:prstGeom>
            <a:noFill/>
          </p:spPr>
        </p:pic>
        <p:cxnSp>
          <p:nvCxnSpPr>
            <p:cNvPr id="36" name="직선 화살표 연결선 35"/>
            <p:cNvCxnSpPr/>
            <p:nvPr/>
          </p:nvCxnSpPr>
          <p:spPr>
            <a:xfrm rot="10800000" flipV="1">
              <a:off x="1643050" y="2383817"/>
              <a:ext cx="606658" cy="739709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 rot="10800000" flipV="1">
              <a:off x="4036788" y="2339225"/>
              <a:ext cx="606658" cy="739709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/>
            <p:nvPr/>
          </p:nvCxnSpPr>
          <p:spPr>
            <a:xfrm rot="10800000" flipH="1" flipV="1">
              <a:off x="4822606" y="2357586"/>
              <a:ext cx="606658" cy="739709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/>
            <p:cNvCxnSpPr/>
            <p:nvPr/>
          </p:nvCxnSpPr>
          <p:spPr>
            <a:xfrm rot="10800000" flipH="1" flipV="1">
              <a:off x="2500307" y="2383817"/>
              <a:ext cx="606658" cy="739709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모서리가 둥근 사각형 설명선 15"/>
          <p:cNvSpPr/>
          <p:nvPr/>
        </p:nvSpPr>
        <p:spPr>
          <a:xfrm>
            <a:off x="1550809" y="2120308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8" y="4286248"/>
            <a:ext cx="1466914" cy="2018731"/>
          </a:xfrm>
          <a:prstGeom prst="rect">
            <a:avLst/>
          </a:prstGeom>
        </p:spPr>
      </p:pic>
      <p:sp>
        <p:nvSpPr>
          <p:cNvPr id="10" name="부제목 4"/>
          <p:cNvSpPr>
            <a:spLocks noGrp="1"/>
          </p:cNvSpPr>
          <p:nvPr>
            <p:ph type="subTitle" idx="1"/>
          </p:nvPr>
        </p:nvSpPr>
        <p:spPr>
          <a:xfrm>
            <a:off x="1714488" y="729457"/>
            <a:ext cx="3371836" cy="472258"/>
          </a:xfrm>
        </p:spPr>
        <p:txBody>
          <a:bodyPr/>
          <a:lstStyle/>
          <a:p>
            <a:r>
              <a:rPr lang="ko-KR" altLang="en-US" dirty="0" smtClean="0"/>
              <a:t>사이언스창작소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자동</a:t>
            </a:r>
            <a:r>
              <a:rPr lang="en-US" altLang="ko-KR" dirty="0" smtClean="0"/>
              <a:t> </a:t>
            </a:r>
            <a:r>
              <a:rPr lang="ko-KR" altLang="en-US" dirty="0" smtClean="0"/>
              <a:t>선풍기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1743187" y="2221886"/>
            <a:ext cx="337162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드</a:t>
            </a:r>
            <a:r>
              <a:rPr lang="ko-KR" altLang="en-US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론 창작품은 드론의 과학적 원리를 근거로 다양한 창의적 교구재 만들고 실험하면서 눈으로 보이는 물리적 원리를 확인하고 이를 코딩으로 제어한다</a:t>
            </a:r>
            <a:r>
              <a:rPr lang="en-US" altLang="ko-KR" dirty="0" smtClean="0">
                <a:solidFill>
                  <a:srgbClr val="1555A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2201761" y="6086315"/>
            <a:ext cx="3074030" cy="1200329"/>
            <a:chOff x="2201761" y="5429256"/>
            <a:chExt cx="3074030" cy="1200329"/>
          </a:xfrm>
        </p:grpSpPr>
        <p:sp>
          <p:nvSpPr>
            <p:cNvPr id="20" name="타원 19"/>
            <p:cNvSpPr/>
            <p:nvPr/>
          </p:nvSpPr>
          <p:spPr>
            <a:xfrm>
              <a:off x="2201761" y="5541171"/>
              <a:ext cx="339905" cy="289774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sp>
          <p:nvSpPr>
            <p:cNvPr id="21" name="타원 20"/>
            <p:cNvSpPr/>
            <p:nvPr/>
          </p:nvSpPr>
          <p:spPr>
            <a:xfrm>
              <a:off x="2201761" y="5908594"/>
              <a:ext cx="339905" cy="289774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sp>
          <p:nvSpPr>
            <p:cNvPr id="22" name="타원 21"/>
            <p:cNvSpPr/>
            <p:nvPr/>
          </p:nvSpPr>
          <p:spPr>
            <a:xfrm>
              <a:off x="2201761" y="6276017"/>
              <a:ext cx="339905" cy="289774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grpSp>
          <p:nvGrpSpPr>
            <p:cNvPr id="12" name="그룹 37"/>
            <p:cNvGrpSpPr/>
            <p:nvPr/>
          </p:nvGrpSpPr>
          <p:grpSpPr>
            <a:xfrm>
              <a:off x="2201761" y="5429256"/>
              <a:ext cx="3074030" cy="1200329"/>
              <a:chOff x="2489793" y="5211118"/>
              <a:chExt cx="2620674" cy="1200329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2866113" y="5211118"/>
                <a:ext cx="224435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자동선풍기 개요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자동선풍기 조립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자동선풍기 코딩</a:t>
                </a:r>
                <a:endParaRPr lang="ko-KR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489793" y="5211118"/>
                <a:ext cx="3614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</p:txBody>
          </p:sp>
        </p:grpSp>
      </p:grpSp>
      <p:sp>
        <p:nvSpPr>
          <p:cNvPr id="15" name="제목 2"/>
          <p:cNvSpPr>
            <a:spLocks noGrp="1"/>
          </p:cNvSpPr>
          <p:nvPr>
            <p:ph type="ctrTitle"/>
          </p:nvPr>
        </p:nvSpPr>
        <p:spPr>
          <a:xfrm>
            <a:off x="681568" y="108846"/>
            <a:ext cx="1247233" cy="116996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05</a:t>
            </a:r>
            <a:endParaRPr lang="ko-KR" altLang="en-US" sz="5000" dirty="0"/>
          </a:p>
        </p:txBody>
      </p: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up\191111_창업지원자료\기획\홈페이지\제이디코드\제품사진\KakaoTalk_20231222_120349911.png"/>
          <p:cNvPicPr>
            <a:picLocks noChangeAspect="1" noChangeArrowheads="1"/>
          </p:cNvPicPr>
          <p:nvPr/>
        </p:nvPicPr>
        <p:blipFill>
          <a:blip r:embed="rId2" cstate="print"/>
          <a:srcRect l="18174" t="17745" r="18805" b="17191"/>
          <a:stretch>
            <a:fillRect/>
          </a:stretch>
        </p:blipFill>
        <p:spPr bwMode="auto">
          <a:xfrm rot="16200000">
            <a:off x="4107661" y="2931608"/>
            <a:ext cx="2214578" cy="157163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2967327"/>
            <a:ext cx="2000264" cy="230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571480" y="1967195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제이디코드는 레이저센서를 이용하여 모션비행과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호버링 비행을 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</a:rPr>
              <a:t>레이저 센서를 드론에서 활용하는 방법을 학습한다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467261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024499" y="3324518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3024498" y="4047650"/>
            <a:ext cx="145162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지지대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고정핀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3025256" y="2895889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3024498" y="4848465"/>
            <a:ext cx="130875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바닥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지지대</a:t>
            </a:r>
            <a:endParaRPr lang="ko-KR" altLang="en-US" sz="1200" dirty="0"/>
          </a:p>
        </p:txBody>
      </p:sp>
      <p:grpSp>
        <p:nvGrpSpPr>
          <p:cNvPr id="2" name="그룹 62"/>
          <p:cNvGrpSpPr/>
          <p:nvPr/>
        </p:nvGrpSpPr>
        <p:grpSpPr>
          <a:xfrm>
            <a:off x="1643050" y="3038765"/>
            <a:ext cx="1428760" cy="1949255"/>
            <a:chOff x="1785926" y="3214678"/>
            <a:chExt cx="2786082" cy="1949255"/>
          </a:xfrm>
        </p:grpSpPr>
        <p:cxnSp>
          <p:nvCxnSpPr>
            <p:cNvPr id="15" name="꺾인 연결선 14"/>
            <p:cNvCxnSpPr/>
            <p:nvPr/>
          </p:nvCxnSpPr>
          <p:spPr>
            <a:xfrm flipV="1">
              <a:off x="1785926" y="3668314"/>
              <a:ext cx="2756586" cy="617934"/>
            </a:xfrm>
            <a:prstGeom prst="bentConnector3">
              <a:avLst>
                <a:gd name="adj1" fmla="val 79402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꺾인 연결선 20"/>
            <p:cNvCxnSpPr/>
            <p:nvPr/>
          </p:nvCxnSpPr>
          <p:spPr>
            <a:xfrm flipV="1">
              <a:off x="2203838" y="4357686"/>
              <a:ext cx="2368170" cy="28575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꺾인 연결선 25"/>
            <p:cNvCxnSpPr/>
            <p:nvPr/>
          </p:nvCxnSpPr>
          <p:spPr>
            <a:xfrm flipV="1">
              <a:off x="2000240" y="3214678"/>
              <a:ext cx="2571768" cy="285754"/>
            </a:xfrm>
            <a:prstGeom prst="bentConnector3">
              <a:avLst>
                <a:gd name="adj1" fmla="val 76321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꺾인 연결선 28"/>
            <p:cNvCxnSpPr/>
            <p:nvPr/>
          </p:nvCxnSpPr>
          <p:spPr>
            <a:xfrm>
              <a:off x="2357430" y="5000628"/>
              <a:ext cx="2185082" cy="163305"/>
            </a:xfrm>
            <a:prstGeom prst="bentConnector3">
              <a:avLst>
                <a:gd name="adj1" fmla="val 73315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4714884" y="2753013"/>
            <a:ext cx="1071570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레이저 센서</a:t>
            </a:r>
            <a:endParaRPr lang="ko-KR" altLang="en-US" sz="12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5286388" y="4896153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수광부</a:t>
            </a:r>
            <a:endParaRPr lang="en-US" altLang="ko-KR" sz="1200" b="1" dirty="0" smtClean="0"/>
          </a:p>
          <a:p>
            <a:pPr algn="ct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받음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3929066" y="4896153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발광부</a:t>
            </a:r>
            <a:endParaRPr lang="en-US" altLang="ko-KR" sz="1200" b="1" dirty="0" smtClean="0"/>
          </a:p>
          <a:p>
            <a:pPr algn="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보냄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7" name="타원 76"/>
          <p:cNvSpPr/>
          <p:nvPr/>
        </p:nvSpPr>
        <p:spPr>
          <a:xfrm>
            <a:off x="5000636" y="3181641"/>
            <a:ext cx="571504" cy="285752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8" name="꺾인 연결선 77"/>
          <p:cNvCxnSpPr>
            <a:endCxn id="75" idx="0"/>
          </p:cNvCxnSpPr>
          <p:nvPr/>
        </p:nvCxnSpPr>
        <p:spPr>
          <a:xfrm rot="5400000">
            <a:off x="4070602" y="3680366"/>
            <a:ext cx="1681475" cy="750099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꺾인 연결선 80"/>
          <p:cNvCxnSpPr>
            <a:endCxn id="73" idx="0"/>
          </p:cNvCxnSpPr>
          <p:nvPr/>
        </p:nvCxnSpPr>
        <p:spPr>
          <a:xfrm rot="16200000" flipH="1">
            <a:off x="4838558" y="3876819"/>
            <a:ext cx="1681476" cy="35719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1480" y="5818070"/>
            <a:ext cx="27146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레이저 센서 거리측정 원리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785794" y="6461012"/>
            <a:ext cx="2571768" cy="1754326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장애물 거리와 레이저가 반사하여 도달하는 시간은비례한다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2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즉</a:t>
            </a:r>
            <a:r>
              <a:rPr lang="en-US" altLang="ko-KR" sz="1200" dirty="0" smtClean="0">
                <a:solidFill>
                  <a:prstClr val="black"/>
                </a:solidFill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가까이 있으면 레이저 반사시간이 빠르고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반면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멀리 있으면 반사시간이 늦다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3" name="그룹 49"/>
          <p:cNvGrpSpPr/>
          <p:nvPr/>
        </p:nvGrpSpPr>
        <p:grpSpPr>
          <a:xfrm>
            <a:off x="4189298" y="8197065"/>
            <a:ext cx="1571844" cy="293053"/>
            <a:chOff x="6514871" y="5569216"/>
            <a:chExt cx="1972186" cy="788742"/>
          </a:xfrm>
          <a:noFill/>
        </p:grpSpPr>
        <p:pic>
          <p:nvPicPr>
            <p:cNvPr id="45" name="Picture 9" descr="Green grass vector ClipArt Icon free vector">
              <a:hlinkClick r:id="rId4" tooltip="Green grass vector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4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47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48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grpSp>
        <p:nvGrpSpPr>
          <p:cNvPr id="38" name="그룹 37"/>
          <p:cNvGrpSpPr/>
          <p:nvPr/>
        </p:nvGrpSpPr>
        <p:grpSpPr>
          <a:xfrm>
            <a:off x="4071942" y="5643570"/>
            <a:ext cx="1714512" cy="835297"/>
            <a:chOff x="4071942" y="5357818"/>
            <a:chExt cx="1800632" cy="1121049"/>
          </a:xfrm>
        </p:grpSpPr>
        <p:pic>
          <p:nvPicPr>
            <p:cNvPr id="49" name="그림 48" descr="3.jpg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071942" y="5357818"/>
              <a:ext cx="1800632" cy="1121049"/>
            </a:xfrm>
            <a:prstGeom prst="rect">
              <a:avLst/>
            </a:prstGeom>
          </p:spPr>
        </p:pic>
        <p:pic>
          <p:nvPicPr>
            <p:cNvPr id="50" name="Picture 4" descr="red,light,tip,energy,hint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840324" y="6164332"/>
              <a:ext cx="232917" cy="135342"/>
            </a:xfrm>
            <a:prstGeom prst="rect">
              <a:avLst/>
            </a:prstGeom>
            <a:noFill/>
          </p:spPr>
        </p:pic>
      </p:grpSp>
      <p:sp>
        <p:nvSpPr>
          <p:cNvPr id="51" name="TextBox 50"/>
          <p:cNvSpPr txBox="1"/>
          <p:nvPr/>
        </p:nvSpPr>
        <p:spPr>
          <a:xfrm>
            <a:off x="5080054" y="6715140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cxnSp>
        <p:nvCxnSpPr>
          <p:cNvPr id="52" name="직선 연결선 51"/>
          <p:cNvCxnSpPr/>
          <p:nvPr/>
        </p:nvCxnSpPr>
        <p:spPr>
          <a:xfrm rot="5400000">
            <a:off x="3832040" y="7398437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rot="5400000">
            <a:off x="3931636" y="7398438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 rot="10800000" flipV="1">
            <a:off x="3999935" y="6572260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 rot="10800000">
            <a:off x="3946166" y="8488868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자동선풍기 개요</a:t>
            </a:r>
            <a:endParaRPr lang="ko-KR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="" xmlns:p14="http://schemas.microsoft.com/office/powerpoint/2010/main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디자인 및 조립</a:t>
            </a:r>
            <a:endParaRPr lang="ko-KR" altLang="en-US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898" y="1928794"/>
            <a:ext cx="597309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39"/>
          <a:stretch>
            <a:fillRect/>
          </a:stretch>
        </p:blipFill>
        <p:spPr bwMode="auto">
          <a:xfrm>
            <a:off x="601919" y="5286380"/>
            <a:ext cx="561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 rot="5400000">
            <a:off x="699083" y="3836937"/>
            <a:ext cx="2026652" cy="1710354"/>
          </a:xfrm>
          <a:prstGeom prst="roundRect">
            <a:avLst>
              <a:gd name="adj" fmla="val 7637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828307" y="3353004"/>
            <a:ext cx="1791800" cy="5263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</a:t>
            </a:r>
            <a:r>
              <a:rPr lang="ko-KR" altLang="en-US" sz="1200" smtClean="0">
                <a:sym typeface="Wingdings 2"/>
              </a:rPr>
              <a:t>폼보드를 확인한다</a:t>
            </a:r>
            <a:r>
              <a:rPr lang="en-US" altLang="ko-KR" sz="1200" smtClean="0">
                <a:sym typeface="Wingdings 2"/>
              </a:rPr>
              <a:t>.</a:t>
            </a:r>
            <a:r>
              <a:rPr lang="ko-KR" altLang="en-US" sz="1200" smtClean="0">
                <a:sym typeface="Wingdings 2"/>
              </a:rPr>
              <a:t> </a:t>
            </a:r>
            <a:endParaRPr lang="ko-KR" altLang="en-US" sz="120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0800000">
            <a:off x="3394594" y="3678786"/>
            <a:ext cx="2524809" cy="2043904"/>
          </a:xfrm>
          <a:prstGeom prst="roundRect">
            <a:avLst>
              <a:gd name="adj" fmla="val 489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3360407" y="3340134"/>
            <a:ext cx="2572068" cy="3158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A,B,C</a:t>
            </a:r>
            <a:r>
              <a:rPr lang="ko-KR" altLang="en-US" sz="1200" dirty="0" smtClean="0">
                <a:sym typeface="Wingdings 2"/>
              </a:rPr>
              <a:t>와 같이 떼어낸다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2" name="TextBox 75"/>
          <p:cNvSpPr txBox="1"/>
          <p:nvPr/>
        </p:nvSpPr>
        <p:spPr>
          <a:xfrm>
            <a:off x="3872625" y="3714091"/>
            <a:ext cx="124274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A</a:t>
            </a:r>
            <a:endParaRPr lang="ko-KR" altLang="en-US" sz="1200" b="1"/>
          </a:p>
        </p:txBody>
      </p:sp>
      <p:sp>
        <p:nvSpPr>
          <p:cNvPr id="33" name="TextBox 76"/>
          <p:cNvSpPr txBox="1"/>
          <p:nvPr/>
        </p:nvSpPr>
        <p:spPr>
          <a:xfrm>
            <a:off x="4693498" y="3714091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B</a:t>
            </a:r>
            <a:endParaRPr lang="ko-KR" altLang="en-US" sz="1200" b="1"/>
          </a:p>
        </p:txBody>
      </p:sp>
      <p:sp>
        <p:nvSpPr>
          <p:cNvPr id="34" name="TextBox 77"/>
          <p:cNvSpPr txBox="1"/>
          <p:nvPr/>
        </p:nvSpPr>
        <p:spPr>
          <a:xfrm>
            <a:off x="5333301" y="3714091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C</a:t>
            </a:r>
            <a:endParaRPr lang="ko-KR" altLang="en-US" sz="1200" b="1"/>
          </a:p>
        </p:txBody>
      </p:sp>
      <p:sp>
        <p:nvSpPr>
          <p:cNvPr id="35" name="직사각형 34"/>
          <p:cNvSpPr/>
          <p:nvPr/>
        </p:nvSpPr>
        <p:spPr>
          <a:xfrm>
            <a:off x="500042" y="1979712"/>
            <a:ext cx="5572164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부품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  </a:t>
            </a:r>
            <a:r>
              <a:rPr lang="ko-KR" altLang="en-US" sz="1200" b="1" dirty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모터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날개포함</a:t>
            </a:r>
            <a:r>
              <a:rPr lang="en-US" altLang="ko-KR" sz="1200" dirty="0"/>
              <a:t>), </a:t>
            </a:r>
            <a:r>
              <a:rPr lang="ko-KR" altLang="en-US" sz="1200" dirty="0"/>
              <a:t>배터리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r>
              <a:rPr lang="en-US" altLang="ko-KR" sz="1200" dirty="0"/>
              <a:t>  </a:t>
            </a:r>
            <a:endParaRPr lang="en-US" altLang="ko-KR" sz="1200" dirty="0" smtClean="0"/>
          </a:p>
          <a:p>
            <a:pPr>
              <a:lnSpc>
                <a:spcPct val="150000"/>
              </a:lnSpc>
            </a:pPr>
            <a:r>
              <a:rPr lang="en-US" altLang="ko-KR" sz="1200" dirty="0" smtClean="0"/>
              <a:t>                   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sp>
        <p:nvSpPr>
          <p:cNvPr id="39" name="직사각형 38"/>
          <p:cNvSpPr/>
          <p:nvPr/>
        </p:nvSpPr>
        <p:spPr>
          <a:xfrm>
            <a:off x="682647" y="5849014"/>
            <a:ext cx="43081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A</a:t>
            </a:r>
            <a:r>
              <a:rPr lang="ko-KR" altLang="en-US" sz="1200" dirty="0" smtClean="0">
                <a:sym typeface="Wingdings 2"/>
              </a:rPr>
              <a:t>에 모터를 꽂고 메인보드에 </a:t>
            </a:r>
            <a:r>
              <a:rPr lang="ko-KR" altLang="en-US" sz="1200" dirty="0" err="1" smtClean="0">
                <a:sym typeface="Wingdings 2"/>
              </a:rPr>
              <a:t>모터선을</a:t>
            </a:r>
            <a:r>
              <a:rPr lang="ko-KR" altLang="en-US" sz="1200" dirty="0" smtClean="0">
                <a:sym typeface="Wingdings 2"/>
              </a:rPr>
              <a:t>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946247" y="6134766"/>
            <a:ext cx="1254863" cy="2437762"/>
          </a:xfrm>
          <a:prstGeom prst="roundRect">
            <a:avLst>
              <a:gd name="adj" fmla="val 987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직사각형 42"/>
          <p:cNvSpPr/>
          <p:nvPr/>
        </p:nvSpPr>
        <p:spPr>
          <a:xfrm>
            <a:off x="3143248" y="6916797"/>
            <a:ext cx="13573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모터선 커넥터</a:t>
            </a:r>
            <a:endParaRPr lang="ko-KR" altLang="en-US" sz="1200" dirty="0"/>
          </a:p>
        </p:txBody>
      </p:sp>
      <p:cxnSp>
        <p:nvCxnSpPr>
          <p:cNvPr id="44" name="꺾인 연결선 43"/>
          <p:cNvCxnSpPr/>
          <p:nvPr/>
        </p:nvCxnSpPr>
        <p:spPr>
          <a:xfrm flipV="1">
            <a:off x="1524988" y="7059673"/>
            <a:ext cx="1689698" cy="53353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 44"/>
          <p:cNvCxnSpPr/>
          <p:nvPr/>
        </p:nvCxnSpPr>
        <p:spPr>
          <a:xfrm flipV="1">
            <a:off x="1536070" y="6452091"/>
            <a:ext cx="1659304" cy="30170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3143248" y="6316387"/>
            <a:ext cx="89024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날개</a:t>
            </a:r>
            <a:r>
              <a:rPr lang="en-US" altLang="ko-KR" sz="1200" dirty="0" smtClean="0">
                <a:sym typeface="Wingdings 2"/>
              </a:rPr>
              <a:t>(A)</a:t>
            </a:r>
            <a:endParaRPr lang="ko-KR" altLang="en-US" sz="1200" dirty="0"/>
          </a:p>
        </p:txBody>
      </p:sp>
      <p:grpSp>
        <p:nvGrpSpPr>
          <p:cNvPr id="2" name="그룹 26"/>
          <p:cNvGrpSpPr/>
          <p:nvPr/>
        </p:nvGrpSpPr>
        <p:grpSpPr>
          <a:xfrm>
            <a:off x="4357694" y="6357950"/>
            <a:ext cx="1804537" cy="1857386"/>
            <a:chOff x="4572008" y="7065708"/>
            <a:chExt cx="1463944" cy="1506818"/>
          </a:xfrm>
        </p:grpSpPr>
        <p:pic>
          <p:nvPicPr>
            <p:cNvPr id="25" name="Picture 2" descr="D:\backup\191111_창업지원자료\기획\홈페이지\제이디코드\제품사진\KakaoTalk_20231222_120349911.png"/>
            <p:cNvPicPr>
              <a:picLocks noChangeAspect="1" noChangeArrowheads="1"/>
            </p:cNvPicPr>
            <p:nvPr/>
          </p:nvPicPr>
          <p:blipFill>
            <a:blip r:embed="rId5" cstate="print"/>
            <a:srcRect l="16141" r="16772"/>
            <a:stretch>
              <a:fillRect/>
            </a:stretch>
          </p:blipFill>
          <p:spPr bwMode="auto">
            <a:xfrm rot="16200000">
              <a:off x="4589600" y="7126175"/>
              <a:ext cx="1428759" cy="1463944"/>
            </a:xfrm>
            <a:prstGeom prst="rect">
              <a:avLst/>
            </a:prstGeom>
            <a:noFill/>
          </p:spPr>
        </p:pic>
        <p:sp>
          <p:nvSpPr>
            <p:cNvPr id="26" name="위쪽 화살표 25"/>
            <p:cNvSpPr/>
            <p:nvPr/>
          </p:nvSpPr>
          <p:spPr>
            <a:xfrm rot="2746838" flipV="1">
              <a:off x="5351658" y="7042165"/>
              <a:ext cx="233765" cy="28085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24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자동선풍기 조립</a:t>
            </a:r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="" xmlns:p14="http://schemas.microsoft.com/office/powerpoint/2010/main" val="333558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2"/>
          <p:cNvGrpSpPr/>
          <p:nvPr/>
        </p:nvGrpSpPr>
        <p:grpSpPr>
          <a:xfrm>
            <a:off x="2928934" y="1428728"/>
            <a:ext cx="3357586" cy="3143272"/>
            <a:chOff x="1814513" y="1500166"/>
            <a:chExt cx="6472271" cy="6153627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lum bright="10000"/>
            </a:blip>
            <a:srcRect/>
            <a:stretch>
              <a:fillRect/>
            </a:stretch>
          </p:blipFill>
          <p:spPr bwMode="auto">
            <a:xfrm>
              <a:off x="1814513" y="1509713"/>
              <a:ext cx="3228975" cy="6124575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>
              <a:lum bright="10000"/>
            </a:blip>
            <a:srcRect/>
            <a:stretch>
              <a:fillRect/>
            </a:stretch>
          </p:blipFill>
          <p:spPr bwMode="auto">
            <a:xfrm>
              <a:off x="5072074" y="1500166"/>
              <a:ext cx="3214710" cy="6153627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791608" y="1500166"/>
            <a:ext cx="1731697" cy="3048002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직사각형 1"/>
          <p:cNvSpPr/>
          <p:nvPr/>
        </p:nvSpPr>
        <p:spPr>
          <a:xfrm>
            <a:off x="571480" y="1071538"/>
            <a:ext cx="200094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</a:t>
            </a:r>
            <a:r>
              <a:rPr lang="ko-KR" altLang="en-US" sz="1200" dirty="0" smtClean="0">
                <a:sym typeface="Wingdings 2"/>
              </a:rPr>
              <a:t>메인보드를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3146644" y="1085989"/>
            <a:ext cx="24119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A</a:t>
            </a:r>
            <a:r>
              <a:rPr lang="ko-KR" altLang="en-US" sz="1200" smtClean="0">
                <a:sym typeface="Wingdings 2"/>
              </a:rPr>
              <a:t>에 </a:t>
            </a:r>
            <a:r>
              <a:rPr lang="en-US" altLang="ko-KR" sz="1200" smtClean="0">
                <a:sym typeface="Wingdings 2"/>
              </a:rPr>
              <a:t>C </a:t>
            </a:r>
            <a:r>
              <a:rPr lang="ko-KR" altLang="en-US" sz="1200" smtClean="0">
                <a:sym typeface="Wingdings 2"/>
              </a:rPr>
              <a:t>지지대를 꽂는다</a:t>
            </a:r>
            <a:r>
              <a:rPr lang="en-US" altLang="ko-KR" sz="1200" smtClean="0">
                <a:sym typeface="Wingdings 2"/>
              </a:rPr>
              <a:t>.</a:t>
            </a:r>
            <a:endParaRPr lang="ko-KR" altLang="en-US" sz="1200"/>
          </a:p>
        </p:txBody>
      </p:sp>
      <p:sp>
        <p:nvSpPr>
          <p:cNvPr id="7" name="위쪽 화살표 6"/>
          <p:cNvSpPr/>
          <p:nvPr/>
        </p:nvSpPr>
        <p:spPr>
          <a:xfrm rot="2233622" flipV="1">
            <a:off x="3984274" y="3816636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" name="위쪽 화살표 7"/>
          <p:cNvSpPr/>
          <p:nvPr/>
        </p:nvSpPr>
        <p:spPr>
          <a:xfrm rot="18171666" flipV="1">
            <a:off x="3269312" y="3833354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89438" y="5429256"/>
            <a:ext cx="323962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A</a:t>
            </a:r>
            <a:r>
              <a:rPr lang="ko-KR" altLang="en-US" sz="1200" dirty="0" smtClean="0">
                <a:sym typeface="Wingdings 2"/>
              </a:rPr>
              <a:t>를 </a:t>
            </a:r>
            <a:r>
              <a:rPr lang="en-US" altLang="ko-KR" sz="1200" dirty="0" smtClean="0">
                <a:sym typeface="Wingdings 2"/>
              </a:rPr>
              <a:t>B</a:t>
            </a:r>
            <a:r>
              <a:rPr lang="ko-KR" altLang="en-US" sz="1200" dirty="0" smtClean="0">
                <a:sym typeface="Wingdings 2"/>
              </a:rPr>
              <a:t>에 꽂고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cxnSp>
        <p:nvCxnSpPr>
          <p:cNvPr id="13" name="꺾인 연결선 12"/>
          <p:cNvCxnSpPr/>
          <p:nvPr/>
        </p:nvCxnSpPr>
        <p:spPr>
          <a:xfrm rot="16200000" flipH="1">
            <a:off x="1128053" y="3918547"/>
            <a:ext cx="1233828" cy="23346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925707" y="4652191"/>
            <a:ext cx="228897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메인보드 앞뒤 위치 주의 </a:t>
            </a:r>
            <a:endParaRPr lang="ko-KR" altLang="en-US" sz="1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 l="3869" t="2914" r="2381"/>
          <a:stretch>
            <a:fillRect/>
          </a:stretch>
        </p:blipFill>
        <p:spPr bwMode="auto">
          <a:xfrm>
            <a:off x="4000504" y="5286380"/>
            <a:ext cx="2214578" cy="3044156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위쪽 화살표 23"/>
          <p:cNvSpPr/>
          <p:nvPr/>
        </p:nvSpPr>
        <p:spPr>
          <a:xfrm rot="2233622" flipV="1">
            <a:off x="5976976" y="3816637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5" name="위쪽 화살표 24"/>
          <p:cNvSpPr/>
          <p:nvPr/>
        </p:nvSpPr>
        <p:spPr>
          <a:xfrm rot="18171666" flipV="1">
            <a:off x="4619072" y="3833355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8368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제목 55"/>
          <p:cNvSpPr txBox="1">
            <a:spLocks/>
          </p:cNvSpPr>
          <p:nvPr/>
        </p:nvSpPr>
        <p:spPr>
          <a:xfrm>
            <a:off x="1019082" y="4590277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3" name="그룹 48"/>
          <p:cNvGrpSpPr/>
          <p:nvPr/>
        </p:nvGrpSpPr>
        <p:grpSpPr>
          <a:xfrm>
            <a:off x="785794" y="4929190"/>
            <a:ext cx="2571768" cy="2143140"/>
            <a:chOff x="785794" y="4857752"/>
            <a:chExt cx="2571768" cy="2143140"/>
          </a:xfrm>
        </p:grpSpPr>
        <p:pic>
          <p:nvPicPr>
            <p:cNvPr id="43" name="그림 42"/>
            <p:cNvPicPr/>
            <p:nvPr/>
          </p:nvPicPr>
          <p:blipFill>
            <a:blip r:embed="rId2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785794" y="4857752"/>
              <a:ext cx="2571768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그룹 32"/>
            <p:cNvGrpSpPr/>
            <p:nvPr/>
          </p:nvGrpSpPr>
          <p:grpSpPr>
            <a:xfrm>
              <a:off x="1643050" y="5500694"/>
              <a:ext cx="822329" cy="1164899"/>
              <a:chOff x="1606539" y="5429256"/>
              <a:chExt cx="322263" cy="388937"/>
            </a:xfrm>
          </p:grpSpPr>
          <p:cxnSp>
            <p:nvCxnSpPr>
              <p:cNvPr id="45" name="AutoShape 7"/>
              <p:cNvCxnSpPr>
                <a:cxnSpLocks noChangeShapeType="1"/>
              </p:cNvCxnSpPr>
              <p:nvPr/>
            </p:nvCxnSpPr>
            <p:spPr bwMode="auto">
              <a:xfrm>
                <a:off x="1928802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6" name="AutoShape 8"/>
              <p:cNvCxnSpPr>
                <a:cxnSpLocks noChangeShapeType="1"/>
              </p:cNvCxnSpPr>
              <p:nvPr/>
            </p:nvCxnSpPr>
            <p:spPr bwMode="auto">
              <a:xfrm>
                <a:off x="1609714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7" name="AutoShape 9"/>
              <p:cNvCxnSpPr>
                <a:cxnSpLocks noChangeShapeType="1"/>
              </p:cNvCxnSpPr>
              <p:nvPr/>
            </p:nvCxnSpPr>
            <p:spPr bwMode="auto">
              <a:xfrm>
                <a:off x="1606539" y="5611818"/>
                <a:ext cx="320675" cy="6350"/>
              </a:xfrm>
              <a:prstGeom prst="straightConnector1">
                <a:avLst/>
              </a:prstGeom>
              <a:noFill/>
              <a:ln w="34925">
                <a:solidFill>
                  <a:srgbClr val="66FF33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</p:cxnSp>
        </p:grpSp>
        <p:sp>
          <p:nvSpPr>
            <p:cNvPr id="48" name="직사각형 47"/>
            <p:cNvSpPr/>
            <p:nvPr/>
          </p:nvSpPr>
          <p:spPr>
            <a:xfrm>
              <a:off x="1643050" y="5429256"/>
              <a:ext cx="9286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 smtClean="0">
                  <a:solidFill>
                    <a:srgbClr val="FF0000"/>
                  </a:solidFill>
                  <a:sym typeface="Wingdings 2"/>
                </a:rPr>
                <a:t>30cm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71480" y="7143768"/>
            <a:ext cx="328614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레이저센서에서 약</a:t>
            </a:r>
            <a:r>
              <a:rPr lang="en-US" altLang="ko-KR" sz="1200" dirty="0" smtClean="0"/>
              <a:t>3</a:t>
            </a:r>
            <a:r>
              <a:rPr lang="en-US" sz="1200" dirty="0" smtClean="0"/>
              <a:t>0cm </a:t>
            </a:r>
            <a:r>
              <a:rPr lang="ko-KR" altLang="en-US" sz="1200" dirty="0" smtClean="0"/>
              <a:t>앞에 손을 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선풍기가 켜진다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 </a:t>
            </a:r>
            <a:r>
              <a:rPr lang="ko-KR" altLang="en-US" sz="1200" dirty="0" smtClean="0"/>
              <a:t>손을 레이저센서로부터 떼어본다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선풍기가 멈춘다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반복적으로 선풍기 작동</a:t>
            </a:r>
            <a:r>
              <a:rPr lang="en-US" sz="1200" dirty="0" smtClean="0"/>
              <a:t> </a:t>
            </a:r>
            <a:r>
              <a:rPr lang="ko-KR" altLang="en-US" sz="1200" dirty="0" smtClean="0"/>
              <a:t>실습한다</a:t>
            </a:r>
            <a:r>
              <a:rPr lang="en-US" sz="1200" dirty="0" smtClean="0"/>
              <a:t>.</a:t>
            </a:r>
            <a:endParaRPr lang="ko-KR" altLang="en-US" sz="1200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3714752" y="7423980"/>
            <a:ext cx="2643206" cy="73866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무대창 에서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드론높이 값으로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16" y="1827398"/>
            <a:ext cx="3143272" cy="295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제목 1"/>
          <p:cNvSpPr txBox="1">
            <a:spLocks/>
          </p:cNvSpPr>
          <p:nvPr/>
        </p:nvSpPr>
        <p:spPr>
          <a:xfrm>
            <a:off x="1714501" y="1153357"/>
            <a:ext cx="2714632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자동선풍기 코딩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j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29" name="그룹 28"/>
          <p:cNvGrpSpPr/>
          <p:nvPr/>
        </p:nvGrpSpPr>
        <p:grpSpPr>
          <a:xfrm>
            <a:off x="3633759" y="5066526"/>
            <a:ext cx="2581323" cy="2214578"/>
            <a:chOff x="3500438" y="5375148"/>
            <a:chExt cx="2581323" cy="2214578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00438" y="5375148"/>
              <a:ext cx="2581323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2" name="타원 41"/>
            <p:cNvSpPr/>
            <p:nvPr/>
          </p:nvSpPr>
          <p:spPr>
            <a:xfrm>
              <a:off x="5385122" y="5419290"/>
              <a:ext cx="357190" cy="285752"/>
            </a:xfrm>
            <a:prstGeom prst="ellipse">
              <a:avLst/>
            </a:prstGeom>
            <a:noFill/>
            <a:ln w="4127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1" name="모서리가 둥근 직사각형 30"/>
          <p:cNvSpPr/>
          <p:nvPr/>
        </p:nvSpPr>
        <p:spPr>
          <a:xfrm flipV="1">
            <a:off x="714356" y="4857752"/>
            <a:ext cx="5643602" cy="897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821476" y="4614762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2" name="모서리가 둥근 직사각형 31"/>
          <p:cNvSpPr/>
          <p:nvPr/>
        </p:nvSpPr>
        <p:spPr>
          <a:xfrm>
            <a:off x="4932406" y="4701228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자동선풍기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06</a:t>
            </a:r>
            <a:endParaRPr lang="ko-KR" altLang="en-US" sz="5000" dirty="0"/>
          </a:p>
        </p:txBody>
      </p:sp>
      <p:sp>
        <p:nvSpPr>
          <p:cNvPr id="10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smtClean="0"/>
              <a:t>사이언스창작소 </a:t>
            </a:r>
            <a:r>
              <a:rPr lang="en-US" altLang="ko-KR" dirty="0" smtClean="0"/>
              <a:t>- </a:t>
            </a:r>
            <a:r>
              <a:rPr lang="ko-KR" altLang="en-US" dirty="0" smtClean="0"/>
              <a:t>풍력자동차</a:t>
            </a:r>
            <a:endParaRPr lang="ko-KR" altLang="en-US" dirty="0"/>
          </a:p>
        </p:txBody>
      </p:sp>
      <p:sp>
        <p:nvSpPr>
          <p:cNvPr id="18" name="타원 17"/>
          <p:cNvSpPr/>
          <p:nvPr/>
        </p:nvSpPr>
        <p:spPr>
          <a:xfrm>
            <a:off x="2214554" y="6870583"/>
            <a:ext cx="289776" cy="289774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19" name="모서리가 둥근 사각형 설명선 18"/>
          <p:cNvSpPr/>
          <p:nvPr/>
        </p:nvSpPr>
        <p:spPr>
          <a:xfrm>
            <a:off x="1500174" y="1857356"/>
            <a:ext cx="3756382" cy="3071834"/>
          </a:xfrm>
          <a:prstGeom prst="wedgeRoundRectCallout">
            <a:avLst>
              <a:gd name="adj1" fmla="val 31081"/>
              <a:gd name="adj2" fmla="val 57651"/>
              <a:gd name="adj3" fmla="val 16667"/>
            </a:avLst>
          </a:prstGeom>
          <a:solidFill>
            <a:srgbClr val="FFF7E7"/>
          </a:solidFill>
          <a:ln>
            <a:noFill/>
          </a:ln>
          <a:effectLst>
            <a:outerShdw blurRad="203200" dist="38100" dir="2700000" algn="tl" rotWithShape="0">
              <a:srgbClr val="BF9000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94" y="4214810"/>
            <a:ext cx="1466296" cy="181820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714488" y="1928794"/>
            <a:ext cx="328614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b="1" dirty="0" smtClean="0">
                <a:solidFill>
                  <a:srgbClr val="FF9801"/>
                </a:solidFill>
                <a:latin typeface="나눔고딕 ExtraBold" pitchFamily="50" charset="-127"/>
                <a:ea typeface="나눔고딕 ExtraBold" pitchFamily="50" charset="-127"/>
              </a:rPr>
              <a:t>드</a:t>
            </a:r>
            <a:r>
              <a:rPr lang="ko-KR" altLang="en-US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론 창작품은 드론의 과학적 원리를 근거로 다양한 창의적 교구재를 만들고 실험하면서 눈으로 보이는 물리적 원리를 확인하고 이를 코딩으로 제어한다</a:t>
            </a:r>
            <a:r>
              <a:rPr lang="en-US" altLang="ko-KR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2201761" y="6014877"/>
            <a:ext cx="2751513" cy="1200329"/>
            <a:chOff x="2489793" y="5211118"/>
            <a:chExt cx="2751513" cy="1200329"/>
          </a:xfrm>
        </p:grpSpPr>
        <p:grpSp>
          <p:nvGrpSpPr>
            <p:cNvPr id="26" name="그룹 20"/>
            <p:cNvGrpSpPr/>
            <p:nvPr/>
          </p:nvGrpSpPr>
          <p:grpSpPr>
            <a:xfrm>
              <a:off x="2489793" y="5323033"/>
              <a:ext cx="289776" cy="657197"/>
              <a:chOff x="2489793" y="5323033"/>
              <a:chExt cx="289776" cy="657197"/>
            </a:xfrm>
          </p:grpSpPr>
          <p:sp>
            <p:nvSpPr>
              <p:cNvPr id="32" name="타원 31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FF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3" name="타원 32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FF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29" name="그룹 21"/>
            <p:cNvGrpSpPr/>
            <p:nvPr/>
          </p:nvGrpSpPr>
          <p:grpSpPr>
            <a:xfrm>
              <a:off x="2489793" y="5211118"/>
              <a:ext cx="2751513" cy="1200329"/>
              <a:chOff x="2489793" y="5211118"/>
              <a:chExt cx="2751513" cy="1200329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2996952" y="5211118"/>
                <a:ext cx="224435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풍력자동차 개요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풍력자동차 조립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풍력자동차 코딩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489793" y="5211118"/>
                <a:ext cx="3614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57" y="3527739"/>
            <a:ext cx="2928958" cy="240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71480" y="185735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풍력 자동차를 통해 뉴턴의 제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3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법칙 작용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반작용 원리를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71480" y="2285984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쿼드콥터의 비행 원리는 뉴턴의 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 원리에 의해서 비행하게 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r>
              <a:rPr lang="ko-KR" altLang="en-US" sz="1200" dirty="0" smtClean="0">
                <a:solidFill>
                  <a:prstClr val="black"/>
                </a:solidFill>
              </a:rPr>
              <a:t>풍력 자동차를 통해 프로펠러가 회전하면서 생성되는 바람의 방향과 자동차가 움직이는 방향을 직접 실험을 통해 탐색하고 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 원리 이해한다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3071802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763456" y="4393748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4763455" y="4679500"/>
            <a:ext cx="145162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앞면</a:t>
            </a:r>
            <a:r>
              <a:rPr lang="en-US" altLang="ko-KR" sz="1200" smtClean="0">
                <a:sym typeface="Wingdings 2"/>
              </a:rPr>
              <a:t>(</a:t>
            </a:r>
            <a:r>
              <a:rPr lang="ko-KR" altLang="en-US" sz="1200" smtClean="0">
                <a:sym typeface="Wingdings 2"/>
              </a:rPr>
              <a:t>앞방향</a:t>
            </a:r>
            <a:r>
              <a:rPr lang="en-US" altLang="ko-KR" sz="1200" smtClean="0">
                <a:sym typeface="Wingdings 2"/>
              </a:rPr>
              <a:t>)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4816083" y="4036558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4775518" y="5170813"/>
            <a:ext cx="130875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연장선</a:t>
            </a:r>
            <a:endParaRPr lang="ko-KR" altLang="en-US" sz="1200" dirty="0"/>
          </a:p>
        </p:txBody>
      </p:sp>
      <p:cxnSp>
        <p:nvCxnSpPr>
          <p:cNvPr id="15" name="꺾인 연결선 14"/>
          <p:cNvCxnSpPr/>
          <p:nvPr/>
        </p:nvCxnSpPr>
        <p:spPr>
          <a:xfrm flipV="1">
            <a:off x="3000372" y="4527872"/>
            <a:ext cx="1785950" cy="401318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꺾인 연결선 20"/>
          <p:cNvCxnSpPr/>
          <p:nvPr/>
        </p:nvCxnSpPr>
        <p:spPr>
          <a:xfrm flipV="1">
            <a:off x="3143248" y="4813623"/>
            <a:ext cx="1667519" cy="285752"/>
          </a:xfrm>
          <a:prstGeom prst="bentConnector3">
            <a:avLst>
              <a:gd name="adj1" fmla="val 61395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꺾인 연결선 25"/>
          <p:cNvCxnSpPr>
            <a:endCxn id="24" idx="1"/>
          </p:cNvCxnSpPr>
          <p:nvPr/>
        </p:nvCxnSpPr>
        <p:spPr>
          <a:xfrm>
            <a:off x="1785926" y="4099243"/>
            <a:ext cx="3030157" cy="75815"/>
          </a:xfrm>
          <a:prstGeom prst="bentConnector3">
            <a:avLst>
              <a:gd name="adj1" fmla="val 72339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/>
          <p:nvPr/>
        </p:nvCxnSpPr>
        <p:spPr>
          <a:xfrm flipV="1">
            <a:off x="2357430" y="5599441"/>
            <a:ext cx="2428892" cy="71438"/>
          </a:xfrm>
          <a:prstGeom prst="bentConnector3">
            <a:avLst>
              <a:gd name="adj1" fmla="val 86669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1480" y="6156766"/>
            <a:ext cx="37862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뉴턴의 제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3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법칙 정의 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(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작용 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– 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반작용 원리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)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3214686" y="6595837"/>
            <a:ext cx="2928958" cy="333617"/>
          </a:xfrm>
          <a:prstGeom prst="rect">
            <a:avLst/>
          </a:prstGeom>
          <a:solidFill>
            <a:schemeClr val="accent6">
              <a:alpha val="29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solidFill>
                  <a:prstClr val="black"/>
                </a:solidFill>
              </a:rPr>
              <a:t>모든 움직임에는 작용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-</a:t>
            </a:r>
            <a:r>
              <a:rPr lang="ko-KR" altLang="en-US" sz="1200" b="1" dirty="0" smtClean="0">
                <a:solidFill>
                  <a:prstClr val="black"/>
                </a:solidFill>
              </a:rPr>
              <a:t>반작용이 있다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.</a:t>
            </a:r>
          </a:p>
        </p:txBody>
      </p:sp>
      <p:cxnSp>
        <p:nvCxnSpPr>
          <p:cNvPr id="46" name="꺾인 연결선 45"/>
          <p:cNvCxnSpPr>
            <a:endCxn id="59" idx="1"/>
          </p:cNvCxnSpPr>
          <p:nvPr/>
        </p:nvCxnSpPr>
        <p:spPr>
          <a:xfrm flipV="1">
            <a:off x="2000240" y="3674992"/>
            <a:ext cx="2786082" cy="138499"/>
          </a:xfrm>
          <a:prstGeom prst="bentConnector3">
            <a:avLst>
              <a:gd name="adj1" fmla="val 71312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꺾인 연결선 50"/>
          <p:cNvCxnSpPr>
            <a:endCxn id="25" idx="1"/>
          </p:cNvCxnSpPr>
          <p:nvPr/>
        </p:nvCxnSpPr>
        <p:spPr>
          <a:xfrm>
            <a:off x="2356150" y="5180337"/>
            <a:ext cx="2419368" cy="128976"/>
          </a:xfrm>
          <a:prstGeom prst="bentConnector3">
            <a:avLst>
              <a:gd name="adj1" fmla="val 82887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4786322" y="5456565"/>
            <a:ext cx="130875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바퀴</a:t>
            </a:r>
            <a:endParaRPr lang="ko-KR" altLang="en-US" sz="1200" dirty="0"/>
          </a:p>
        </p:txBody>
      </p:sp>
      <p:sp>
        <p:nvSpPr>
          <p:cNvPr id="59" name="직사각형 58"/>
          <p:cNvSpPr/>
          <p:nvPr/>
        </p:nvSpPr>
        <p:spPr>
          <a:xfrm>
            <a:off x="4786322" y="3536492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뒷면</a:t>
            </a:r>
            <a:r>
              <a:rPr lang="en-US" altLang="ko-KR" sz="1200" smtClean="0">
                <a:sym typeface="Wingdings 2"/>
              </a:rPr>
              <a:t>(</a:t>
            </a:r>
            <a:r>
              <a:rPr lang="ko-KR" altLang="en-US" sz="1200" smtClean="0">
                <a:sym typeface="Wingdings 2"/>
              </a:rPr>
              <a:t>뒷방향</a:t>
            </a:r>
            <a:r>
              <a:rPr lang="en-US" altLang="ko-KR" sz="1200" smtClean="0">
                <a:sym typeface="Wingdings 2"/>
              </a:rPr>
              <a:t>)</a:t>
            </a:r>
            <a:endParaRPr lang="ko-KR" altLang="en-US" sz="1200" dirty="0"/>
          </a:p>
        </p:txBody>
      </p:sp>
      <p:sp>
        <p:nvSpPr>
          <p:cNvPr id="94" name="직사각형 93"/>
          <p:cNvSpPr/>
          <p:nvPr/>
        </p:nvSpPr>
        <p:spPr>
          <a:xfrm>
            <a:off x="3214686" y="6917311"/>
            <a:ext cx="3000396" cy="1200329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smtClean="0">
                <a:solidFill>
                  <a:prstClr val="black"/>
                </a:solidFill>
              </a:rPr>
              <a:t>작용</a:t>
            </a:r>
            <a:r>
              <a:rPr lang="en-US" altLang="ko-KR" sz="1200" smtClean="0">
                <a:solidFill>
                  <a:prstClr val="black"/>
                </a:solidFill>
              </a:rPr>
              <a:t>-</a:t>
            </a:r>
            <a:r>
              <a:rPr lang="ko-KR" altLang="en-US" sz="1200" smtClean="0">
                <a:solidFill>
                  <a:prstClr val="black"/>
                </a:solidFill>
              </a:rPr>
              <a:t>반작용 원리는 한 물체가 다른 물체에 힘</a:t>
            </a:r>
            <a:r>
              <a:rPr lang="en-US" altLang="ko-KR" sz="1200" smtClean="0">
                <a:solidFill>
                  <a:prstClr val="black"/>
                </a:solidFill>
              </a:rPr>
              <a:t>(</a:t>
            </a:r>
            <a:r>
              <a:rPr lang="ko-KR" altLang="en-US" sz="1200" smtClean="0">
                <a:solidFill>
                  <a:prstClr val="black"/>
                </a:solidFill>
              </a:rPr>
              <a:t>작용</a:t>
            </a:r>
            <a:r>
              <a:rPr lang="en-US" altLang="ko-KR" sz="1200" smtClean="0">
                <a:solidFill>
                  <a:prstClr val="black"/>
                </a:solidFill>
              </a:rPr>
              <a:t>)</a:t>
            </a:r>
            <a:r>
              <a:rPr lang="ko-KR" altLang="en-US" sz="1200" smtClean="0">
                <a:solidFill>
                  <a:prstClr val="black"/>
                </a:solidFill>
              </a:rPr>
              <a:t>을 주면 힘을 받은 물체는 크기는 같고 방향이 반대인 힘</a:t>
            </a:r>
            <a:r>
              <a:rPr lang="en-US" altLang="ko-KR" sz="1200" smtClean="0">
                <a:solidFill>
                  <a:prstClr val="black"/>
                </a:solidFill>
              </a:rPr>
              <a:t>(</a:t>
            </a:r>
            <a:r>
              <a:rPr lang="ko-KR" altLang="en-US" sz="1200" smtClean="0">
                <a:solidFill>
                  <a:prstClr val="black"/>
                </a:solidFill>
              </a:rPr>
              <a:t>반작용</a:t>
            </a:r>
            <a:r>
              <a:rPr lang="en-US" altLang="ko-KR" sz="1200" smtClean="0">
                <a:solidFill>
                  <a:prstClr val="black"/>
                </a:solidFill>
              </a:rPr>
              <a:t>)</a:t>
            </a:r>
            <a:r>
              <a:rPr lang="ko-KR" altLang="en-US" sz="1200" smtClean="0">
                <a:solidFill>
                  <a:prstClr val="black"/>
                </a:solidFill>
              </a:rPr>
              <a:t>을 상대 물체에 가한다</a:t>
            </a:r>
            <a:r>
              <a:rPr lang="en-US" altLang="ko-KR" sz="1200" smtClean="0">
                <a:solidFill>
                  <a:prstClr val="black"/>
                </a:solidFill>
              </a:rPr>
              <a:t>. </a:t>
            </a:r>
          </a:p>
        </p:txBody>
      </p:sp>
      <p:pic>
        <p:nvPicPr>
          <p:cNvPr id="56322" name="Picture 2" descr="newton's 3rd law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t="6131"/>
          <a:stretch>
            <a:fillRect/>
          </a:stretch>
        </p:blipFill>
        <p:spPr bwMode="auto">
          <a:xfrm>
            <a:off x="785794" y="6773448"/>
            <a:ext cx="2363987" cy="1357322"/>
          </a:xfrm>
          <a:prstGeom prst="rect">
            <a:avLst/>
          </a:prstGeom>
          <a:noFill/>
        </p:spPr>
      </p:pic>
      <p:grpSp>
        <p:nvGrpSpPr>
          <p:cNvPr id="2" name="그룹 2"/>
          <p:cNvGrpSpPr/>
          <p:nvPr/>
        </p:nvGrpSpPr>
        <p:grpSpPr>
          <a:xfrm>
            <a:off x="1142984" y="7344953"/>
            <a:ext cx="984971" cy="809754"/>
            <a:chOff x="3710538" y="7604923"/>
            <a:chExt cx="857256" cy="494619"/>
          </a:xfrm>
        </p:grpSpPr>
        <p:sp>
          <p:nvSpPr>
            <p:cNvPr id="28" name="위쪽 화살표 27"/>
            <p:cNvSpPr/>
            <p:nvPr/>
          </p:nvSpPr>
          <p:spPr>
            <a:xfrm rot="5400000">
              <a:off x="3891856" y="7423605"/>
              <a:ext cx="494619" cy="857256"/>
            </a:xfrm>
            <a:prstGeom prst="upArrow">
              <a:avLst>
                <a:gd name="adj1" fmla="val 50000"/>
                <a:gd name="adj2" fmla="val 51847"/>
              </a:avLst>
            </a:prstGeom>
            <a:gradFill flip="none" rotWithShape="1"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867611" y="7772099"/>
              <a:ext cx="513680" cy="1691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smtClean="0">
                  <a:solidFill>
                    <a:schemeClr val="bg1"/>
                  </a:solidFill>
                </a:rPr>
                <a:t>작용</a:t>
              </a:r>
              <a:endParaRPr lang="en-US" altLang="ko-KR" sz="12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그룹 1"/>
          <p:cNvGrpSpPr/>
          <p:nvPr/>
        </p:nvGrpSpPr>
        <p:grpSpPr>
          <a:xfrm>
            <a:off x="2143116" y="7344952"/>
            <a:ext cx="928694" cy="804560"/>
            <a:chOff x="1500175" y="7439848"/>
            <a:chExt cx="892462" cy="567270"/>
          </a:xfrm>
        </p:grpSpPr>
        <p:sp>
          <p:nvSpPr>
            <p:cNvPr id="32" name="위쪽 화살표 31"/>
            <p:cNvSpPr/>
            <p:nvPr/>
          </p:nvSpPr>
          <p:spPr>
            <a:xfrm rot="5400000" flipV="1">
              <a:off x="1645168" y="7294855"/>
              <a:ext cx="567270" cy="857256"/>
            </a:xfrm>
            <a:prstGeom prst="upArrow">
              <a:avLst>
                <a:gd name="adj1" fmla="val 50000"/>
                <a:gd name="adj2" fmla="val 51847"/>
              </a:avLst>
            </a:prstGeom>
            <a:gradFill flip="none" rotWithShape="1"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rgbClr val="C00000"/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1625439" y="7631088"/>
              <a:ext cx="767198" cy="1953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smtClean="0">
                  <a:solidFill>
                    <a:schemeClr val="bg1"/>
                  </a:solidFill>
                </a:rPr>
                <a:t>반작용</a:t>
              </a:r>
              <a:endParaRPr lang="en-US" altLang="ko-KR" sz="12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5" name="직사각형 34"/>
          <p:cNvSpPr/>
          <p:nvPr/>
        </p:nvSpPr>
        <p:spPr>
          <a:xfrm>
            <a:off x="1881490" y="6630196"/>
            <a:ext cx="571504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풍력자동차</a:t>
            </a:r>
            <a:r>
              <a:rPr lang="en-US" altLang="ko-KR" dirty="0" smtClean="0"/>
              <a:t> </a:t>
            </a:r>
            <a:r>
              <a:rPr lang="ko-KR" altLang="en-US" dirty="0" smtClean="0"/>
              <a:t>개요</a:t>
            </a:r>
            <a:endParaRPr lang="ko-KR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="" xmlns:p14="http://schemas.microsoft.com/office/powerpoint/2010/main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49074" y="1000100"/>
            <a:ext cx="35943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mtClean="0">
                <a:ln w="3175">
                  <a:noFill/>
                </a:ln>
                <a:sym typeface="Wingdings"/>
              </a:rPr>
              <a:t>  비행 속 작용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- </a:t>
            </a:r>
            <a:r>
              <a:rPr lang="ko-KR" altLang="en-US" sz="1400" b="1" smtClean="0">
                <a:ln w="3175">
                  <a:noFill/>
                </a:ln>
                <a:sym typeface="Wingdings"/>
              </a:rPr>
              <a:t>반작용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pic>
        <p:nvPicPr>
          <p:cNvPr id="1030" name="Picture 6" descr="newton's 3rd law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950018" y="2791318"/>
            <a:ext cx="2000262" cy="989595"/>
          </a:xfrm>
          <a:prstGeom prst="rect">
            <a:avLst/>
          </a:prstGeom>
          <a:noFill/>
        </p:spPr>
      </p:pic>
      <p:grpSp>
        <p:nvGrpSpPr>
          <p:cNvPr id="2" name="그룹 90"/>
          <p:cNvGrpSpPr/>
          <p:nvPr/>
        </p:nvGrpSpPr>
        <p:grpSpPr>
          <a:xfrm flipV="1">
            <a:off x="1479194" y="4000497"/>
            <a:ext cx="833412" cy="242419"/>
            <a:chOff x="1071546" y="8358214"/>
            <a:chExt cx="1309634" cy="380940"/>
          </a:xfrm>
        </p:grpSpPr>
        <p:pic>
          <p:nvPicPr>
            <p:cNvPr id="86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71546" y="835821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87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44309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88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07237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89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80000" y="838196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90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53877" y="8381964"/>
              <a:ext cx="227303" cy="357190"/>
            </a:xfrm>
            <a:prstGeom prst="rect">
              <a:avLst/>
            </a:prstGeom>
            <a:noFill/>
          </p:spPr>
        </p:pic>
      </p:grpSp>
      <p:grpSp>
        <p:nvGrpSpPr>
          <p:cNvPr id="3" name="그룹 39"/>
          <p:cNvGrpSpPr/>
          <p:nvPr/>
        </p:nvGrpSpPr>
        <p:grpSpPr>
          <a:xfrm flipV="1">
            <a:off x="1464020" y="3694197"/>
            <a:ext cx="848586" cy="234862"/>
            <a:chOff x="988139" y="4488687"/>
            <a:chExt cx="1333478" cy="369065"/>
          </a:xfrm>
        </p:grpSpPr>
        <p:pic>
          <p:nvPicPr>
            <p:cNvPr id="34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88139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5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61567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6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35530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7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08958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9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82835" y="4500562"/>
              <a:ext cx="238782" cy="357190"/>
            </a:xfrm>
            <a:prstGeom prst="rect">
              <a:avLst/>
            </a:prstGeom>
            <a:noFill/>
          </p:spPr>
        </p:pic>
      </p:grpSp>
      <p:sp>
        <p:nvSpPr>
          <p:cNvPr id="41" name="직사각형 40"/>
          <p:cNvSpPr/>
          <p:nvPr/>
        </p:nvSpPr>
        <p:spPr>
          <a:xfrm>
            <a:off x="2384044" y="4071935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반작용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384044" y="3702682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74754" name="Picture 2" descr="ballo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310518">
            <a:off x="4465380" y="2587117"/>
            <a:ext cx="787378" cy="1071466"/>
          </a:xfrm>
          <a:prstGeom prst="rect">
            <a:avLst/>
          </a:prstGeom>
          <a:noFill/>
        </p:spPr>
      </p:pic>
      <p:grpSp>
        <p:nvGrpSpPr>
          <p:cNvPr id="4" name="그룹 90"/>
          <p:cNvGrpSpPr/>
          <p:nvPr/>
        </p:nvGrpSpPr>
        <p:grpSpPr>
          <a:xfrm rot="2283798" flipV="1">
            <a:off x="3846356" y="3618337"/>
            <a:ext cx="833412" cy="242419"/>
            <a:chOff x="1071546" y="8358214"/>
            <a:chExt cx="1309634" cy="380940"/>
          </a:xfrm>
        </p:grpSpPr>
        <p:pic>
          <p:nvPicPr>
            <p:cNvPr id="45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71546" y="835821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47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44309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48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07237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49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80000" y="838196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50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53877" y="8381964"/>
              <a:ext cx="227303" cy="357190"/>
            </a:xfrm>
            <a:prstGeom prst="rect">
              <a:avLst/>
            </a:prstGeom>
            <a:noFill/>
          </p:spPr>
        </p:pic>
      </p:grpSp>
      <p:grpSp>
        <p:nvGrpSpPr>
          <p:cNvPr id="5" name="그룹 51"/>
          <p:cNvGrpSpPr/>
          <p:nvPr/>
        </p:nvGrpSpPr>
        <p:grpSpPr>
          <a:xfrm rot="2283798" flipV="1">
            <a:off x="3993902" y="3506092"/>
            <a:ext cx="848586" cy="234862"/>
            <a:chOff x="988139" y="4488687"/>
            <a:chExt cx="1333478" cy="369065"/>
          </a:xfrm>
        </p:grpSpPr>
        <p:pic>
          <p:nvPicPr>
            <p:cNvPr id="54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88139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5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61567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6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35530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7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08958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8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82835" y="4500562"/>
              <a:ext cx="238782" cy="357190"/>
            </a:xfrm>
            <a:prstGeom prst="rect">
              <a:avLst/>
            </a:prstGeom>
            <a:noFill/>
          </p:spPr>
        </p:pic>
      </p:grpSp>
      <p:cxnSp>
        <p:nvCxnSpPr>
          <p:cNvPr id="61" name="직선 화살표 연결선 60"/>
          <p:cNvCxnSpPr/>
          <p:nvPr/>
        </p:nvCxnSpPr>
        <p:spPr>
          <a:xfrm rot="5400000" flipH="1" flipV="1">
            <a:off x="4646065" y="2458508"/>
            <a:ext cx="857256" cy="714380"/>
          </a:xfrm>
          <a:prstGeom prst="straightConnector1">
            <a:avLst/>
          </a:prstGeom>
          <a:ln w="34925">
            <a:solidFill>
              <a:schemeClr val="accent3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직사각형 61"/>
          <p:cNvSpPr/>
          <p:nvPr/>
        </p:nvSpPr>
        <p:spPr>
          <a:xfrm>
            <a:off x="4643446" y="4030144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반작용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4884374" y="3672954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714356" y="1357290"/>
            <a:ext cx="56436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로켓과 풍선의 비행 원리는 동일하다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</a:rPr>
              <a:t>로켓은 엔진에 의해 힘이 밑으로 가해지면 반대의 힘</a:t>
            </a:r>
            <a:r>
              <a:rPr lang="en-US" altLang="ko-KR" sz="1200" dirty="0" smtClean="0">
                <a:solidFill>
                  <a:prstClr val="black"/>
                </a:solidFill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</a:rPr>
              <a:t>에 의해 추진력이 생기는 것이다</a:t>
            </a:r>
            <a:r>
              <a:rPr lang="en-US" altLang="ko-KR" sz="1200" dirty="0" smtClean="0">
                <a:solidFill>
                  <a:prstClr val="black"/>
                </a:solidFill>
              </a:rPr>
              <a:t>.  </a:t>
            </a:r>
            <a:r>
              <a:rPr lang="ko-KR" altLang="en-US" sz="1200" dirty="0" smtClean="0">
                <a:solidFill>
                  <a:prstClr val="black"/>
                </a:solidFill>
              </a:rPr>
              <a:t>풍선도 마찬가지로 풍선의 공기가 밑으로 빠지면서</a:t>
            </a:r>
            <a:r>
              <a:rPr lang="en-US" altLang="ko-KR" sz="1200" dirty="0" smtClean="0">
                <a:solidFill>
                  <a:prstClr val="black"/>
                </a:solidFill>
              </a:rPr>
              <a:t> (</a:t>
            </a:r>
            <a:r>
              <a:rPr lang="ko-KR" altLang="en-US" sz="1200" dirty="0" smtClean="0">
                <a:solidFill>
                  <a:prstClr val="black"/>
                </a:solidFill>
              </a:rPr>
              <a:t>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</a:rPr>
              <a:t> 이에 반대하는 힘</a:t>
            </a:r>
            <a:r>
              <a:rPr lang="en-US" altLang="ko-KR" sz="1200" dirty="0" smtClean="0">
                <a:solidFill>
                  <a:prstClr val="black"/>
                </a:solidFill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</a:rPr>
              <a:t>에 의해 날아간다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9" name="모서리가 둥근 직사각형 68"/>
          <p:cNvSpPr/>
          <p:nvPr/>
        </p:nvSpPr>
        <p:spPr>
          <a:xfrm>
            <a:off x="500042" y="4572000"/>
            <a:ext cx="6072230" cy="3857652"/>
          </a:xfrm>
          <a:prstGeom prst="roundRect">
            <a:avLst>
              <a:gd name="adj" fmla="val 0"/>
            </a:avLst>
          </a:prstGeom>
          <a:solidFill>
            <a:srgbClr val="F7F7F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(1642-1727)</a:t>
            </a:r>
            <a:endParaRPr lang="ko-KR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2000240" y="4643438"/>
            <a:ext cx="4500594" cy="743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뉴턴</a:t>
            </a:r>
            <a:r>
              <a:rPr lang="en-US" altLang="ko-KR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 (</a:t>
            </a:r>
            <a:r>
              <a:rPr lang="en-US" altLang="ko-KR" sz="1600" b="1" dirty="0" err="1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Issac</a:t>
            </a:r>
            <a:r>
              <a:rPr lang="en-US" altLang="ko-KR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 Newton, </a:t>
            </a:r>
            <a:r>
              <a:rPr lang="ko-KR" altLang="en-US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영국</a:t>
            </a:r>
            <a:r>
              <a:rPr lang="en-US" altLang="ko-KR" sz="1600" b="1" dirty="0" smtClean="0">
                <a:ln w="3175">
                  <a:noFill/>
                </a:ln>
                <a:solidFill>
                  <a:srgbClr val="0070C0"/>
                </a:solidFill>
                <a:effectLst/>
                <a:latin typeface="+mj-ea"/>
                <a:ea typeface="+mj-ea"/>
              </a:rPr>
              <a:t>, 1642-1727)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400" b="1" dirty="0" smtClean="0">
                <a:ln w="3175">
                  <a:noFill/>
                </a:ln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400" b="1" dirty="0" smtClean="0">
                <a:ln w="3175">
                  <a:noFill/>
                </a:ln>
                <a:solidFill>
                  <a:srgbClr val="0070C0"/>
                </a:solidFill>
                <a:latin typeface="+mj-ea"/>
                <a:ea typeface="+mj-ea"/>
              </a:rPr>
              <a:t>세상의 운동을 이해시켜 주는 뉴턴의 세가지 법칙</a:t>
            </a:r>
            <a:r>
              <a:rPr lang="en-US" altLang="ko-KR" sz="1400" b="1" dirty="0" smtClean="0">
                <a:ln w="3175">
                  <a:noFill/>
                </a:ln>
                <a:solidFill>
                  <a:srgbClr val="0070C0"/>
                </a:solidFill>
                <a:latin typeface="+mj-ea"/>
                <a:ea typeface="+mj-ea"/>
              </a:rPr>
              <a:t>]</a:t>
            </a:r>
            <a:endParaRPr lang="en-US" altLang="ko-KR" sz="1400" b="1" dirty="0" smtClean="0">
              <a:ln w="3175">
                <a:noFill/>
              </a:ln>
              <a:solidFill>
                <a:srgbClr val="0070C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72" name="직사각형 71"/>
          <p:cNvSpPr/>
          <p:nvPr/>
        </p:nvSpPr>
        <p:spPr>
          <a:xfrm>
            <a:off x="2000240" y="5498435"/>
            <a:ext cx="45005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200" dirty="0" smtClean="0"/>
              <a:t>인류 최고의 과학자 중 한명으로 꼽히는 아이작 뉴턴은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나무에서 사과가 떨어지는 것을 보고 중력을 발견한 일화로 유명하다</a:t>
            </a:r>
            <a:r>
              <a:rPr lang="en-US" altLang="ko-KR" sz="1200" dirty="0" smtClean="0"/>
              <a:t>. </a:t>
            </a:r>
            <a:r>
              <a:rPr lang="ko-KR" altLang="en-US" sz="1200" dirty="0" smtClean="0"/>
              <a:t>그는 땅에 떨어지는 사과와 지구 둘레를 도는 행성인 달이 같은 운동을 하고 있다는 것을 밝히며 중력 법칙을 만들어 냈다</a:t>
            </a:r>
            <a:r>
              <a:rPr lang="en-US" altLang="ko-KR" sz="1200" dirty="0" smtClean="0"/>
              <a:t>.</a:t>
            </a:r>
          </a:p>
          <a:p>
            <a:pPr algn="just"/>
            <a:r>
              <a:rPr lang="ko-KR" altLang="en-US" sz="1200" dirty="0" smtClean="0"/>
              <a:t>그의 대표적인 업적 뉴턴의 </a:t>
            </a:r>
            <a:r>
              <a:rPr lang="en-US" altLang="ko-KR" sz="1200" dirty="0" smtClean="0"/>
              <a:t>3</a:t>
            </a:r>
            <a:r>
              <a:rPr lang="ko-KR" altLang="en-US" sz="1200" dirty="0" smtClean="0"/>
              <a:t>가지 운동 법칙에 대해 소개 한다</a:t>
            </a:r>
            <a:r>
              <a:rPr lang="en-US" altLang="ko-KR" sz="1200" dirty="0" smtClean="0"/>
              <a:t>.</a:t>
            </a:r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18" y="4786314"/>
            <a:ext cx="128965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4" name="TextBox 73"/>
          <p:cNvSpPr txBox="1"/>
          <p:nvPr/>
        </p:nvSpPr>
        <p:spPr>
          <a:xfrm>
            <a:off x="571480" y="6643702"/>
            <a:ext cx="6000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  제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1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법칙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: 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 관성의 법칙</a:t>
            </a:r>
            <a:endParaRPr lang="en-US" altLang="ko-KR" sz="1200" b="1" dirty="0" smtClean="0">
              <a:ln w="3175">
                <a:noFill/>
              </a:ln>
              <a:sym typeface="Wingdings"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  <a:effectLst/>
              </a:rPr>
              <a:t>운동하는 물체에 힘이 작용하지 않으면 물체는 운동 상태를 그대로 유지하려는 성질</a:t>
            </a:r>
            <a:endParaRPr lang="en-US" altLang="ko-KR" sz="1200" dirty="0" smtClean="0">
              <a:ln w="3175">
                <a:noFill/>
              </a:ln>
              <a:effectLst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</a:rPr>
              <a:t>예</a:t>
            </a:r>
            <a:r>
              <a:rPr lang="en-US" altLang="ko-KR" sz="1200" dirty="0" smtClean="0">
                <a:ln w="3175">
                  <a:noFill/>
                </a:ln>
              </a:rPr>
              <a:t>) </a:t>
            </a:r>
            <a:r>
              <a:rPr lang="ko-KR" altLang="en-US" sz="1200" dirty="0" smtClean="0">
                <a:ln w="3175">
                  <a:noFill/>
                </a:ln>
              </a:rPr>
              <a:t>버스가 갑자기 출발할때 우리 몸은 갑자기 뒤로 쏠리는것</a:t>
            </a:r>
            <a:r>
              <a:rPr lang="en-US" altLang="ko-KR" sz="1200" dirty="0" smtClean="0">
                <a:ln w="3175">
                  <a:noFill/>
                </a:ln>
              </a:rPr>
              <a:t>.</a:t>
            </a:r>
            <a:endParaRPr lang="en-US" altLang="ko-KR" sz="1200" dirty="0" smtClean="0">
              <a:ln w="3175">
                <a:noFill/>
              </a:ln>
              <a:effectLst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83355" y="7476674"/>
            <a:ext cx="59174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  제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2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법칙 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: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 힘과 가속도의 법칙</a:t>
            </a:r>
            <a:endParaRPr lang="en-US" altLang="ko-KR" sz="1200" b="1" dirty="0" smtClean="0">
              <a:ln w="3175">
                <a:noFill/>
              </a:ln>
              <a:sym typeface="Wingdings"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  <a:effectLst/>
              </a:rPr>
              <a:t>물체의 가속도는 그 물체에 작용하는 힘의 크기에 비례하고 물체의 질량에 반비례</a:t>
            </a:r>
            <a:endParaRPr lang="en-US" altLang="ko-KR" sz="1200" dirty="0" smtClean="0">
              <a:ln w="3175">
                <a:noFill/>
              </a:ln>
              <a:effectLst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</a:rPr>
              <a:t>예</a:t>
            </a:r>
            <a:r>
              <a:rPr lang="en-US" altLang="ko-KR" sz="1200" dirty="0" smtClean="0">
                <a:ln w="3175">
                  <a:noFill/>
                </a:ln>
              </a:rPr>
              <a:t>) </a:t>
            </a:r>
            <a:r>
              <a:rPr lang="ko-KR" altLang="en-US" sz="1200" dirty="0" smtClean="0">
                <a:ln w="3175">
                  <a:noFill/>
                </a:ln>
              </a:rPr>
              <a:t>같은 힘으로</a:t>
            </a:r>
            <a:r>
              <a:rPr lang="en-US" altLang="ko-KR" sz="1200" dirty="0" smtClean="0">
                <a:ln w="3175">
                  <a:noFill/>
                </a:ln>
              </a:rPr>
              <a:t> </a:t>
            </a:r>
            <a:r>
              <a:rPr lang="ko-KR" altLang="en-US" sz="1200" dirty="0" smtClean="0">
                <a:ln w="3175">
                  <a:noFill/>
                </a:ln>
              </a:rPr>
              <a:t>볼링공과 탁구공을 밀면 탁구공이 쉽게 움직이고 쉽게 멈춘다</a:t>
            </a:r>
            <a:r>
              <a:rPr lang="en-US" altLang="ko-KR" sz="1200" dirty="0" smtClean="0">
                <a:ln w="3175">
                  <a:noFill/>
                </a:ln>
              </a:rPr>
              <a:t>. </a:t>
            </a:r>
            <a:endParaRPr lang="en-US" altLang="ko-KR" sz="1200" dirty="0" smtClean="0">
              <a:ln w="3175">
                <a:noFill/>
              </a:ln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80" y="176922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모터 회전 바람을 이용해 움직이는 풍력 자동차를 만든다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93140" y="2075621"/>
            <a:ext cx="5572164" cy="290848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</a:t>
            </a:r>
            <a:r>
              <a:rPr lang="ko-KR" altLang="en-US" sz="1200" b="1" dirty="0">
                <a:solidFill>
                  <a:srgbClr val="0070C0"/>
                </a:solidFill>
              </a:rPr>
              <a:t>품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</a:t>
            </a:r>
            <a:r>
              <a:rPr lang="ko-KR" altLang="en-US" sz="1200" b="1" dirty="0" smtClean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모터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날개포함</a:t>
            </a:r>
            <a:r>
              <a:rPr lang="en-US" altLang="ko-KR" sz="1200" dirty="0"/>
              <a:t>), </a:t>
            </a:r>
            <a:r>
              <a:rPr lang="ko-KR" altLang="en-US" sz="1200" dirty="0"/>
              <a:t>배터리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r>
              <a:rPr lang="en-US" altLang="ko-KR" sz="1200" dirty="0"/>
              <a:t>,  </a:t>
            </a:r>
            <a:r>
              <a:rPr lang="ko-KR" altLang="en-US" sz="1200" dirty="0"/>
              <a:t>연장 케이블 </a:t>
            </a:r>
            <a:r>
              <a:rPr lang="en-US" altLang="ko-KR" sz="1200" dirty="0"/>
              <a:t>1</a:t>
            </a:r>
            <a:r>
              <a:rPr lang="ko-KR" altLang="en-US" sz="1200" dirty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en-US" altLang="ko-KR" sz="1200" dirty="0"/>
              <a:t>                    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15cm ⅹ1</a:t>
            </a:r>
            <a:r>
              <a:rPr lang="ko-KR" altLang="en-US" sz="1200" dirty="0"/>
              <a:t>개</a:t>
            </a:r>
            <a:r>
              <a:rPr lang="en-US" altLang="ko-KR" sz="1200" dirty="0"/>
              <a:t>,  22cm ⅹ1</a:t>
            </a:r>
            <a:r>
              <a:rPr lang="ko-KR" altLang="en-US" sz="1200" dirty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en-US" altLang="ko-KR" sz="1200" dirty="0"/>
              <a:t>                     </a:t>
            </a:r>
            <a:r>
              <a:rPr lang="ko-KR" altLang="en-US" sz="1200" dirty="0"/>
              <a:t>빨대</a:t>
            </a:r>
            <a:r>
              <a:rPr lang="en-US" altLang="ko-KR" sz="1200" dirty="0"/>
              <a:t>(5Ø) : 10cm ⅹ1</a:t>
            </a:r>
            <a:r>
              <a:rPr lang="ko-KR" altLang="en-US" sz="1200" dirty="0" smtClean="0"/>
              <a:t>개</a:t>
            </a: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준비 하기</a:t>
            </a: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15cm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1.5Cm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8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>
                <a:sym typeface="Wingdings" pitchFamily="2" charset="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200" dirty="0"/>
              <a:t> 빨대</a:t>
            </a:r>
            <a:r>
              <a:rPr lang="en-US" altLang="ko-KR" sz="1200" dirty="0"/>
              <a:t>(4Ø) : 22cm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11cm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>
                <a:sym typeface="Wingdings" pitchFamily="2" charset="2"/>
              </a:rPr>
              <a:t>.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ko-KR" altLang="en-US" sz="1200" dirty="0"/>
              <a:t> 빨대</a:t>
            </a:r>
            <a:r>
              <a:rPr lang="en-US" altLang="ko-KR" sz="1200" dirty="0"/>
              <a:t>(5Ø) : 10cm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 5cm 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00" b="1" dirty="0" smtClean="0"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3.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sp>
        <p:nvSpPr>
          <p:cNvPr id="8" name="직사각형 7"/>
          <p:cNvSpPr/>
          <p:nvPr/>
        </p:nvSpPr>
        <p:spPr>
          <a:xfrm>
            <a:off x="571480" y="4873401"/>
            <a:ext cx="217866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</a:t>
            </a:r>
            <a:r>
              <a:rPr lang="ko-KR" altLang="en-US" sz="1200" smtClean="0">
                <a:sym typeface="Wingdings 2"/>
              </a:rPr>
              <a:t>폼보드를 확인한다</a:t>
            </a:r>
            <a:r>
              <a:rPr lang="en-US" altLang="ko-KR" sz="1200" smtClean="0">
                <a:sym typeface="Wingdings 2"/>
              </a:rPr>
              <a:t>.</a:t>
            </a:r>
            <a:r>
              <a:rPr lang="ko-KR" altLang="en-US" sz="1200" smtClean="0">
                <a:sym typeface="Wingdings 2"/>
              </a:rPr>
              <a:t> </a:t>
            </a:r>
            <a:endParaRPr lang="ko-KR" altLang="en-US" sz="1200"/>
          </a:p>
        </p:txBody>
      </p:sp>
      <p:sp>
        <p:nvSpPr>
          <p:cNvPr id="9" name="직사각형 8"/>
          <p:cNvSpPr/>
          <p:nvPr/>
        </p:nvSpPr>
        <p:spPr>
          <a:xfrm>
            <a:off x="2794297" y="4857752"/>
            <a:ext cx="3127403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A,B, C,D,E,F</a:t>
            </a:r>
            <a:r>
              <a:rPr lang="ko-KR" altLang="en-US" sz="1200" smtClean="0">
                <a:sym typeface="Wingdings 2"/>
              </a:rPr>
              <a:t>와 같이 떼어낸다</a:t>
            </a:r>
            <a:r>
              <a:rPr lang="en-US" altLang="ko-KR" sz="1200" smtClean="0">
                <a:sym typeface="Wingdings 2"/>
              </a:rPr>
              <a:t>.</a:t>
            </a:r>
            <a:endParaRPr lang="ko-KR" altLang="en-US" sz="1200"/>
          </a:p>
        </p:txBody>
      </p: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l="5081" r="21209"/>
          <a:stretch>
            <a:fillRect/>
          </a:stretch>
        </p:blipFill>
        <p:spPr bwMode="auto">
          <a:xfrm rot="16200000">
            <a:off x="3732517" y="4122726"/>
            <a:ext cx="1485455" cy="3664124"/>
          </a:xfrm>
          <a:prstGeom prst="roundRect">
            <a:avLst>
              <a:gd name="adj" fmla="val 9489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845680" y="5135921"/>
            <a:ext cx="1485455" cy="1637731"/>
          </a:xfrm>
          <a:prstGeom prst="roundRect">
            <a:avLst>
              <a:gd name="adj" fmla="val 959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그룹 12"/>
          <p:cNvGrpSpPr/>
          <p:nvPr/>
        </p:nvGrpSpPr>
        <p:grpSpPr>
          <a:xfrm>
            <a:off x="3126133" y="5236904"/>
            <a:ext cx="2922985" cy="190045"/>
            <a:chOff x="2053348" y="3033279"/>
            <a:chExt cx="2108568" cy="137094"/>
          </a:xfrm>
        </p:grpSpPr>
        <p:sp>
          <p:nvSpPr>
            <p:cNvPr id="20" name="TextBox 37"/>
            <p:cNvSpPr txBox="1"/>
            <p:nvPr/>
          </p:nvSpPr>
          <p:spPr>
            <a:xfrm>
              <a:off x="2053348" y="3033279"/>
              <a:ext cx="78633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A</a:t>
              </a:r>
              <a:endParaRPr lang="ko-KR" altLang="en-US" sz="1200" b="1"/>
            </a:p>
          </p:txBody>
        </p:sp>
        <p:sp>
          <p:nvSpPr>
            <p:cNvPr id="21" name="TextBox 38"/>
            <p:cNvSpPr txBox="1"/>
            <p:nvPr/>
          </p:nvSpPr>
          <p:spPr>
            <a:xfrm>
              <a:off x="2475277" y="3033279"/>
              <a:ext cx="213928" cy="133214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 smtClean="0"/>
                <a:t>B(1)</a:t>
              </a:r>
              <a:endParaRPr lang="ko-KR" altLang="en-US" sz="1200" b="1" dirty="0"/>
            </a:p>
          </p:txBody>
        </p:sp>
        <p:sp>
          <p:nvSpPr>
            <p:cNvPr id="22" name="TextBox 39"/>
            <p:cNvSpPr txBox="1"/>
            <p:nvPr/>
          </p:nvSpPr>
          <p:spPr>
            <a:xfrm>
              <a:off x="2918618" y="3033279"/>
              <a:ext cx="70539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C</a:t>
              </a:r>
              <a:endParaRPr lang="ko-KR" altLang="en-US" sz="1200" b="1"/>
            </a:p>
          </p:txBody>
        </p:sp>
        <p:sp>
          <p:nvSpPr>
            <p:cNvPr id="23" name="TextBox 40"/>
            <p:cNvSpPr txBox="1"/>
            <p:nvPr/>
          </p:nvSpPr>
          <p:spPr>
            <a:xfrm>
              <a:off x="3166284" y="3037160"/>
              <a:ext cx="83258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D</a:t>
              </a:r>
              <a:endParaRPr lang="ko-KR" altLang="en-US" sz="1200" b="1"/>
            </a:p>
          </p:txBody>
        </p:sp>
        <p:sp>
          <p:nvSpPr>
            <p:cNvPr id="24" name="TextBox 41"/>
            <p:cNvSpPr txBox="1"/>
            <p:nvPr/>
          </p:nvSpPr>
          <p:spPr>
            <a:xfrm>
              <a:off x="3610649" y="3033279"/>
              <a:ext cx="60131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E</a:t>
              </a:r>
              <a:endParaRPr lang="ko-KR" altLang="en-US" sz="1200" b="1"/>
            </a:p>
          </p:txBody>
        </p:sp>
        <p:sp>
          <p:nvSpPr>
            <p:cNvPr id="25" name="TextBox 42"/>
            <p:cNvSpPr txBox="1"/>
            <p:nvPr/>
          </p:nvSpPr>
          <p:spPr>
            <a:xfrm>
              <a:off x="4104098" y="3033279"/>
              <a:ext cx="57818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F</a:t>
              </a:r>
              <a:endParaRPr lang="ko-KR" altLang="en-US" sz="1200" b="1"/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764704" y="6923483"/>
            <a:ext cx="304828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pc="-150" dirty="0" smtClean="0">
                <a:sym typeface="Wingdings 2"/>
              </a:rPr>
              <a:t> B(1)</a:t>
            </a:r>
            <a:r>
              <a:rPr lang="ko-KR" altLang="en-US" sz="1200" spc="-150" dirty="0" smtClean="0">
                <a:sym typeface="Wingdings 2"/>
              </a:rPr>
              <a:t>에 모터</a:t>
            </a:r>
            <a:r>
              <a:rPr lang="en-US" altLang="ko-KR" sz="1200" spc="-150" dirty="0" smtClean="0">
                <a:sym typeface="Wingdings 2"/>
              </a:rPr>
              <a:t>, </a:t>
            </a:r>
            <a:r>
              <a:rPr lang="ko-KR" altLang="en-US" sz="1200" spc="-150" dirty="0" smtClean="0">
                <a:sym typeface="Wingdings 2"/>
              </a:rPr>
              <a:t>연장선</a:t>
            </a:r>
            <a:r>
              <a:rPr lang="en-US" altLang="ko-KR" sz="1200" spc="-150" dirty="0" smtClean="0">
                <a:sym typeface="Wingdings 2"/>
              </a:rPr>
              <a:t>, </a:t>
            </a:r>
            <a:r>
              <a:rPr lang="ko-KR" altLang="en-US" sz="1200" spc="-150" dirty="0" smtClean="0">
                <a:sym typeface="Wingdings 2"/>
              </a:rPr>
              <a:t>메인보드를 연결한다</a:t>
            </a:r>
            <a:r>
              <a:rPr lang="en-US" altLang="ko-KR" sz="1200" spc="-150" dirty="0" smtClean="0">
                <a:sym typeface="Wingdings 2"/>
              </a:rPr>
              <a:t>.</a:t>
            </a:r>
            <a:endParaRPr lang="ko-KR" altLang="en-US" sz="1200" spc="-150" dirty="0"/>
          </a:p>
        </p:txBody>
      </p:sp>
      <p:sp>
        <p:nvSpPr>
          <p:cNvPr id="26" name="TextBox 38"/>
          <p:cNvSpPr txBox="1"/>
          <p:nvPr/>
        </p:nvSpPr>
        <p:spPr>
          <a:xfrm>
            <a:off x="3863381" y="6074487"/>
            <a:ext cx="296556" cy="184666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/>
              <a:t>B(2)</a:t>
            </a:r>
            <a:endParaRPr lang="ko-KR" altLang="en-US" sz="1200" b="1" dirty="0"/>
          </a:p>
        </p:txBody>
      </p:sp>
      <p:grpSp>
        <p:nvGrpSpPr>
          <p:cNvPr id="6" name="그룹 44"/>
          <p:cNvGrpSpPr/>
          <p:nvPr/>
        </p:nvGrpSpPr>
        <p:grpSpPr>
          <a:xfrm>
            <a:off x="1044455" y="6967561"/>
            <a:ext cx="5242073" cy="1462091"/>
            <a:chOff x="1071538" y="4297409"/>
            <a:chExt cx="7643866" cy="2131987"/>
          </a:xfrm>
        </p:grpSpPr>
        <p:sp>
          <p:nvSpPr>
            <p:cNvPr id="28" name="직사각형 27"/>
            <p:cNvSpPr/>
            <p:nvPr/>
          </p:nvSpPr>
          <p:spPr>
            <a:xfrm>
              <a:off x="2438752" y="4714884"/>
              <a:ext cx="1276520" cy="471232"/>
            </a:xfrm>
            <a:prstGeom prst="rect">
              <a:avLst/>
            </a:prstGeom>
            <a:solidFill>
              <a:srgbClr val="FF000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날개</a:t>
              </a:r>
              <a:r>
                <a:rPr lang="en-US" altLang="ko-KR" sz="1500" b="1" dirty="0" smtClean="0">
                  <a:solidFill>
                    <a:schemeClr val="bg1"/>
                  </a:solidFill>
                  <a:sym typeface="Wingdings 2"/>
                </a:rPr>
                <a:t>(A)</a:t>
              </a:r>
              <a:endParaRPr lang="ko-KR" altLang="en-US" sz="1500" b="1" dirty="0">
                <a:solidFill>
                  <a:schemeClr val="bg1"/>
                </a:solidFill>
              </a:endParaRPr>
            </a:p>
          </p:txBody>
        </p:sp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4" cstate="print">
              <a:lum bright="10000"/>
            </a:blip>
            <a:srcRect t="17361" b="4616"/>
            <a:stretch>
              <a:fillRect/>
            </a:stretch>
          </p:blipFill>
          <p:spPr bwMode="auto">
            <a:xfrm>
              <a:off x="5072066" y="4297409"/>
              <a:ext cx="3643338" cy="2131987"/>
            </a:xfrm>
            <a:prstGeom prst="roundRect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38" name="꺾인 연결선 37"/>
            <p:cNvCxnSpPr>
              <a:endCxn id="39" idx="3"/>
            </p:cNvCxnSpPr>
            <p:nvPr/>
          </p:nvCxnSpPr>
          <p:spPr>
            <a:xfrm rot="10800000">
              <a:off x="3715271" y="6036333"/>
              <a:ext cx="3610348" cy="26444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직사각형 38"/>
            <p:cNvSpPr/>
            <p:nvPr/>
          </p:nvSpPr>
          <p:spPr>
            <a:xfrm>
              <a:off x="2610709" y="5800715"/>
              <a:ext cx="1104563" cy="471232"/>
            </a:xfrm>
            <a:prstGeom prst="rect">
              <a:avLst/>
            </a:prstGeom>
            <a:solidFill>
              <a:srgbClr val="FF000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500" b="1" dirty="0" smtClean="0">
                  <a:solidFill>
                    <a:schemeClr val="bg1"/>
                  </a:solidFill>
                </a:rPr>
                <a:t>연장선</a:t>
              </a:r>
              <a:endParaRPr lang="ko-KR" altLang="en-US" sz="15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꺾인 연결선 39"/>
            <p:cNvCxnSpPr>
              <a:endCxn id="41" idx="3"/>
            </p:cNvCxnSpPr>
            <p:nvPr/>
          </p:nvCxnSpPr>
          <p:spPr>
            <a:xfrm rot="10800000" flipV="1">
              <a:off x="3715271" y="5396411"/>
              <a:ext cx="4142877" cy="92741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직사각형 40"/>
            <p:cNvSpPr/>
            <p:nvPr/>
          </p:nvSpPr>
          <p:spPr>
            <a:xfrm>
              <a:off x="1071538" y="5253537"/>
              <a:ext cx="2643733" cy="471232"/>
            </a:xfrm>
            <a:prstGeom prst="rect">
              <a:avLst/>
            </a:prstGeom>
            <a:solidFill>
              <a:srgbClr val="388BD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500" b="1" dirty="0" smtClean="0">
                  <a:solidFill>
                    <a:schemeClr val="bg1"/>
                  </a:solidFill>
                </a:rPr>
                <a:t>모터위치</a:t>
              </a:r>
              <a:r>
                <a:rPr lang="en-US" altLang="ko-KR" sz="1500" b="1" dirty="0" smtClean="0">
                  <a:solidFill>
                    <a:schemeClr val="bg1"/>
                  </a:solidFill>
                </a:rPr>
                <a:t>:</a:t>
              </a:r>
              <a:r>
                <a:rPr lang="ko-KR" altLang="en-US" sz="1500" b="1" dirty="0" smtClean="0">
                  <a:solidFill>
                    <a:schemeClr val="bg1"/>
                  </a:solidFill>
                </a:rPr>
                <a:t>왼쪽아래</a:t>
              </a:r>
              <a:endParaRPr lang="ko-KR" altLang="en-US" sz="15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2" name="꺾인 연결선 41"/>
            <p:cNvCxnSpPr>
              <a:endCxn id="28" idx="3"/>
            </p:cNvCxnSpPr>
            <p:nvPr/>
          </p:nvCxnSpPr>
          <p:spPr>
            <a:xfrm rot="10800000">
              <a:off x="3715271" y="4950500"/>
              <a:ext cx="2324464" cy="121574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타원 42"/>
            <p:cNvSpPr/>
            <p:nvPr/>
          </p:nvSpPr>
          <p:spPr>
            <a:xfrm>
              <a:off x="7786710" y="5143512"/>
              <a:ext cx="571504" cy="386327"/>
            </a:xfrm>
            <a:prstGeom prst="ellipse">
              <a:avLst/>
            </a:prstGeom>
            <a:noFill/>
            <a:ln w="4762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44" name="타원 43"/>
            <p:cNvSpPr/>
            <p:nvPr/>
          </p:nvSpPr>
          <p:spPr>
            <a:xfrm>
              <a:off x="7643834" y="4429132"/>
              <a:ext cx="347666" cy="386327"/>
            </a:xfrm>
            <a:prstGeom prst="ellipse">
              <a:avLst/>
            </a:prstGeom>
            <a:noFill/>
            <a:ln w="4762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풍력자동차</a:t>
            </a:r>
            <a:r>
              <a:rPr lang="en-US" altLang="ko-KR" dirty="0" smtClean="0"/>
              <a:t> </a:t>
            </a:r>
            <a:r>
              <a:rPr lang="ko-KR" altLang="en-US" dirty="0" smtClean="0"/>
              <a:t>조립</a:t>
            </a:r>
            <a:endParaRPr lang="ko-KR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="" xmlns:p14="http://schemas.microsoft.com/office/powerpoint/2010/main" val="91056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571480" y="2928926"/>
            <a:ext cx="1928826" cy="33699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pc="-150" dirty="0" smtClean="0">
                <a:sym typeface="Wingdings 2"/>
              </a:rPr>
              <a:t>A</a:t>
            </a:r>
            <a:r>
              <a:rPr lang="ko-KR" altLang="en-US" sz="1200" spc="-150" dirty="0" smtClean="0">
                <a:sym typeface="Wingdings 2"/>
              </a:rPr>
              <a:t>에 </a:t>
            </a:r>
            <a:r>
              <a:rPr lang="en-US" altLang="ko-KR" sz="1200" spc="-150" dirty="0" smtClean="0">
                <a:sym typeface="Wingdings 2"/>
              </a:rPr>
              <a:t>F</a:t>
            </a:r>
            <a:r>
              <a:rPr lang="ko-KR" altLang="en-US" sz="1200" spc="-150" dirty="0" smtClean="0">
                <a:sym typeface="Wingdings 2"/>
              </a:rPr>
              <a:t>를 중앙에 꽂는다</a:t>
            </a:r>
            <a:r>
              <a:rPr lang="en-US" altLang="ko-KR" sz="1200" spc="-150" dirty="0" smtClean="0">
                <a:sym typeface="Wingdings 2"/>
              </a:rPr>
              <a:t>.</a:t>
            </a:r>
            <a:endParaRPr lang="ko-KR" altLang="en-US" sz="1200" spc="-150" dirty="0"/>
          </a:p>
        </p:txBody>
      </p:sp>
      <p:sp>
        <p:nvSpPr>
          <p:cNvPr id="13" name="직사각형 12"/>
          <p:cNvSpPr/>
          <p:nvPr/>
        </p:nvSpPr>
        <p:spPr>
          <a:xfrm>
            <a:off x="3703561" y="1000100"/>
            <a:ext cx="222576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 B(2)</a:t>
            </a:r>
            <a:r>
              <a:rPr lang="ko-KR" altLang="en-US" sz="1200" dirty="0" smtClean="0">
                <a:sym typeface="Wingdings 2"/>
              </a:rPr>
              <a:t>에 메인보드를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2" name="직사각형 21"/>
          <p:cNvSpPr/>
          <p:nvPr/>
        </p:nvSpPr>
        <p:spPr>
          <a:xfrm>
            <a:off x="642918" y="1050447"/>
            <a:ext cx="2216820" cy="276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 B</a:t>
            </a:r>
            <a:r>
              <a:rPr lang="ko-KR" altLang="en-US" sz="1200" dirty="0" smtClean="0">
                <a:sym typeface="Wingdings 2"/>
              </a:rPr>
              <a:t>에 </a:t>
            </a:r>
            <a:r>
              <a:rPr lang="en-US" altLang="ko-KR" sz="1200" dirty="0" smtClean="0">
                <a:sym typeface="Wingdings 2"/>
              </a:rPr>
              <a:t>C </a:t>
            </a:r>
            <a:r>
              <a:rPr lang="ko-KR" altLang="en-US" sz="1200" dirty="0" smtClean="0">
                <a:sym typeface="Wingdings 2"/>
              </a:rPr>
              <a:t>지지대를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/>
          </a:p>
        </p:txBody>
      </p:sp>
      <p:sp>
        <p:nvSpPr>
          <p:cNvPr id="31" name="직사각형 30"/>
          <p:cNvSpPr/>
          <p:nvPr/>
        </p:nvSpPr>
        <p:spPr>
          <a:xfrm>
            <a:off x="3286124" y="2937679"/>
            <a:ext cx="271893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 5</a:t>
            </a:r>
            <a:r>
              <a:rPr lang="en-US" altLang="ko-KR" sz="1200" dirty="0" smtClean="0"/>
              <a:t>Ø</a:t>
            </a:r>
            <a:r>
              <a:rPr lang="ko-KR" altLang="en-US" sz="1200" dirty="0" smtClean="0"/>
              <a:t>빨대로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중앙지지대를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8" name="직사각형 37"/>
          <p:cNvSpPr/>
          <p:nvPr/>
        </p:nvSpPr>
        <p:spPr>
          <a:xfrm>
            <a:off x="692696" y="4572000"/>
            <a:ext cx="286491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</a:t>
            </a:r>
            <a:r>
              <a:rPr lang="en-US" altLang="ko-KR" sz="1200" spc="-150" dirty="0" smtClean="0">
                <a:sym typeface="Wingdings 2"/>
              </a:rPr>
              <a:t>D</a:t>
            </a:r>
            <a:r>
              <a:rPr lang="ko-KR" altLang="en-US" sz="1200" spc="-150" dirty="0" smtClean="0">
                <a:sym typeface="Wingdings 2"/>
              </a:rPr>
              <a:t>와</a:t>
            </a:r>
            <a:r>
              <a:rPr lang="en-US" altLang="ko-KR" sz="1200" spc="-150" dirty="0" smtClean="0">
                <a:sym typeface="Wingdings 2"/>
              </a:rPr>
              <a:t>E</a:t>
            </a:r>
            <a:r>
              <a:rPr lang="ko-KR" altLang="en-US" sz="1200" spc="-150" dirty="0" smtClean="0">
                <a:sym typeface="Wingdings 2"/>
              </a:rPr>
              <a:t>를 </a:t>
            </a:r>
            <a:r>
              <a:rPr lang="en-US" altLang="ko-KR" sz="1200" spc="-150" dirty="0" smtClean="0">
                <a:sym typeface="Wingdings 2"/>
              </a:rPr>
              <a:t>4</a:t>
            </a:r>
            <a:r>
              <a:rPr lang="en-US" altLang="ko-KR" sz="1200" spc="-150" dirty="0" smtClean="0"/>
              <a:t>Ø(</a:t>
            </a:r>
            <a:r>
              <a:rPr lang="en-US" altLang="ko-KR" sz="1200" spc="-150" dirty="0" smtClean="0">
                <a:sym typeface="Wingdings 2"/>
              </a:rPr>
              <a:t>1.5cm)</a:t>
            </a:r>
            <a:r>
              <a:rPr lang="ko-KR" altLang="en-US" sz="1200" spc="-150" dirty="0" smtClean="0">
                <a:sym typeface="Wingdings 2"/>
              </a:rPr>
              <a:t>빨대로 고정한다</a:t>
            </a:r>
            <a:r>
              <a:rPr lang="en-US" altLang="ko-KR" sz="1200" spc="-150" dirty="0" smtClean="0">
                <a:sym typeface="Wingdings 2"/>
              </a:rPr>
              <a:t>.</a:t>
            </a:r>
            <a:endParaRPr lang="ko-KR" altLang="en-US" sz="1200" spc="-150" dirty="0" smtClean="0"/>
          </a:p>
        </p:txBody>
      </p:sp>
      <p:sp>
        <p:nvSpPr>
          <p:cNvPr id="39" name="직사각형 38"/>
          <p:cNvSpPr/>
          <p:nvPr/>
        </p:nvSpPr>
        <p:spPr>
          <a:xfrm>
            <a:off x="3543704" y="4572001"/>
            <a:ext cx="2885692" cy="293627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pc="-150" dirty="0" smtClean="0">
                <a:sym typeface="Wingdings 2"/>
              </a:rPr>
              <a:t> 4</a:t>
            </a:r>
            <a:r>
              <a:rPr lang="en-US" altLang="ko-KR" sz="1200" spc="-150" dirty="0" smtClean="0"/>
              <a:t>Ø(11cm)</a:t>
            </a:r>
            <a:r>
              <a:rPr lang="ko-KR" altLang="en-US" sz="1200" spc="-150" dirty="0" smtClean="0"/>
              <a:t>빨대로 </a:t>
            </a:r>
            <a:r>
              <a:rPr lang="en-US" altLang="ko-KR" sz="1200" spc="-150" dirty="0" smtClean="0">
                <a:sym typeface="Wingdings 2"/>
              </a:rPr>
              <a:t></a:t>
            </a:r>
            <a:r>
              <a:rPr lang="ko-KR" altLang="en-US" sz="1200" spc="-150" dirty="0" smtClean="0">
                <a:sym typeface="Wingdings 2"/>
              </a:rPr>
              <a:t>을 관통해 바퀴를 꽂는다</a:t>
            </a:r>
            <a:r>
              <a:rPr lang="en-US" altLang="ko-KR" sz="1200" spc="-150" dirty="0" smtClean="0">
                <a:sym typeface="Wingdings 2"/>
              </a:rPr>
              <a:t>.</a:t>
            </a:r>
            <a:r>
              <a:rPr lang="ko-KR" altLang="en-US" sz="1200" spc="-150" dirty="0" smtClean="0"/>
              <a:t> </a:t>
            </a:r>
            <a:endParaRPr lang="ko-KR" altLang="en-US" sz="1200" spc="-150" dirty="0"/>
          </a:p>
        </p:txBody>
      </p:sp>
      <p:sp>
        <p:nvSpPr>
          <p:cNvPr id="47" name="직사각형 46"/>
          <p:cNvSpPr/>
          <p:nvPr/>
        </p:nvSpPr>
        <p:spPr>
          <a:xfrm>
            <a:off x="571480" y="6572264"/>
            <a:ext cx="356426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~"/>
            </a:pPr>
            <a:r>
              <a:rPr lang="en-US" altLang="ko-KR" sz="1100" b="1" dirty="0" smtClean="0">
                <a:sym typeface="Wingdings"/>
              </a:rPr>
              <a:t></a:t>
            </a:r>
            <a:r>
              <a:rPr lang="ko-KR" altLang="en-US" sz="1100" b="1" dirty="0" smtClean="0">
                <a:sym typeface="Wingdings"/>
              </a:rPr>
              <a:t>번에서 </a:t>
            </a:r>
            <a:r>
              <a:rPr lang="ko-KR" altLang="en-US" sz="1100" b="1" dirty="0" smtClean="0">
                <a:sym typeface="Wingdings 2"/>
              </a:rPr>
              <a:t>준비한 모터와 메인보드를 양쪽에 꽂는다</a:t>
            </a:r>
            <a:r>
              <a:rPr lang="en-US" altLang="ko-KR" sz="1100" b="1" dirty="0" smtClean="0">
                <a:sym typeface="Wingdings 2"/>
              </a:rPr>
              <a:t>.</a:t>
            </a:r>
            <a:endParaRPr lang="ko-KR" altLang="en-US" sz="1100" b="1" dirty="0"/>
          </a:p>
        </p:txBody>
      </p:sp>
      <p:grpSp>
        <p:nvGrpSpPr>
          <p:cNvPr id="2" name="그룹 64"/>
          <p:cNvGrpSpPr/>
          <p:nvPr/>
        </p:nvGrpSpPr>
        <p:grpSpPr>
          <a:xfrm>
            <a:off x="642909" y="1428728"/>
            <a:ext cx="2928967" cy="1314872"/>
            <a:chOff x="357157" y="1857364"/>
            <a:chExt cx="4455726" cy="2000264"/>
          </a:xfrm>
        </p:grpSpPr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86050" y="2143116"/>
              <a:ext cx="2026833" cy="171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12676" r="7107"/>
            <a:stretch>
              <a:fillRect/>
            </a:stretch>
          </p:blipFill>
          <p:spPr bwMode="auto">
            <a:xfrm>
              <a:off x="357157" y="1857364"/>
              <a:ext cx="2623647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" name="위쪽 화살표 60"/>
            <p:cNvSpPr/>
            <p:nvPr/>
          </p:nvSpPr>
          <p:spPr>
            <a:xfrm rot="7633622" flipH="1">
              <a:off x="1311441" y="2789979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2" name="위쪽 화살표 61"/>
            <p:cNvSpPr/>
            <p:nvPr/>
          </p:nvSpPr>
          <p:spPr>
            <a:xfrm rot="7633622" flipH="1">
              <a:off x="1248779" y="2067595"/>
              <a:ext cx="281221" cy="225833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3" name="위쪽 화살표 62"/>
            <p:cNvSpPr/>
            <p:nvPr/>
          </p:nvSpPr>
          <p:spPr>
            <a:xfrm rot="7633622" flipH="1">
              <a:off x="3668896" y="2218474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4" name="위쪽 화살표 63"/>
            <p:cNvSpPr/>
            <p:nvPr/>
          </p:nvSpPr>
          <p:spPr>
            <a:xfrm rot="7633622" flipH="1">
              <a:off x="3740334" y="3147169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grpSp>
        <p:nvGrpSpPr>
          <p:cNvPr id="3" name="그룹 71"/>
          <p:cNvGrpSpPr/>
          <p:nvPr/>
        </p:nvGrpSpPr>
        <p:grpSpPr>
          <a:xfrm>
            <a:off x="3786191" y="1357290"/>
            <a:ext cx="2729256" cy="1428760"/>
            <a:chOff x="4929190" y="1785926"/>
            <a:chExt cx="4002884" cy="2095502"/>
          </a:xfrm>
        </p:grpSpPr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29190" y="1928802"/>
              <a:ext cx="4002884" cy="1952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7" name="위쪽 화살표 66"/>
            <p:cNvSpPr/>
            <p:nvPr/>
          </p:nvSpPr>
          <p:spPr>
            <a:xfrm rot="7633622" flipH="1">
              <a:off x="5954912" y="2289913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8" name="위쪽 화살표 67"/>
            <p:cNvSpPr/>
            <p:nvPr/>
          </p:nvSpPr>
          <p:spPr>
            <a:xfrm rot="7633622" flipH="1">
              <a:off x="6026350" y="3218608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9" name="위쪽 화살표 68"/>
            <p:cNvSpPr/>
            <p:nvPr/>
          </p:nvSpPr>
          <p:spPr>
            <a:xfrm rot="7633622" flipH="1">
              <a:off x="7312234" y="2147037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0" name="위쪽 화살표 69"/>
            <p:cNvSpPr/>
            <p:nvPr/>
          </p:nvSpPr>
          <p:spPr>
            <a:xfrm rot="7633622" flipH="1">
              <a:off x="7383672" y="3075732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5033964" y="1785926"/>
              <a:ext cx="3667129" cy="406263"/>
            </a:xfrm>
            <a:prstGeom prst="rect">
              <a:avLst/>
            </a:prstGeom>
            <a:solidFill>
              <a:srgbClr val="FF000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200" b="1" dirty="0" smtClean="0">
                  <a:solidFill>
                    <a:schemeClr val="bg1"/>
                  </a:solidFill>
                </a:rPr>
                <a:t>지지대 위치 확인 후 연장선 연결</a:t>
              </a:r>
              <a:endParaRPr lang="ko-KR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그룹 83"/>
          <p:cNvGrpSpPr/>
          <p:nvPr/>
        </p:nvGrpSpPr>
        <p:grpSpPr>
          <a:xfrm>
            <a:off x="714356" y="3214678"/>
            <a:ext cx="2373148" cy="1143008"/>
            <a:chOff x="500042" y="3786182"/>
            <a:chExt cx="1928166" cy="928686"/>
          </a:xfrm>
        </p:grpSpPr>
        <p:pic>
          <p:nvPicPr>
            <p:cNvPr id="73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 l="6249"/>
            <a:stretch>
              <a:fillRect/>
            </a:stretch>
          </p:blipFill>
          <p:spPr bwMode="auto">
            <a:xfrm rot="16200000">
              <a:off x="999782" y="3286442"/>
              <a:ext cx="928686" cy="1928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5" name="위쪽 화살표 74"/>
            <p:cNvSpPr/>
            <p:nvPr/>
          </p:nvSpPr>
          <p:spPr>
            <a:xfrm flipV="1">
              <a:off x="1020105" y="3934582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6" name="위쪽 화살표 75"/>
            <p:cNvSpPr/>
            <p:nvPr/>
          </p:nvSpPr>
          <p:spPr>
            <a:xfrm>
              <a:off x="982957" y="4491794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7" name="위쪽 화살표 76"/>
            <p:cNvSpPr/>
            <p:nvPr/>
          </p:nvSpPr>
          <p:spPr>
            <a:xfrm flipV="1">
              <a:off x="1899767" y="3934582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8" name="위쪽 화살표 77"/>
            <p:cNvSpPr/>
            <p:nvPr/>
          </p:nvSpPr>
          <p:spPr>
            <a:xfrm>
              <a:off x="1899767" y="4491794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grpSp>
        <p:nvGrpSpPr>
          <p:cNvPr id="5" name="그룹 84"/>
          <p:cNvGrpSpPr/>
          <p:nvPr/>
        </p:nvGrpSpPr>
        <p:grpSpPr>
          <a:xfrm>
            <a:off x="3256073" y="3214678"/>
            <a:ext cx="3173324" cy="1143008"/>
            <a:chOff x="3851095" y="3786182"/>
            <a:chExt cx="2578301" cy="928685"/>
          </a:xfrm>
        </p:grpSpPr>
        <p:pic>
          <p:nvPicPr>
            <p:cNvPr id="74" name="Picture 8"/>
            <p:cNvPicPr>
              <a:picLocks noChangeAspect="1" noChangeArrowheads="1"/>
            </p:cNvPicPr>
            <p:nvPr/>
          </p:nvPicPr>
          <p:blipFill>
            <a:blip r:embed="rId6"/>
            <a:srcRect r="2739"/>
            <a:stretch>
              <a:fillRect/>
            </a:stretch>
          </p:blipFill>
          <p:spPr bwMode="auto">
            <a:xfrm>
              <a:off x="3851095" y="3786182"/>
              <a:ext cx="2578301" cy="928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9" name="위쪽 화살표 78"/>
            <p:cNvSpPr/>
            <p:nvPr/>
          </p:nvSpPr>
          <p:spPr>
            <a:xfrm flipV="1">
              <a:off x="4490892" y="3972839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0" name="위쪽 화살표 79"/>
            <p:cNvSpPr/>
            <p:nvPr/>
          </p:nvSpPr>
          <p:spPr>
            <a:xfrm>
              <a:off x="4408307" y="4343393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1" name="위쪽 화살표 80"/>
            <p:cNvSpPr/>
            <p:nvPr/>
          </p:nvSpPr>
          <p:spPr>
            <a:xfrm flipV="1">
              <a:off x="5597024" y="4046025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2" name="위쪽 화살표 81"/>
            <p:cNvSpPr/>
            <p:nvPr/>
          </p:nvSpPr>
          <p:spPr>
            <a:xfrm>
              <a:off x="5696591" y="4380541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grpSp>
        <p:nvGrpSpPr>
          <p:cNvPr id="6" name="그룹 87"/>
          <p:cNvGrpSpPr/>
          <p:nvPr/>
        </p:nvGrpSpPr>
        <p:grpSpPr>
          <a:xfrm>
            <a:off x="642918" y="4884257"/>
            <a:ext cx="1913181" cy="1275455"/>
            <a:chOff x="941614" y="4637485"/>
            <a:chExt cx="2595927" cy="1730619"/>
          </a:xfrm>
        </p:grpSpPr>
        <p:pic>
          <p:nvPicPr>
            <p:cNvPr id="87" name="Picture 19"/>
            <p:cNvPicPr>
              <a:picLocks noChangeAspect="1" noChangeArrowheads="1"/>
            </p:cNvPicPr>
            <p:nvPr/>
          </p:nvPicPr>
          <p:blipFill>
            <a:blip r:embed="rId7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941614" y="4637485"/>
              <a:ext cx="2595927" cy="1730619"/>
            </a:xfrm>
            <a:prstGeom prst="roundRect">
              <a:avLst>
                <a:gd name="adj" fmla="val 1015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8" name="위쪽 화살표 87"/>
            <p:cNvSpPr/>
            <p:nvPr/>
          </p:nvSpPr>
          <p:spPr>
            <a:xfrm rot="2233622" flipV="1">
              <a:off x="2543200" y="4803791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9" name="위쪽 화살표 88"/>
            <p:cNvSpPr/>
            <p:nvPr/>
          </p:nvSpPr>
          <p:spPr>
            <a:xfrm rot="7633622" flipH="1">
              <a:off x="1739738" y="5045044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sp>
        <p:nvSpPr>
          <p:cNvPr id="90" name="직사각형 89"/>
          <p:cNvSpPr/>
          <p:nvPr/>
        </p:nvSpPr>
        <p:spPr>
          <a:xfrm>
            <a:off x="2285992" y="5027133"/>
            <a:ext cx="785818" cy="1015663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바퀴 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4</a:t>
            </a:r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개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조립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 b="5084"/>
          <a:stretch>
            <a:fillRect/>
          </a:stretch>
        </p:blipFill>
        <p:spPr bwMode="auto">
          <a:xfrm>
            <a:off x="3911211" y="4857752"/>
            <a:ext cx="2446747" cy="159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3" name="위쪽 화살표 92"/>
          <p:cNvSpPr/>
          <p:nvPr/>
        </p:nvSpPr>
        <p:spPr>
          <a:xfrm flipV="1">
            <a:off x="4323076" y="5051830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4" name="위쪽 화살표 93"/>
          <p:cNvSpPr/>
          <p:nvPr/>
        </p:nvSpPr>
        <p:spPr>
          <a:xfrm>
            <a:off x="4000504" y="6286512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5" name="위쪽 화살표 94"/>
          <p:cNvSpPr/>
          <p:nvPr/>
        </p:nvSpPr>
        <p:spPr>
          <a:xfrm flipV="1">
            <a:off x="5251770" y="5072066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6" name="위쪽 화살표 95"/>
          <p:cNvSpPr/>
          <p:nvPr/>
        </p:nvSpPr>
        <p:spPr>
          <a:xfrm>
            <a:off x="5500702" y="6266276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grpSp>
        <p:nvGrpSpPr>
          <p:cNvPr id="7" name="그룹 98"/>
          <p:cNvGrpSpPr/>
          <p:nvPr/>
        </p:nvGrpSpPr>
        <p:grpSpPr>
          <a:xfrm>
            <a:off x="2071678" y="6858016"/>
            <a:ext cx="4187189" cy="1643074"/>
            <a:chOff x="571480" y="6929422"/>
            <a:chExt cx="5643602" cy="2214578"/>
          </a:xfrm>
        </p:grpSpPr>
        <p:pic>
          <p:nvPicPr>
            <p:cNvPr id="97" name="Picture 3"/>
            <p:cNvPicPr>
              <a:picLocks noChangeAspect="1" noChangeArrowheads="1"/>
            </p:cNvPicPr>
            <p:nvPr/>
          </p:nvPicPr>
          <p:blipFill>
            <a:blip r:embed="rId9"/>
            <a:srcRect l="4095" t="7450" r="5816" b="999"/>
            <a:stretch>
              <a:fillRect/>
            </a:stretch>
          </p:blipFill>
          <p:spPr bwMode="auto">
            <a:xfrm>
              <a:off x="3571876" y="6929422"/>
              <a:ext cx="2643206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 t="7767" b="2882"/>
            <a:stretch>
              <a:fillRect/>
            </a:stretch>
          </p:blipFill>
          <p:spPr bwMode="auto">
            <a:xfrm flipH="1">
              <a:off x="571480" y="6929422"/>
              <a:ext cx="3181161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="" xmlns:p14="http://schemas.microsoft.com/office/powerpoint/2010/main" val="25349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 flipV="1">
            <a:off x="568272" y="4857752"/>
            <a:ext cx="5646810" cy="714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4760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4570275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71480" y="6572264"/>
            <a:ext cx="32861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레이저센서에서 약</a:t>
            </a:r>
            <a:r>
              <a:rPr lang="en-US" altLang="ko-KR" sz="1200" dirty="0" smtClean="0"/>
              <a:t>2</a:t>
            </a:r>
            <a:r>
              <a:rPr lang="en-US" sz="1200" dirty="0" smtClean="0"/>
              <a:t>0cm </a:t>
            </a:r>
            <a:r>
              <a:rPr lang="ko-KR" altLang="en-US" sz="1200" dirty="0" smtClean="0"/>
              <a:t>앞에 손을 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 </a:t>
            </a:r>
            <a:r>
              <a:rPr lang="ko-KR" altLang="en-US" sz="1200" dirty="0" smtClean="0"/>
              <a:t>손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장애물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을 레이저센서로부터 떼어본다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자동차가 움직인다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손</a:t>
            </a:r>
            <a:r>
              <a:rPr lang="en-US" altLang="ko-KR" sz="1200" dirty="0" smtClean="0"/>
              <a:t> (</a:t>
            </a:r>
            <a:r>
              <a:rPr lang="ko-KR" altLang="en-US" sz="1200" dirty="0" smtClean="0"/>
              <a:t>장애물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을 레이저센서에 갖다 댄다</a:t>
            </a:r>
            <a:endParaRPr lang="en-US" altLang="ko-KR" sz="1200" dirty="0" smtClean="0"/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자동차가 정지한다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④</a:t>
            </a:r>
            <a:r>
              <a:rPr lang="ko-KR" altLang="en-US" sz="1200" dirty="0" smtClean="0"/>
              <a:t>반복적으로</a:t>
            </a:r>
            <a:r>
              <a:rPr lang="en-US" sz="1200" dirty="0" smtClean="0"/>
              <a:t> ②~③ </a:t>
            </a:r>
            <a:r>
              <a:rPr lang="ko-KR" altLang="en-US" sz="1200" dirty="0" smtClean="0"/>
              <a:t>실습한다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</p:txBody>
      </p:sp>
      <p:pic>
        <p:nvPicPr>
          <p:cNvPr id="44" name="그림 43"/>
          <p:cNvPicPr/>
          <p:nvPr/>
        </p:nvPicPr>
        <p:blipFill>
          <a:blip r:embed="rId2" cstate="print">
            <a:lum bright="20000"/>
          </a:blip>
          <a:srcRect b="14815"/>
          <a:stretch>
            <a:fillRect/>
          </a:stretch>
        </p:blipFill>
        <p:spPr bwMode="auto">
          <a:xfrm>
            <a:off x="714356" y="4929190"/>
            <a:ext cx="2857521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AutoShape 2"/>
          <p:cNvCxnSpPr>
            <a:cxnSpLocks noChangeShapeType="1"/>
          </p:cNvCxnSpPr>
          <p:nvPr/>
        </p:nvCxnSpPr>
        <p:spPr bwMode="auto">
          <a:xfrm>
            <a:off x="1857364" y="5407365"/>
            <a:ext cx="0" cy="928694"/>
          </a:xfrm>
          <a:prstGeom prst="straightConnector1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52" name="AutoShape 3"/>
          <p:cNvCxnSpPr>
            <a:cxnSpLocks noChangeShapeType="1"/>
          </p:cNvCxnSpPr>
          <p:nvPr/>
        </p:nvCxnSpPr>
        <p:spPr bwMode="auto">
          <a:xfrm>
            <a:off x="1110172" y="5407365"/>
            <a:ext cx="0" cy="928694"/>
          </a:xfrm>
          <a:prstGeom prst="straightConnector1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53" name="AutoShape 4"/>
          <p:cNvCxnSpPr>
            <a:cxnSpLocks noChangeShapeType="1"/>
          </p:cNvCxnSpPr>
          <p:nvPr/>
        </p:nvCxnSpPr>
        <p:spPr bwMode="auto">
          <a:xfrm>
            <a:off x="1106474" y="5841263"/>
            <a:ext cx="747192" cy="19032"/>
          </a:xfrm>
          <a:prstGeom prst="straightConnector1">
            <a:avLst/>
          </a:prstGeom>
          <a:noFill/>
          <a:ln w="41275">
            <a:solidFill>
              <a:srgbClr val="66FF33"/>
            </a:solidFill>
            <a:prstDash val="sysDot"/>
            <a:round/>
            <a:headEnd type="triangle" w="sm" len="sm"/>
            <a:tailEnd type="triangle" w="sm" len="sm"/>
          </a:ln>
        </p:spPr>
      </p:cxnSp>
      <p:sp>
        <p:nvSpPr>
          <p:cNvPr id="48" name="직사각형 47"/>
          <p:cNvSpPr/>
          <p:nvPr/>
        </p:nvSpPr>
        <p:spPr>
          <a:xfrm>
            <a:off x="1142984" y="5478803"/>
            <a:ext cx="92869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rgbClr val="FF0000"/>
                </a:solidFill>
                <a:sym typeface="Wingdings 2"/>
              </a:rPr>
              <a:t>20cm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5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풍력자동차</a:t>
            </a:r>
            <a:r>
              <a:rPr lang="en-US" altLang="ko-KR" dirty="0" smtClean="0"/>
              <a:t>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54" y="1857356"/>
            <a:ext cx="323290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3786190" y="7423980"/>
            <a:ext cx="2643206" cy="73866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무대 창에서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드론높이 값으로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grpSp>
        <p:nvGrpSpPr>
          <p:cNvPr id="29" name="그룹 28"/>
          <p:cNvGrpSpPr/>
          <p:nvPr/>
        </p:nvGrpSpPr>
        <p:grpSpPr>
          <a:xfrm>
            <a:off x="3633759" y="5066526"/>
            <a:ext cx="2581323" cy="2214578"/>
            <a:chOff x="3500438" y="5375148"/>
            <a:chExt cx="2581323" cy="2214578"/>
          </a:xfrm>
        </p:grpSpPr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00438" y="5375148"/>
              <a:ext cx="2581323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3" name="타원 32"/>
            <p:cNvSpPr/>
            <p:nvPr/>
          </p:nvSpPr>
          <p:spPr>
            <a:xfrm>
              <a:off x="5385122" y="5419290"/>
              <a:ext cx="357190" cy="285752"/>
            </a:xfrm>
            <a:prstGeom prst="ellipse">
              <a:avLst/>
            </a:prstGeom>
            <a:noFill/>
            <a:ln w="4127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3" name="모서리가 둥근 직사각형 42"/>
          <p:cNvSpPr/>
          <p:nvPr/>
        </p:nvSpPr>
        <p:spPr>
          <a:xfrm>
            <a:off x="4932406" y="4701228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풍력자동차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07</a:t>
            </a:r>
            <a:endParaRPr lang="ko-KR" altLang="en-US" sz="5000" dirty="0"/>
          </a:p>
        </p:txBody>
      </p:sp>
      <p:sp>
        <p:nvSpPr>
          <p:cNvPr id="10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smtClean="0"/>
              <a:t>사이언스창작소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자이로시소</a:t>
            </a:r>
            <a:endParaRPr lang="ko-KR" altLang="en-US" dirty="0"/>
          </a:p>
        </p:txBody>
      </p:sp>
      <p:grpSp>
        <p:nvGrpSpPr>
          <p:cNvPr id="16" name="그룹 15"/>
          <p:cNvGrpSpPr/>
          <p:nvPr/>
        </p:nvGrpSpPr>
        <p:grpSpPr>
          <a:xfrm>
            <a:off x="2000240" y="5500694"/>
            <a:ext cx="3074030" cy="2308324"/>
            <a:chOff x="2201761" y="5857884"/>
            <a:chExt cx="3074030" cy="2308324"/>
          </a:xfrm>
        </p:grpSpPr>
        <p:sp>
          <p:nvSpPr>
            <p:cNvPr id="17" name="타원 16"/>
            <p:cNvSpPr/>
            <p:nvPr/>
          </p:nvSpPr>
          <p:spPr>
            <a:xfrm>
              <a:off x="2214554" y="7068308"/>
              <a:ext cx="339905" cy="289774"/>
            </a:xfrm>
            <a:prstGeom prst="ellipse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sp>
          <p:nvSpPr>
            <p:cNvPr id="20" name="타원 19"/>
            <p:cNvSpPr/>
            <p:nvPr/>
          </p:nvSpPr>
          <p:spPr>
            <a:xfrm>
              <a:off x="2224079" y="7425498"/>
              <a:ext cx="339905" cy="289774"/>
            </a:xfrm>
            <a:prstGeom prst="ellipse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1555A6"/>
                </a:solidFill>
              </a:endParaRPr>
            </a:p>
          </p:txBody>
        </p:sp>
        <p:grpSp>
          <p:nvGrpSpPr>
            <p:cNvPr id="21" name="그룹 35"/>
            <p:cNvGrpSpPr/>
            <p:nvPr/>
          </p:nvGrpSpPr>
          <p:grpSpPr>
            <a:xfrm>
              <a:off x="2201761" y="5857884"/>
              <a:ext cx="3074030" cy="2308324"/>
              <a:chOff x="2489793" y="5211118"/>
              <a:chExt cx="2620674" cy="2308324"/>
            </a:xfrm>
          </p:grpSpPr>
          <p:grpSp>
            <p:nvGrpSpPr>
              <p:cNvPr id="22" name="그룹 36"/>
              <p:cNvGrpSpPr/>
              <p:nvPr/>
            </p:nvGrpSpPr>
            <p:grpSpPr>
              <a:xfrm>
                <a:off x="2489793" y="5323033"/>
                <a:ext cx="289776" cy="1024620"/>
                <a:chOff x="2489793" y="5323033"/>
                <a:chExt cx="289776" cy="1024620"/>
              </a:xfrm>
            </p:grpSpPr>
            <p:sp>
              <p:nvSpPr>
                <p:cNvPr id="28" name="타원 27"/>
                <p:cNvSpPr/>
                <p:nvPr/>
              </p:nvSpPr>
              <p:spPr>
                <a:xfrm>
                  <a:off x="2489793" y="5323033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  <p:sp>
              <p:nvSpPr>
                <p:cNvPr id="29" name="타원 28"/>
                <p:cNvSpPr/>
                <p:nvPr/>
              </p:nvSpPr>
              <p:spPr>
                <a:xfrm>
                  <a:off x="2489793" y="5690456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  <p:sp>
              <p:nvSpPr>
                <p:cNvPr id="34" name="타원 33"/>
                <p:cNvSpPr/>
                <p:nvPr/>
              </p:nvSpPr>
              <p:spPr>
                <a:xfrm>
                  <a:off x="2489793" y="6057879"/>
                  <a:ext cx="289776" cy="289774"/>
                </a:xfrm>
                <a:prstGeom prst="ellipse">
                  <a:avLst/>
                </a:prstGeom>
                <a:solidFill>
                  <a:srgbClr val="CC33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555A6"/>
                    </a:solidFill>
                  </a:endParaRPr>
                </a:p>
              </p:txBody>
            </p:sp>
          </p:grpSp>
          <p:grpSp>
            <p:nvGrpSpPr>
              <p:cNvPr id="25" name="그룹 37"/>
              <p:cNvGrpSpPr/>
              <p:nvPr/>
            </p:nvGrpSpPr>
            <p:grpSpPr>
              <a:xfrm>
                <a:off x="2489793" y="5211118"/>
                <a:ext cx="2620674" cy="2308324"/>
                <a:chOff x="2489793" y="5211118"/>
                <a:chExt cx="2620674" cy="2308324"/>
              </a:xfrm>
            </p:grpSpPr>
            <p:sp>
              <p:nvSpPr>
                <p:cNvPr id="26" name="TextBox 25"/>
                <p:cNvSpPr txBox="1"/>
                <p:nvPr/>
              </p:nvSpPr>
              <p:spPr>
                <a:xfrm>
                  <a:off x="2866113" y="5211118"/>
                  <a:ext cx="2244354" cy="1938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자율 주행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&amp;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비행 정의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자율 비행 드론활용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고도제어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레이저센서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고도제어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기압센서</a:t>
                  </a:r>
                  <a:endPara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위치제어</a:t>
                  </a:r>
                  <a:r>
                    <a:rPr lang="en-US" altLang="ko-KR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-</a:t>
                  </a:r>
                  <a:r>
                    <a:rPr lang="ko-KR" altLang="en-US" sz="16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나눔고딕" panose="020D0604000000000000" pitchFamily="50" charset="-127"/>
                    </a:rPr>
                    <a:t>카메라플로우센서</a:t>
                  </a:r>
                  <a:endParaRPr lang="ko-KR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2489793" y="5211118"/>
                  <a:ext cx="361444" cy="23083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1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2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3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4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1600" dirty="0" smtClean="0">
                      <a:solidFill>
                        <a:schemeClr val="bg1"/>
                      </a:solidFill>
                      <a:latin typeface="나눔고딕" panose="020D0604000000000000" pitchFamily="50" charset="-127"/>
                      <a:ea typeface="나눔고딕" panose="020D0604000000000000" pitchFamily="50" charset="-127"/>
                    </a:rPr>
                    <a:t>5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endParaRPr>
                </a:p>
              </p:txBody>
            </p:sp>
          </p:grpSp>
        </p:grpSp>
      </p:grpSp>
      <p:sp>
        <p:nvSpPr>
          <p:cNvPr id="35" name="모서리가 둥근 사각형 설명선 34"/>
          <p:cNvSpPr/>
          <p:nvPr/>
        </p:nvSpPr>
        <p:spPr>
          <a:xfrm>
            <a:off x="1500174" y="2000232"/>
            <a:ext cx="3756382" cy="2880320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657024" y="2143108"/>
            <a:ext cx="344268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200" dirty="0" smtClean="0">
                <a:solidFill>
                  <a:srgbClr val="A8228D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드</a:t>
            </a:r>
            <a:r>
              <a:rPr lang="ko-KR" altLang="en-US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론</a:t>
            </a:r>
            <a:r>
              <a:rPr lang="en-US" altLang="ko-KR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창작품은 드론의 과학적 원리를 근거로 다양한 창의적 교구재를 만들고 실험하면서 눈으로 보이는 물리적 원리를 확인하고 이를 코딩으로 제어한다</a:t>
            </a:r>
            <a:r>
              <a:rPr lang="en-US" altLang="ko-KR" dirty="0" smtClean="0">
                <a:solidFill>
                  <a:srgbClr val="A8228D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dirty="0">
              <a:solidFill>
                <a:srgbClr val="A8228D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8" y="4572000"/>
            <a:ext cx="1319350" cy="16359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7963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04" y="1243006"/>
            <a:ext cx="5857916" cy="71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1970" y="785786"/>
            <a:ext cx="215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80" y="1799048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제이디코드의 동체 균형 원리를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71480" y="2211157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제이디코드는 자이로센서를 이용하여 동체의 수평여부</a:t>
            </a:r>
            <a:r>
              <a:rPr lang="en-US" altLang="ko-KR" sz="1200" dirty="0" smtClean="0">
                <a:solidFill>
                  <a:prstClr val="black"/>
                </a:solidFill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</a:rPr>
              <a:t>비행 상태를 알 수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200" dirty="0" smtClean="0">
                <a:solidFill>
                  <a:prstClr val="black"/>
                </a:solidFill>
              </a:rPr>
              <a:t>본 자이로 시소를 통해서 자이로 센서 사용여부에 따라 달라지는 시소 균형을 관찰하고 제이디코드의 동체 균형 원리에 대해서도 이해한다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985367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480" y="5643570"/>
            <a:ext cx="34290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자이로 센서는 무엇일까요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?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2643182" y="7000892"/>
            <a:ext cx="3714776" cy="1164614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팽이가 회전할 때 회전축은 항상 지면과 수직방향으로 유지되는데 이와 유사하게 자이로 센서도 회전 시 일정하게 유지되는 축이 존재하여 물체의 기울기를 측정 할 수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94" y="3485434"/>
            <a:ext cx="268267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직사각형 13"/>
          <p:cNvSpPr/>
          <p:nvPr/>
        </p:nvSpPr>
        <p:spPr>
          <a:xfrm>
            <a:off x="4549142" y="3842624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4549141" y="4565756"/>
            <a:ext cx="145162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시소 상판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4549899" y="3413995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4584954" y="5366571"/>
            <a:ext cx="130875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시소 하판</a:t>
            </a:r>
            <a:endParaRPr lang="ko-KR" altLang="en-US" sz="1200" dirty="0"/>
          </a:p>
        </p:txBody>
      </p:sp>
      <p:cxnSp>
        <p:nvCxnSpPr>
          <p:cNvPr id="15" name="꺾인 연결선 14"/>
          <p:cNvCxnSpPr/>
          <p:nvPr/>
        </p:nvCxnSpPr>
        <p:spPr>
          <a:xfrm flipV="1">
            <a:off x="2190616" y="3981124"/>
            <a:ext cx="2406026" cy="33655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꺾인 연결선 20"/>
          <p:cNvCxnSpPr/>
          <p:nvPr/>
        </p:nvCxnSpPr>
        <p:spPr>
          <a:xfrm>
            <a:off x="2571744" y="4557003"/>
            <a:ext cx="2024709" cy="144464"/>
          </a:xfrm>
          <a:prstGeom prst="bentConnector3">
            <a:avLst>
              <a:gd name="adj1" fmla="val 5176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꺾인 연결선 25"/>
          <p:cNvCxnSpPr/>
          <p:nvPr/>
        </p:nvCxnSpPr>
        <p:spPr>
          <a:xfrm flipV="1">
            <a:off x="1857364" y="3556871"/>
            <a:ext cx="2739089" cy="214314"/>
          </a:xfrm>
          <a:prstGeom prst="bentConnector3">
            <a:avLst>
              <a:gd name="adj1" fmla="val 62573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>
            <a:endCxn id="25" idx="1"/>
          </p:cNvCxnSpPr>
          <p:nvPr/>
        </p:nvCxnSpPr>
        <p:spPr>
          <a:xfrm>
            <a:off x="2857496" y="5342821"/>
            <a:ext cx="1727458" cy="16225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꺾인 연결선 46"/>
          <p:cNvCxnSpPr/>
          <p:nvPr/>
        </p:nvCxnSpPr>
        <p:spPr>
          <a:xfrm>
            <a:off x="2131241" y="4914193"/>
            <a:ext cx="2488455" cy="21869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4560133" y="4994384"/>
            <a:ext cx="145162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고정 지지대</a:t>
            </a:r>
            <a:endParaRPr lang="ko-KR" altLang="en-US" sz="1200" dirty="0"/>
          </a:p>
        </p:txBody>
      </p:sp>
      <p:sp>
        <p:nvSpPr>
          <p:cNvPr id="85" name="직사각형 84"/>
          <p:cNvSpPr/>
          <p:nvPr/>
        </p:nvSpPr>
        <p:spPr>
          <a:xfrm>
            <a:off x="2643182" y="6242036"/>
            <a:ext cx="3714776" cy="610616"/>
          </a:xfrm>
          <a:prstGeom prst="rect">
            <a:avLst/>
          </a:prstGeom>
          <a:solidFill>
            <a:schemeClr val="accent6"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mtClean="0">
                <a:solidFill>
                  <a:prstClr val="black"/>
                </a:solidFill>
              </a:rPr>
              <a:t>자이로 센서는 물체의 회전속도인 각속도 값으로 기울어짐을 인지한다</a:t>
            </a:r>
            <a:r>
              <a:rPr lang="en-US" altLang="ko-KR" sz="1200" b="1" smtClean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9" name="Picture 9" descr="gyroscope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70" y="6000760"/>
            <a:ext cx="1428760" cy="2408023"/>
          </a:xfrm>
          <a:prstGeom prst="rect">
            <a:avLst/>
          </a:prstGeom>
          <a:noFill/>
        </p:spPr>
      </p:pic>
      <p:sp>
        <p:nvSpPr>
          <p:cNvPr id="28" name="제목 1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2714632" cy="715231"/>
          </a:xfrm>
        </p:spPr>
        <p:txBody>
          <a:bodyPr/>
          <a:lstStyle/>
          <a:p>
            <a:r>
              <a:rPr lang="ko-KR" altLang="en-US" dirty="0" smtClean="0"/>
              <a:t>풍력자동차</a:t>
            </a:r>
            <a:r>
              <a:rPr lang="en-US" altLang="ko-KR" dirty="0" smtClean="0"/>
              <a:t> </a:t>
            </a:r>
            <a:r>
              <a:rPr lang="ko-KR" altLang="en-US" dirty="0" smtClean="0"/>
              <a:t>개요</a:t>
            </a:r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49074" y="1142976"/>
            <a:ext cx="44515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제이디코드 균형 맞춤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pic>
        <p:nvPicPr>
          <p:cNvPr id="86018" name="Picture 2" descr="drone ic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534576">
            <a:off x="1099816" y="2432816"/>
            <a:ext cx="1905000" cy="1905000"/>
          </a:xfrm>
          <a:prstGeom prst="rect">
            <a:avLst/>
          </a:prstGeom>
          <a:noFill/>
        </p:spPr>
      </p:pic>
      <p:pic>
        <p:nvPicPr>
          <p:cNvPr id="66" name="Picture 2" descr="drone ic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84608">
            <a:off x="4071243" y="2500508"/>
            <a:ext cx="1905000" cy="1905000"/>
          </a:xfrm>
          <a:prstGeom prst="rect">
            <a:avLst/>
          </a:prstGeom>
          <a:noFill/>
        </p:spPr>
      </p:pic>
      <p:sp>
        <p:nvSpPr>
          <p:cNvPr id="67" name="직사각형 66"/>
          <p:cNvSpPr/>
          <p:nvPr/>
        </p:nvSpPr>
        <p:spPr>
          <a:xfrm>
            <a:off x="714356" y="1643042"/>
            <a:ext cx="5643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smtClean="0">
                <a:solidFill>
                  <a:prstClr val="black"/>
                </a:solidFill>
              </a:rPr>
              <a:t>메인 보드에 자이로 센서가 탑재되어 메인 보드의 기울어짐을 인지하고 기울어진 각도에 따라 모터의 회전율을 조정하여 드론 수평을 유지하게 된다</a:t>
            </a:r>
            <a:r>
              <a:rPr lang="en-US" altLang="ko-KR" sz="120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7730" y="4643438"/>
            <a:ext cx="445156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제이디코드 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Fail safe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642918" y="5229059"/>
            <a:ext cx="56436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제이디코드는 비정상적으로 동체가 흔들리거나 큰 충격이 감지 되었을 경우에 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자동으로 멈추는 기능</a:t>
            </a:r>
            <a:r>
              <a:rPr lang="en-US" altLang="ko-KR" sz="1200" dirty="0" smtClean="0">
                <a:solidFill>
                  <a:prstClr val="black"/>
                </a:solidFill>
              </a:rPr>
              <a:t>(Fail safe)</a:t>
            </a:r>
            <a:r>
              <a:rPr lang="ko-KR" altLang="en-US" sz="1200" dirty="0" smtClean="0">
                <a:solidFill>
                  <a:prstClr val="black"/>
                </a:solidFill>
              </a:rPr>
              <a:t>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 </a:t>
            </a:r>
            <a:r>
              <a:rPr lang="ko-KR" altLang="en-US" sz="1200" dirty="0" smtClean="0">
                <a:solidFill>
                  <a:prstClr val="black"/>
                </a:solidFill>
              </a:rPr>
              <a:t>본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기능은 자이로 센서를 이용한 기능으로서 정상적인 비행 중 발생되는 동체 균형</a:t>
            </a:r>
            <a:r>
              <a:rPr lang="en-US" altLang="ko-KR" sz="1200" dirty="0" smtClean="0">
                <a:solidFill>
                  <a:prstClr val="black"/>
                </a:solidFill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</a:rPr>
              <a:t>불균형 평균 값과 큰 차이가 발생할 때 불안정한 비행 상태로 인지하고 멈추는 기능이다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80"/>
          <p:cNvGrpSpPr/>
          <p:nvPr/>
        </p:nvGrpSpPr>
        <p:grpSpPr>
          <a:xfrm>
            <a:off x="1714489" y="6328334"/>
            <a:ext cx="3143271" cy="2029880"/>
            <a:chOff x="1791747" y="5465257"/>
            <a:chExt cx="2691982" cy="2672822"/>
          </a:xfrm>
        </p:grpSpPr>
        <p:pic>
          <p:nvPicPr>
            <p:cNvPr id="78" name="Picture 2" descr="drone icone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lum bright="81000"/>
            </a:blip>
            <a:srcRect/>
            <a:stretch>
              <a:fillRect/>
            </a:stretch>
          </p:blipFill>
          <p:spPr bwMode="auto">
            <a:xfrm rot="20115362">
              <a:off x="1791747" y="5478879"/>
              <a:ext cx="2659200" cy="2659200"/>
            </a:xfrm>
            <a:prstGeom prst="rect">
              <a:avLst/>
            </a:prstGeom>
            <a:noFill/>
          </p:spPr>
        </p:pic>
        <p:grpSp>
          <p:nvGrpSpPr>
            <p:cNvPr id="3" name="그룹 79"/>
            <p:cNvGrpSpPr/>
            <p:nvPr/>
          </p:nvGrpSpPr>
          <p:grpSpPr>
            <a:xfrm>
              <a:off x="1809676" y="5465257"/>
              <a:ext cx="2674053" cy="2661801"/>
              <a:chOff x="1809676" y="5465257"/>
              <a:chExt cx="2674053" cy="2661801"/>
            </a:xfrm>
          </p:grpSpPr>
          <p:pic>
            <p:nvPicPr>
              <p:cNvPr id="77" name="Picture 2" descr="drone icone에 대한 이미지 검색결과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lum bright="81000"/>
              </a:blip>
              <a:srcRect/>
              <a:stretch>
                <a:fillRect/>
              </a:stretch>
            </p:blipFill>
            <p:spPr bwMode="auto">
              <a:xfrm rot="804159">
                <a:off x="1824529" y="5467858"/>
                <a:ext cx="2659200" cy="2659200"/>
              </a:xfrm>
              <a:prstGeom prst="rect">
                <a:avLst/>
              </a:prstGeom>
              <a:noFill/>
            </p:spPr>
          </p:pic>
          <p:pic>
            <p:nvPicPr>
              <p:cNvPr id="76" name="Picture 2" descr="drone icone에 대한 이미지 검색결과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809676" y="5465257"/>
                <a:ext cx="2659200" cy="26592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82" name="직사각형 81"/>
          <p:cNvSpPr/>
          <p:nvPr/>
        </p:nvSpPr>
        <p:spPr>
          <a:xfrm>
            <a:off x="1071546" y="4047620"/>
            <a:ext cx="2214578" cy="1846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왼쪽으로 기울어졌을 때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3857628" y="4047620"/>
            <a:ext cx="2214578" cy="1846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오른쪽으로 기울어졌을 때 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857232" y="2618860"/>
            <a:ext cx="78581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빠른회전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2598358" y="3560545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느린회전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93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1285860" y="2904612"/>
            <a:ext cx="144649" cy="227305"/>
          </a:xfrm>
          <a:prstGeom prst="rect">
            <a:avLst/>
          </a:prstGeom>
          <a:noFill/>
        </p:spPr>
      </p:pic>
      <p:pic>
        <p:nvPicPr>
          <p:cNvPr id="94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2669796" y="3261802"/>
            <a:ext cx="151954" cy="227305"/>
          </a:xfrm>
          <a:prstGeom prst="rect">
            <a:avLst/>
          </a:prstGeom>
          <a:noFill/>
        </p:spPr>
      </p:pic>
      <p:pic>
        <p:nvPicPr>
          <p:cNvPr id="95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2863157" y="3261802"/>
            <a:ext cx="151954" cy="227305"/>
          </a:xfrm>
          <a:prstGeom prst="rect">
            <a:avLst/>
          </a:prstGeom>
          <a:noFill/>
        </p:spPr>
      </p:pic>
      <p:pic>
        <p:nvPicPr>
          <p:cNvPr id="96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1119234" y="2904612"/>
            <a:ext cx="144649" cy="227305"/>
          </a:xfrm>
          <a:prstGeom prst="rect">
            <a:avLst/>
          </a:prstGeom>
          <a:noFill/>
        </p:spPr>
      </p:pic>
      <p:sp>
        <p:nvSpPr>
          <p:cNvPr id="97" name="직사각형 96"/>
          <p:cNvSpPr/>
          <p:nvPr/>
        </p:nvSpPr>
        <p:spPr>
          <a:xfrm>
            <a:off x="5429264" y="2690298"/>
            <a:ext cx="78581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빠른회전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3929066" y="3560545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느린회전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99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5881642" y="2976050"/>
            <a:ext cx="144649" cy="227305"/>
          </a:xfrm>
          <a:prstGeom prst="rect">
            <a:avLst/>
          </a:prstGeom>
          <a:noFill/>
        </p:spPr>
      </p:pic>
      <p:pic>
        <p:nvPicPr>
          <p:cNvPr id="100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4155255" y="3261802"/>
            <a:ext cx="151954" cy="227305"/>
          </a:xfrm>
          <a:prstGeom prst="rect">
            <a:avLst/>
          </a:prstGeom>
          <a:noFill/>
        </p:spPr>
      </p:pic>
      <p:pic>
        <p:nvPicPr>
          <p:cNvPr id="101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4348616" y="3261802"/>
            <a:ext cx="151954" cy="227305"/>
          </a:xfrm>
          <a:prstGeom prst="rect">
            <a:avLst/>
          </a:prstGeom>
          <a:noFill/>
        </p:spPr>
      </p:pic>
      <p:pic>
        <p:nvPicPr>
          <p:cNvPr id="102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5715016" y="2976050"/>
            <a:ext cx="144649" cy="227305"/>
          </a:xfrm>
          <a:prstGeom prst="rect">
            <a:avLst/>
          </a:prstGeom>
          <a:noFill/>
        </p:spPr>
      </p:pic>
      <p:pic>
        <p:nvPicPr>
          <p:cNvPr id="86020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200000">
            <a:off x="1361555" y="6719395"/>
            <a:ext cx="535114" cy="1028008"/>
          </a:xfrm>
          <a:prstGeom prst="rect">
            <a:avLst/>
          </a:prstGeom>
          <a:noFill/>
        </p:spPr>
      </p:pic>
      <p:sp>
        <p:nvSpPr>
          <p:cNvPr id="104" name="직사각형 103"/>
          <p:cNvSpPr/>
          <p:nvPr/>
        </p:nvSpPr>
        <p:spPr>
          <a:xfrm>
            <a:off x="2214554" y="8060775"/>
            <a:ext cx="2214578" cy="1846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동체 비정상적 흔들림 감지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30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200000">
            <a:off x="664027" y="6772639"/>
            <a:ext cx="1000132" cy="1028008"/>
          </a:xfrm>
          <a:prstGeom prst="rect">
            <a:avLst/>
          </a:prstGeom>
          <a:noFill/>
        </p:spPr>
      </p:pic>
      <p:pic>
        <p:nvPicPr>
          <p:cNvPr id="31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 flipH="1">
            <a:off x="4747017" y="6719396"/>
            <a:ext cx="535114" cy="1028008"/>
          </a:xfrm>
          <a:prstGeom prst="rect">
            <a:avLst/>
          </a:prstGeom>
          <a:noFill/>
        </p:spPr>
      </p:pic>
      <p:pic>
        <p:nvPicPr>
          <p:cNvPr id="32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 flipH="1">
            <a:off x="4978183" y="6772640"/>
            <a:ext cx="1000132" cy="1028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42" y="191209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드론의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 평형 유지 원리를 이해 하기 위해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자이로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 시소를 만든다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93140" y="2432811"/>
            <a:ext cx="5572164" cy="3139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부품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  </a:t>
            </a:r>
            <a:r>
              <a:rPr lang="ko-KR" altLang="en-US" sz="1200" b="1" dirty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모터 </a:t>
            </a:r>
            <a:r>
              <a:rPr lang="en-US" altLang="ko-KR" sz="1200" dirty="0"/>
              <a:t>2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 포함</a:t>
            </a:r>
            <a:r>
              <a:rPr lang="en-US" altLang="ko-KR" sz="1200" dirty="0"/>
              <a:t>)</a:t>
            </a:r>
            <a:endParaRPr lang="ko-KR" altLang="en-US" sz="1200" dirty="0"/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en-US" altLang="ko-KR" sz="1200" dirty="0"/>
              <a:t>                     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7cm ⅹ1</a:t>
            </a:r>
            <a:r>
              <a:rPr lang="ko-KR" altLang="en-US" sz="1200" dirty="0" smtClean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ko-KR" altLang="en-US" sz="1200" dirty="0"/>
              <a:t>                      빨대</a:t>
            </a:r>
            <a:r>
              <a:rPr lang="en-US" altLang="ko-KR" sz="1200" dirty="0"/>
              <a:t>(5Ø) : 4cm ⅹ1</a:t>
            </a:r>
            <a:r>
              <a:rPr lang="ko-KR" altLang="en-US" sz="1200" dirty="0"/>
              <a:t>개</a:t>
            </a:r>
            <a:endParaRPr lang="en-US" altLang="ko-KR" sz="1200" b="1" dirty="0"/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준비 하기</a:t>
            </a: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7cm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3.5cm 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/>
              <a:t> 빨대</a:t>
            </a:r>
            <a:r>
              <a:rPr lang="en-US" altLang="ko-KR" sz="1200" dirty="0"/>
              <a:t>(5Ø) : 4cm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2cm 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3.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/>
          </a:blip>
          <a:srcRect/>
          <a:stretch/>
        </p:blipFill>
        <p:spPr bwMode="auto">
          <a:xfrm rot="5400000">
            <a:off x="1021021" y="5651022"/>
            <a:ext cx="2022247" cy="2534881"/>
          </a:xfrm>
          <a:prstGeom prst="roundRect">
            <a:avLst>
              <a:gd name="adj" fmla="val 801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 rot="16200000">
            <a:off x="3901986" y="5485356"/>
            <a:ext cx="2043251" cy="2845206"/>
          </a:xfrm>
          <a:prstGeom prst="roundRect">
            <a:avLst>
              <a:gd name="adj" fmla="val 811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734030" y="5583251"/>
            <a:ext cx="22629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err="1" smtClean="0">
                <a:sym typeface="Wingdings 2"/>
              </a:rPr>
              <a:t>폼보드를</a:t>
            </a:r>
            <a:r>
              <a:rPr lang="ko-KR" altLang="en-US" sz="1200" dirty="0" smtClean="0">
                <a:sym typeface="Wingdings 2"/>
              </a:rPr>
              <a:t> 확인한다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</a:t>
            </a:r>
            <a:endParaRPr lang="ko-KR" altLang="en-US" sz="1200" dirty="0"/>
          </a:p>
        </p:txBody>
      </p:sp>
      <p:sp>
        <p:nvSpPr>
          <p:cNvPr id="12" name="직사각형 11"/>
          <p:cNvSpPr/>
          <p:nvPr/>
        </p:nvSpPr>
        <p:spPr>
          <a:xfrm>
            <a:off x="3513447" y="5577072"/>
            <a:ext cx="2616744" cy="3301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A,B,C,D</a:t>
            </a:r>
            <a:r>
              <a:rPr lang="ko-KR" altLang="en-US" sz="1200" dirty="0" smtClean="0">
                <a:sym typeface="Wingdings 2"/>
              </a:rPr>
              <a:t> 와 같이 떼어낸다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4" name="TextBox 29"/>
          <p:cNvSpPr txBox="1"/>
          <p:nvPr/>
        </p:nvSpPr>
        <p:spPr>
          <a:xfrm>
            <a:off x="3942030" y="5846344"/>
            <a:ext cx="129904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A</a:t>
            </a:r>
            <a:endParaRPr lang="ko-KR" altLang="en-US" sz="1200" b="1"/>
          </a:p>
        </p:txBody>
      </p:sp>
      <p:sp>
        <p:nvSpPr>
          <p:cNvPr id="15" name="TextBox 30"/>
          <p:cNvSpPr txBox="1"/>
          <p:nvPr/>
        </p:nvSpPr>
        <p:spPr>
          <a:xfrm>
            <a:off x="4775517" y="5846344"/>
            <a:ext cx="116533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B</a:t>
            </a:r>
            <a:endParaRPr lang="ko-KR" altLang="en-US" sz="1200" b="1"/>
          </a:p>
        </p:txBody>
      </p:sp>
      <p:sp>
        <p:nvSpPr>
          <p:cNvPr id="16" name="TextBox 31"/>
          <p:cNvSpPr txBox="1"/>
          <p:nvPr/>
        </p:nvSpPr>
        <p:spPr>
          <a:xfrm>
            <a:off x="5461226" y="5831281"/>
            <a:ext cx="116533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C</a:t>
            </a:r>
            <a:endParaRPr lang="ko-KR" altLang="en-US" sz="1200" b="1"/>
          </a:p>
        </p:txBody>
      </p:sp>
      <p:sp>
        <p:nvSpPr>
          <p:cNvPr id="17" name="TextBox 32"/>
          <p:cNvSpPr txBox="1"/>
          <p:nvPr/>
        </p:nvSpPr>
        <p:spPr>
          <a:xfrm>
            <a:off x="5999580" y="5824531"/>
            <a:ext cx="137546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D</a:t>
            </a:r>
            <a:endParaRPr lang="ko-KR" altLang="en-US" sz="1200" b="1"/>
          </a:p>
        </p:txBody>
      </p:sp>
      <p:sp>
        <p:nvSpPr>
          <p:cNvPr id="19" name="제목 1"/>
          <p:cNvSpPr txBox="1">
            <a:spLocks/>
          </p:cNvSpPr>
          <p:nvPr/>
        </p:nvSpPr>
        <p:spPr>
          <a:xfrm>
            <a:off x="1714501" y="1153357"/>
            <a:ext cx="2714632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풍력자동차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조립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141550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/>
          <a:srcRect l="4195" r="2447" b="10462"/>
          <a:stretch>
            <a:fillRect/>
          </a:stretch>
        </p:blipFill>
        <p:spPr bwMode="auto">
          <a:xfrm>
            <a:off x="714332" y="7135473"/>
            <a:ext cx="3143296" cy="1222741"/>
          </a:xfrm>
          <a:prstGeom prst="roundRect">
            <a:avLst>
              <a:gd name="adj" fmla="val 397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5263" t="9097" r="7018" b="18888"/>
          <a:stretch>
            <a:fillRect/>
          </a:stretch>
        </p:blipFill>
        <p:spPr bwMode="auto">
          <a:xfrm>
            <a:off x="3857628" y="5305037"/>
            <a:ext cx="2507850" cy="1191229"/>
          </a:xfrm>
          <a:prstGeom prst="roundRect">
            <a:avLst>
              <a:gd name="adj" fmla="val 363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rot="16200000">
            <a:off x="1753395" y="4263977"/>
            <a:ext cx="943514" cy="2979200"/>
          </a:xfrm>
          <a:prstGeom prst="roundRect">
            <a:avLst>
              <a:gd name="adj" fmla="val 12509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8" y="5138944"/>
            <a:ext cx="1309038" cy="135732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lum bright="10000"/>
          </a:blip>
          <a:srcRect l="10526" r="9848"/>
          <a:stretch>
            <a:fillRect/>
          </a:stretch>
        </p:blipFill>
        <p:spPr bwMode="auto">
          <a:xfrm rot="5400000">
            <a:off x="1827611" y="2210307"/>
            <a:ext cx="1240640" cy="3533773"/>
          </a:xfrm>
          <a:prstGeom prst="roundRect">
            <a:avLst>
              <a:gd name="adj" fmla="val 473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 l="8841" t="7076" r="8640" b="4480"/>
          <a:stretch>
            <a:fillRect/>
          </a:stretch>
        </p:blipFill>
        <p:spPr bwMode="auto">
          <a:xfrm>
            <a:off x="4357694" y="3311630"/>
            <a:ext cx="1571636" cy="1403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 rotWithShape="1">
          <a:blip r:embed="rId8" cstate="print"/>
          <a:srcRect/>
          <a:stretch/>
        </p:blipFill>
        <p:spPr bwMode="auto">
          <a:xfrm>
            <a:off x="714356" y="1357290"/>
            <a:ext cx="2357476" cy="1472682"/>
          </a:xfrm>
          <a:prstGeom prst="roundRect">
            <a:avLst>
              <a:gd name="adj" fmla="val 916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9" cstate="print">
            <a:lum bright="10000"/>
          </a:blip>
          <a:srcRect/>
          <a:stretch>
            <a:fillRect/>
          </a:stretch>
        </p:blipFill>
        <p:spPr bwMode="auto">
          <a:xfrm>
            <a:off x="3857628" y="1357290"/>
            <a:ext cx="2109815" cy="1475418"/>
          </a:xfrm>
          <a:prstGeom prst="roundRect">
            <a:avLst>
              <a:gd name="adj" fmla="val 6929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직사각형 3"/>
          <p:cNvSpPr/>
          <p:nvPr/>
        </p:nvSpPr>
        <p:spPr>
          <a:xfrm>
            <a:off x="737502" y="1000100"/>
            <a:ext cx="182740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B</a:t>
            </a:r>
            <a:r>
              <a:rPr lang="ko-KR" altLang="en-US" sz="1200" dirty="0" smtClean="0">
                <a:sym typeface="Wingdings 2"/>
              </a:rPr>
              <a:t>로 다리를 만든다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3720925" y="1031529"/>
            <a:ext cx="215634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 A</a:t>
            </a:r>
            <a:r>
              <a:rPr lang="ko-KR" altLang="en-US" sz="1200" dirty="0" smtClean="0">
                <a:sym typeface="Wingdings 2"/>
              </a:rPr>
              <a:t>에 </a:t>
            </a:r>
            <a:r>
              <a:rPr lang="en-US" altLang="ko-KR" sz="1200" dirty="0" smtClean="0">
                <a:sym typeface="Wingdings 2"/>
              </a:rPr>
              <a:t></a:t>
            </a:r>
            <a:r>
              <a:rPr lang="ko-KR" altLang="en-US" sz="1200" dirty="0" smtClean="0">
                <a:sym typeface="Wingdings 2"/>
              </a:rPr>
              <a:t>의 다리를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700676" y="3013565"/>
            <a:ext cx="3120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100" spc="-150" dirty="0">
                <a:sym typeface="Wingdings 2"/>
              </a:rPr>
              <a:t>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날개</a:t>
            </a:r>
            <a:r>
              <a:rPr lang="en-US" altLang="ko-KR" sz="1100" dirty="0" smtClean="0">
                <a:sym typeface="Wingdings 2"/>
              </a:rPr>
              <a:t>(A) 2</a:t>
            </a:r>
            <a:r>
              <a:rPr lang="ko-KR" altLang="en-US" sz="1100" dirty="0" smtClean="0">
                <a:sym typeface="Wingdings 2"/>
              </a:rPr>
              <a:t>개 모터와 메인보드를 꽂는다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  <p:sp>
        <p:nvSpPr>
          <p:cNvPr id="8" name="직사각형 7"/>
          <p:cNvSpPr/>
          <p:nvPr/>
        </p:nvSpPr>
        <p:spPr>
          <a:xfrm>
            <a:off x="5243918" y="2928926"/>
            <a:ext cx="1328354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ko-KR" altLang="en-US" sz="1100" dirty="0" err="1" smtClean="0">
                <a:sym typeface="Wingdings 2"/>
              </a:rPr>
              <a:t>모터선을</a:t>
            </a:r>
            <a:r>
              <a:rPr lang="ko-KR" altLang="en-US" sz="1100" dirty="0" smtClean="0">
                <a:sym typeface="Wingdings 2"/>
              </a:rPr>
              <a:t> </a:t>
            </a:r>
            <a:endParaRPr lang="en-US" altLang="ko-KR" sz="1100" dirty="0" smtClean="0">
              <a:sym typeface="Wingdings 2"/>
            </a:endParaRPr>
          </a:p>
          <a:p>
            <a:pPr algn="r"/>
            <a:r>
              <a:rPr lang="ko-KR" altLang="en-US" sz="1100" dirty="0" smtClean="0">
                <a:sym typeface="Wingdings 2"/>
              </a:rPr>
              <a:t>지정위치에 </a:t>
            </a:r>
            <a:endParaRPr lang="en-US" altLang="ko-KR" sz="1100" dirty="0" smtClean="0">
              <a:sym typeface="Wingdings 2"/>
            </a:endParaRPr>
          </a:p>
          <a:p>
            <a:pPr algn="r"/>
            <a:r>
              <a:rPr lang="ko-KR" altLang="en-US" sz="1100" dirty="0" smtClean="0">
                <a:sym typeface="Wingdings 2"/>
              </a:rPr>
              <a:t>꽂는다</a:t>
            </a:r>
            <a:r>
              <a:rPr lang="en-US" altLang="ko-KR" sz="1100" dirty="0" smtClean="0">
                <a:sym typeface="Wingdings 2"/>
              </a:rPr>
              <a:t>. </a:t>
            </a:r>
            <a:endParaRPr lang="ko-KR" altLang="en-US" sz="1100" dirty="0"/>
          </a:p>
        </p:txBody>
      </p:sp>
      <p:sp>
        <p:nvSpPr>
          <p:cNvPr id="10" name="위쪽 화살표 9"/>
          <p:cNvSpPr/>
          <p:nvPr/>
        </p:nvSpPr>
        <p:spPr>
          <a:xfrm rot="2233622" flipV="1">
            <a:off x="5716320" y="3477628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1" name="위쪽 화살표 10"/>
          <p:cNvSpPr/>
          <p:nvPr/>
        </p:nvSpPr>
        <p:spPr>
          <a:xfrm rot="12771666" flipV="1">
            <a:off x="4421619" y="4293366"/>
            <a:ext cx="161093" cy="145589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5500702" y="3811696"/>
            <a:ext cx="428628" cy="428628"/>
          </a:xfrm>
          <a:prstGeom prst="ellipse">
            <a:avLst/>
          </a:prstGeom>
          <a:noFill/>
          <a:ln w="3492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13" name="꺾인 연결선 12"/>
          <p:cNvCxnSpPr/>
          <p:nvPr/>
        </p:nvCxnSpPr>
        <p:spPr>
          <a:xfrm flipV="1">
            <a:off x="2639439" y="3668820"/>
            <a:ext cx="2789825" cy="25471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꺾인 연결선 16"/>
          <p:cNvCxnSpPr/>
          <p:nvPr/>
        </p:nvCxnSpPr>
        <p:spPr>
          <a:xfrm>
            <a:off x="2267383" y="4075932"/>
            <a:ext cx="2161749" cy="138878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720232" y="4940223"/>
            <a:ext cx="2924792" cy="276999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ym typeface="Wingdings 2"/>
              </a:rPr>
              <a:t></a:t>
            </a:r>
            <a:r>
              <a:rPr lang="en-US" altLang="ko-KR" sz="1200" spc="-150" dirty="0" smtClean="0">
                <a:sym typeface="Wingdings 2"/>
              </a:rPr>
              <a:t> D</a:t>
            </a:r>
            <a:r>
              <a:rPr lang="ko-KR" altLang="en-US" sz="1200" spc="-150" dirty="0" smtClean="0">
                <a:sym typeface="Wingdings 2"/>
              </a:rPr>
              <a:t>를 </a:t>
            </a:r>
            <a:r>
              <a:rPr lang="en-US" altLang="ko-KR" sz="1200" spc="-150" dirty="0" smtClean="0">
                <a:sym typeface="Wingdings 2"/>
              </a:rPr>
              <a:t></a:t>
            </a:r>
            <a:r>
              <a:rPr lang="ko-KR" altLang="en-US" sz="1200" spc="-150" dirty="0" smtClean="0">
                <a:sym typeface="Wingdings 2"/>
              </a:rPr>
              <a:t>의 메인보드 양 옆에 </a:t>
            </a:r>
            <a:r>
              <a:rPr lang="en-US" altLang="ko-KR" sz="1200" spc="-150" dirty="0" smtClean="0">
                <a:sym typeface="Wingdings 2"/>
              </a:rPr>
              <a:t>2</a:t>
            </a:r>
            <a:r>
              <a:rPr lang="ko-KR" altLang="en-US" sz="1200" spc="-150" dirty="0" smtClean="0">
                <a:sym typeface="Wingdings 2"/>
              </a:rPr>
              <a:t>개씩 꽂는다</a:t>
            </a:r>
            <a:r>
              <a:rPr lang="en-US" altLang="ko-KR" sz="1200" spc="-150" dirty="0" smtClean="0">
                <a:sym typeface="Wingdings 2"/>
              </a:rPr>
              <a:t>.</a:t>
            </a:r>
            <a:r>
              <a:rPr lang="ko-KR" altLang="en-US" sz="1200" spc="-150" dirty="0" smtClean="0">
                <a:sym typeface="Wingdings 2"/>
              </a:rPr>
              <a:t> </a:t>
            </a:r>
            <a:endParaRPr lang="ko-KR" altLang="en-US" sz="1200" spc="-150" dirty="0"/>
          </a:p>
        </p:txBody>
      </p:sp>
      <p:sp>
        <p:nvSpPr>
          <p:cNvPr id="25" name="위쪽 화살표 24"/>
          <p:cNvSpPr/>
          <p:nvPr/>
        </p:nvSpPr>
        <p:spPr>
          <a:xfrm rot="2233622" flipV="1">
            <a:off x="2525473" y="5245881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26" name="위쪽 화살표 25"/>
          <p:cNvSpPr/>
          <p:nvPr/>
        </p:nvSpPr>
        <p:spPr>
          <a:xfrm rot="2233622" flipV="1">
            <a:off x="2525473" y="5888823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27" name="직사각형 26"/>
          <p:cNvSpPr/>
          <p:nvPr/>
        </p:nvSpPr>
        <p:spPr>
          <a:xfrm>
            <a:off x="3596956" y="4929190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ym typeface="Wingdings 2"/>
              </a:rPr>
              <a:t> </a:t>
            </a:r>
            <a:r>
              <a:rPr lang="en-US" altLang="ko-KR" sz="1200" dirty="0" smtClean="0">
                <a:sym typeface="Wingdings 2"/>
              </a:rPr>
              <a:t>5</a:t>
            </a:r>
            <a:r>
              <a:rPr lang="en-US" altLang="ko-KR" sz="1200" dirty="0" smtClean="0"/>
              <a:t>Ø </a:t>
            </a:r>
            <a:r>
              <a:rPr lang="ko-KR" altLang="en-US" sz="1200" dirty="0" smtClean="0"/>
              <a:t>빨대를 </a:t>
            </a:r>
            <a:r>
              <a:rPr lang="en-US" altLang="ko-KR" sz="1200" dirty="0" smtClean="0">
                <a:sym typeface="Wingdings 2"/>
              </a:rPr>
              <a:t></a:t>
            </a:r>
            <a:r>
              <a:rPr lang="ko-KR" altLang="en-US" sz="1200" dirty="0" smtClean="0">
                <a:sym typeface="Wingdings 2"/>
              </a:rPr>
              <a:t>의 양 옆 구멍에 꽂는다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/>
              <a:t> </a:t>
            </a:r>
            <a:endParaRPr lang="ko-KR" altLang="en-US" sz="1200" dirty="0"/>
          </a:p>
        </p:txBody>
      </p:sp>
      <p:sp>
        <p:nvSpPr>
          <p:cNvPr id="29" name="위쪽 화살표 28"/>
          <p:cNvSpPr/>
          <p:nvPr/>
        </p:nvSpPr>
        <p:spPr>
          <a:xfrm rot="2233622" flipV="1">
            <a:off x="6025935" y="5674510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0" name="위쪽 화살표 29"/>
          <p:cNvSpPr/>
          <p:nvPr/>
        </p:nvSpPr>
        <p:spPr>
          <a:xfrm rot="7633622" flipH="1">
            <a:off x="4023228" y="5605515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2" name="위쪽 화살표 31"/>
          <p:cNvSpPr/>
          <p:nvPr/>
        </p:nvSpPr>
        <p:spPr>
          <a:xfrm rot="2233622" flipV="1">
            <a:off x="3597020" y="7529522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3" name="위쪽 화살표 32"/>
          <p:cNvSpPr/>
          <p:nvPr/>
        </p:nvSpPr>
        <p:spPr>
          <a:xfrm rot="7633622" flipH="1">
            <a:off x="808494" y="7467462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4" name="직사각형 33"/>
          <p:cNvSpPr/>
          <p:nvPr/>
        </p:nvSpPr>
        <p:spPr>
          <a:xfrm>
            <a:off x="720080" y="6661942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ym typeface="Wingdings 2"/>
              </a:rPr>
              <a:t> </a:t>
            </a:r>
            <a:r>
              <a:rPr lang="ko-KR" altLang="en-US" sz="1200" dirty="0" smtClean="0">
                <a:sym typeface="Wingdings 2"/>
              </a:rPr>
              <a:t>를 </a:t>
            </a:r>
            <a:r>
              <a:rPr lang="en-US" altLang="ko-KR" sz="1200" dirty="0" smtClean="0">
                <a:sym typeface="Wingdings 2"/>
              </a:rPr>
              <a:t>4</a:t>
            </a:r>
            <a:r>
              <a:rPr lang="en-US" altLang="ko-KR" sz="1200" dirty="0" smtClean="0"/>
              <a:t>Ø </a:t>
            </a:r>
            <a:r>
              <a:rPr lang="ko-KR" altLang="en-US" sz="1200" dirty="0" smtClean="0"/>
              <a:t>빨대로 </a:t>
            </a:r>
            <a:r>
              <a:rPr lang="en-US" altLang="ko-KR" sz="1200" dirty="0" smtClean="0">
                <a:sym typeface="Wingdings 2"/>
              </a:rPr>
              <a:t></a:t>
            </a:r>
            <a:r>
              <a:rPr lang="ko-KR" altLang="en-US" sz="1200" dirty="0" smtClean="0">
                <a:sym typeface="Wingdings 2"/>
              </a:rPr>
              <a:t>의 </a:t>
            </a:r>
            <a:r>
              <a:rPr lang="en-US" altLang="ko-KR" sz="1200" dirty="0" smtClean="0">
                <a:sym typeface="Wingdings 2"/>
              </a:rPr>
              <a:t>5</a:t>
            </a:r>
            <a:r>
              <a:rPr lang="en-US" altLang="ko-KR" sz="1200" dirty="0" smtClean="0"/>
              <a:t>Ø </a:t>
            </a:r>
            <a:r>
              <a:rPr lang="ko-KR" altLang="en-US" sz="1200" dirty="0" smtClean="0"/>
              <a:t>빨대를 관통해</a:t>
            </a:r>
            <a:r>
              <a:rPr lang="ko-KR" altLang="en-US" sz="1200" dirty="0" smtClean="0">
                <a:sym typeface="Wingdings 2"/>
              </a:rPr>
              <a:t> 고정한다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/>
              <a:t> </a:t>
            </a:r>
            <a:endParaRPr lang="ko-KR" altLang="en-US" sz="1200" dirty="0"/>
          </a:p>
        </p:txBody>
      </p:sp>
      <p:pic>
        <p:nvPicPr>
          <p:cNvPr id="35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lum bright="20000"/>
          </a:blip>
          <a:srcRect/>
          <a:stretch/>
        </p:blipFill>
        <p:spPr bwMode="auto">
          <a:xfrm>
            <a:off x="4007627" y="7162218"/>
            <a:ext cx="2422304" cy="1180656"/>
          </a:xfrm>
          <a:prstGeom prst="roundRect">
            <a:avLst>
              <a:gd name="adj" fmla="val 885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직사각형 35"/>
          <p:cNvSpPr/>
          <p:nvPr/>
        </p:nvSpPr>
        <p:spPr>
          <a:xfrm>
            <a:off x="3933056" y="6832380"/>
            <a:ext cx="21079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ym typeface="Wingdings 2"/>
              </a:rPr>
              <a:t>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배터리를  연결한다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92546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제목 1"/>
          <p:cNvSpPr txBox="1">
            <a:spLocks/>
          </p:cNvSpPr>
          <p:nvPr/>
        </p:nvSpPr>
        <p:spPr>
          <a:xfrm>
            <a:off x="1714501" y="1153357"/>
            <a:ext cx="2714632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풍력자동차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코딩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-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수동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j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8" y="1714480"/>
            <a:ext cx="3286148" cy="458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모서리가 둥근 직사각형 31"/>
          <p:cNvSpPr/>
          <p:nvPr/>
        </p:nvSpPr>
        <p:spPr>
          <a:xfrm flipV="1">
            <a:off x="568272" y="6573989"/>
            <a:ext cx="5932562" cy="6971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3" name="그룹 157"/>
          <p:cNvGrpSpPr/>
          <p:nvPr/>
        </p:nvGrpSpPr>
        <p:grpSpPr>
          <a:xfrm flipH="1">
            <a:off x="675392" y="6310997"/>
            <a:ext cx="250534" cy="334430"/>
            <a:chOff x="8004773" y="4661601"/>
            <a:chExt cx="703673" cy="939312"/>
          </a:xfrm>
        </p:grpSpPr>
        <p:sp>
          <p:nvSpPr>
            <p:cNvPr id="34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제목 55"/>
          <p:cNvSpPr txBox="1">
            <a:spLocks/>
          </p:cNvSpPr>
          <p:nvPr/>
        </p:nvSpPr>
        <p:spPr>
          <a:xfrm>
            <a:off x="872998" y="628651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8" name="Picture 8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645428" y="6783093"/>
            <a:ext cx="2426382" cy="136080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4" descr="arrow icon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 flipV="1">
            <a:off x="705895" y="7191394"/>
            <a:ext cx="211635" cy="332569"/>
          </a:xfrm>
          <a:prstGeom prst="rect">
            <a:avLst/>
          </a:prstGeom>
          <a:noFill/>
        </p:spPr>
      </p:pic>
      <p:pic>
        <p:nvPicPr>
          <p:cNvPr id="65" name="Picture 4" descr="arrow icon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 flipH="1" flipV="1">
            <a:off x="2661955" y="7191394"/>
            <a:ext cx="211635" cy="332569"/>
          </a:xfrm>
          <a:prstGeom prst="rect">
            <a:avLst/>
          </a:prstGeom>
          <a:noFill/>
        </p:spPr>
      </p:pic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3071810" y="6772615"/>
            <a:ext cx="35004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화살표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←</a:t>
            </a:r>
            <a:r>
              <a:rPr lang="en-US" altLang="ko-KR" sz="1200" dirty="0" smtClean="0"/>
              <a:t>,</a:t>
            </a:r>
            <a:r>
              <a:rPr lang="ko-KR" altLang="en-US" sz="1200" dirty="0" smtClean="0"/>
              <a:t>→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를 누르면서 모터회전율을 조종한다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</a:t>
            </a:r>
            <a:r>
              <a:rPr lang="ko-KR" altLang="en-US" sz="1200" dirty="0" smtClean="0"/>
              <a:t> 반복적으로 균형맞추기 시도한다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</p:txBody>
      </p:sp>
      <p:sp>
        <p:nvSpPr>
          <p:cNvPr id="68" name="모서리가 둥근 직사각형 67"/>
          <p:cNvSpPr/>
          <p:nvPr/>
        </p:nvSpPr>
        <p:spPr>
          <a:xfrm>
            <a:off x="4714884" y="6379216"/>
            <a:ext cx="1785950" cy="238595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자이로시스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-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수동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550" y="6343833"/>
            <a:ext cx="285288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모서리가 둥근 직사각형 30"/>
          <p:cNvSpPr/>
          <p:nvPr/>
        </p:nvSpPr>
        <p:spPr>
          <a:xfrm flipV="1">
            <a:off x="568272" y="6073923"/>
            <a:ext cx="5932562" cy="6971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5810931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578644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3643314" y="6415271"/>
            <a:ext cx="33575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프로그램을 실행한다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>
                <a:solidFill>
                  <a:srgbClr val="FF0000"/>
                </a:solidFill>
              </a:rPr>
              <a:t>②</a:t>
            </a:r>
            <a:r>
              <a:rPr lang="ko-KR" altLang="en-US" sz="1200" dirty="0" smtClean="0">
                <a:solidFill>
                  <a:srgbClr val="FF0000"/>
                </a:solidFill>
              </a:rPr>
              <a:t> 자동으로 시소가 평형을 맞춘다</a:t>
            </a:r>
            <a:r>
              <a:rPr lang="en-US" altLang="ko-KR" sz="12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42918" y="2000232"/>
            <a:ext cx="59293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 smtClean="0">
                <a:solidFill>
                  <a:prstClr val="black"/>
                </a:solidFill>
              </a:rPr>
              <a:t>본 기능은 자이로 센서를 사용하여 시소의 균형을 시도한다</a:t>
            </a:r>
            <a:r>
              <a:rPr lang="en-US" altLang="ko-KR" sz="1400" dirty="0" smtClean="0">
                <a:solidFill>
                  <a:prstClr val="black"/>
                </a:solidFill>
              </a:rPr>
              <a:t>. </a:t>
            </a:r>
          </a:p>
          <a:p>
            <a:r>
              <a:rPr lang="ko-KR" altLang="en-US" sz="1400" dirty="0" smtClean="0">
                <a:solidFill>
                  <a:prstClr val="black"/>
                </a:solidFill>
              </a:rPr>
              <a:t>하기 코딩은 프로펠러 세기 입력 블록만 삽입하면 간단하게 코딩이 완성된다</a:t>
            </a:r>
            <a:r>
              <a:rPr lang="en-US" altLang="ko-KR" sz="14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400" dirty="0" smtClean="0">
                <a:solidFill>
                  <a:prstClr val="black"/>
                </a:solidFill>
              </a:rPr>
              <a:t>이는 비행 알고리즘에서 자이로 센서의 값을 입력 받아 동체 기울기를 확인하고 프로펠러 </a:t>
            </a:r>
            <a:r>
              <a:rPr lang="en-US" altLang="ko-KR" sz="1400" dirty="0" smtClean="0">
                <a:solidFill>
                  <a:prstClr val="black"/>
                </a:solidFill>
              </a:rPr>
              <a:t>4</a:t>
            </a:r>
            <a:r>
              <a:rPr lang="ko-KR" altLang="en-US" sz="1400" dirty="0" smtClean="0">
                <a:solidFill>
                  <a:prstClr val="black"/>
                </a:solidFill>
              </a:rPr>
              <a:t>개의 회전율을 각각 제어하면서 동체가 안정적으로 비행 할 수 있도록 도와준다</a:t>
            </a:r>
            <a:r>
              <a:rPr lang="en-US" altLang="ko-KR" sz="1400" dirty="0" smtClean="0">
                <a:solidFill>
                  <a:prstClr val="black"/>
                </a:solidFill>
              </a:rPr>
              <a:t>.</a:t>
            </a:r>
          </a:p>
        </p:txBody>
      </p:sp>
      <p:cxnSp>
        <p:nvCxnSpPr>
          <p:cNvPr id="34" name="AutoShape 7"/>
          <p:cNvCxnSpPr>
            <a:cxnSpLocks noChangeShapeType="1"/>
          </p:cNvCxnSpPr>
          <p:nvPr/>
        </p:nvCxnSpPr>
        <p:spPr bwMode="auto">
          <a:xfrm rot="10800000">
            <a:off x="1010741" y="6986775"/>
            <a:ext cx="2000264" cy="3"/>
          </a:xfrm>
          <a:prstGeom prst="straightConnector1">
            <a:avLst/>
          </a:prstGeom>
          <a:noFill/>
          <a:ln w="88900">
            <a:solidFill>
              <a:srgbClr val="FF66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1367931" y="7058213"/>
            <a:ext cx="1214445" cy="276999"/>
          </a:xfrm>
          <a:prstGeom prst="rect">
            <a:avLst/>
          </a:prstGeom>
          <a:solidFill>
            <a:srgbClr val="00B0F0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자동 수평 맞춤</a:t>
            </a:r>
            <a:endParaRPr kumimoji="1" lang="ko-KR" sz="1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714884" y="5890924"/>
            <a:ext cx="1785950" cy="238595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자이로시스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-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자동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제목 1"/>
          <p:cNvSpPr txBox="1">
            <a:spLocks/>
          </p:cNvSpPr>
          <p:nvPr/>
        </p:nvSpPr>
        <p:spPr>
          <a:xfrm>
            <a:off x="1714501" y="1153357"/>
            <a:ext cx="2714632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풍력자동차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코딩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- </a:t>
            </a:r>
            <a:r>
              <a:rPr lang="ko-KR" altLang="en-US" sz="20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자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rPr>
              <a:t>동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j-cs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64" y="3714744"/>
            <a:ext cx="31146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타원 15"/>
          <p:cNvSpPr/>
          <p:nvPr/>
        </p:nvSpPr>
        <p:spPr>
          <a:xfrm>
            <a:off x="2214554" y="7354060"/>
            <a:ext cx="289776" cy="289774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1555A6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08</a:t>
            </a:r>
            <a:endParaRPr lang="ko-KR" altLang="en-US" dirty="0"/>
          </a:p>
        </p:txBody>
      </p:sp>
      <p:sp>
        <p:nvSpPr>
          <p:cNvPr id="20" name="부제목 1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smtClean="0"/>
              <a:t>드론 재조립 </a:t>
            </a:r>
            <a:r>
              <a:rPr lang="en-US" altLang="ko-KR" dirty="0" smtClean="0"/>
              <a:t>&amp; </a:t>
            </a:r>
            <a:r>
              <a:rPr lang="ko-KR" altLang="en-US" dirty="0" smtClean="0"/>
              <a:t>미션 비행</a:t>
            </a:r>
            <a:endParaRPr lang="ko-KR" altLang="en-US" dirty="0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1550809" y="1973065"/>
            <a:ext cx="3756382" cy="2956126"/>
          </a:xfrm>
          <a:prstGeom prst="wedgeRoundRectCallout">
            <a:avLst>
              <a:gd name="adj1" fmla="val 36894"/>
              <a:gd name="adj2" fmla="val 61139"/>
              <a:gd name="adj3" fmla="val 16667"/>
            </a:avLst>
          </a:prstGeom>
          <a:solidFill>
            <a:srgbClr val="DFF3FD"/>
          </a:solidFill>
          <a:ln>
            <a:noFill/>
          </a:ln>
          <a:effectLst>
            <a:outerShdw blurRad="203200" dist="38100" dir="2700000" algn="tl" rotWithShape="0">
              <a:srgbClr val="0A2B52">
                <a:alpha val="5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743187" y="2005606"/>
            <a:ext cx="344301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200" dirty="0" smtClean="0">
                <a:solidFill>
                  <a:srgbClr val="1555A6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</a:t>
            </a: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이드코드 자율 비행 기본과 응용편을 통해서 코딩을 통한 비행 방법을 익혔다</a:t>
            </a:r>
            <a:r>
              <a:rPr lang="en-US" altLang="ko-KR" dirty="0" smtClean="0">
                <a:solidFill>
                  <a:srgbClr val="1555A6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1555A6"/>
                </a:solidFill>
                <a:latin typeface="+mn-ea"/>
              </a:rPr>
              <a:t>학습한 코딩 방법을 기반으로 자율 비행 미니 레이싱을 펼쳐 본다</a:t>
            </a:r>
            <a:r>
              <a:rPr lang="en-US" altLang="ko-KR" dirty="0" smtClean="0">
                <a:solidFill>
                  <a:srgbClr val="1555A6"/>
                </a:solidFill>
                <a:latin typeface="+mn-ea"/>
              </a:rPr>
              <a:t>.</a:t>
            </a: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152" y="4679854"/>
            <a:ext cx="1466914" cy="2018731"/>
          </a:xfrm>
          <a:prstGeom prst="rect">
            <a:avLst/>
          </a:prstGeom>
        </p:spPr>
      </p:pic>
      <p:grpSp>
        <p:nvGrpSpPr>
          <p:cNvPr id="31" name="그룹 22"/>
          <p:cNvGrpSpPr/>
          <p:nvPr/>
        </p:nvGrpSpPr>
        <p:grpSpPr>
          <a:xfrm>
            <a:off x="2197305" y="5786446"/>
            <a:ext cx="2755969" cy="1938992"/>
            <a:chOff x="2485337" y="5211118"/>
            <a:chExt cx="2755969" cy="1938992"/>
          </a:xfrm>
        </p:grpSpPr>
        <p:grpSp>
          <p:nvGrpSpPr>
            <p:cNvPr id="32" name="그룹 23"/>
            <p:cNvGrpSpPr/>
            <p:nvPr/>
          </p:nvGrpSpPr>
          <p:grpSpPr>
            <a:xfrm>
              <a:off x="2489793" y="5323033"/>
              <a:ext cx="289776" cy="1392043"/>
              <a:chOff x="2489793" y="5323033"/>
              <a:chExt cx="289776" cy="1392043"/>
            </a:xfrm>
          </p:grpSpPr>
          <p:sp>
            <p:nvSpPr>
              <p:cNvPr id="36" name="타원 35"/>
              <p:cNvSpPr/>
              <p:nvPr/>
            </p:nvSpPr>
            <p:spPr>
              <a:xfrm>
                <a:off x="2489793" y="5323033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2489793" y="5690456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8" name="타원 37"/>
              <p:cNvSpPr/>
              <p:nvPr/>
            </p:nvSpPr>
            <p:spPr>
              <a:xfrm>
                <a:off x="2489793" y="6057879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  <p:sp>
            <p:nvSpPr>
              <p:cNvPr id="39" name="타원 38"/>
              <p:cNvSpPr/>
              <p:nvPr/>
            </p:nvSpPr>
            <p:spPr>
              <a:xfrm>
                <a:off x="2489793" y="6425302"/>
                <a:ext cx="289776" cy="289774"/>
              </a:xfrm>
              <a:prstGeom prst="ellipse">
                <a:avLst/>
              </a:prstGeom>
              <a:solidFill>
                <a:srgbClr val="1555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1555A6"/>
                  </a:solidFill>
                </a:endParaRPr>
              </a:p>
            </p:txBody>
          </p:sp>
        </p:grpSp>
        <p:grpSp>
          <p:nvGrpSpPr>
            <p:cNvPr id="33" name="그룹 24"/>
            <p:cNvGrpSpPr/>
            <p:nvPr/>
          </p:nvGrpSpPr>
          <p:grpSpPr>
            <a:xfrm>
              <a:off x="2485337" y="5211118"/>
              <a:ext cx="2755969" cy="1938992"/>
              <a:chOff x="2485337" y="5211118"/>
              <a:chExt cx="2755969" cy="1938992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2485337" y="5211118"/>
                <a:ext cx="36144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sz="1600" dirty="0" smtClean="0">
                    <a:solidFill>
                      <a:schemeClr val="bg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5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996952" y="5211118"/>
                <a:ext cx="224435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드론조립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트라이앵글 비행</a:t>
                </a:r>
                <a:r>
                  <a: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(1)</a:t>
                </a: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트라이앵글 비행</a:t>
                </a:r>
                <a:r>
                  <a:rPr lang="en-US" altLang="ko-KR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(2)</a:t>
                </a: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요철비행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ko-KR" alt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나눔고딕" panose="020D0604000000000000" pitchFamily="50" charset="-127"/>
                  </a:rPr>
                  <a:t>미션비행</a:t>
                </a:r>
                <a:endParaRPr lang="en-US" altLang="ko-KR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나눔고딕" panose="020D0604000000000000" pitchFamily="50" charset="-127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 t="4348"/>
          <a:stretch>
            <a:fillRect/>
          </a:stretch>
        </p:blipFill>
        <p:spPr bwMode="auto">
          <a:xfrm>
            <a:off x="781155" y="1857356"/>
            <a:ext cx="550536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585" y="5000628"/>
            <a:ext cx="600656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드론 조립</a:t>
            </a:r>
            <a:r>
              <a:rPr lang="en-US" altLang="ko-KR" dirty="0" smtClean="0"/>
              <a:t>(1)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714356" y="1880938"/>
            <a:ext cx="5828562" cy="7120218"/>
            <a:chOff x="285728" y="1214414"/>
            <a:chExt cx="6257190" cy="764383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8596" y="1214414"/>
              <a:ext cx="5929362" cy="3294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" name="그룹 9"/>
            <p:cNvGrpSpPr/>
            <p:nvPr/>
          </p:nvGrpSpPr>
          <p:grpSpPr>
            <a:xfrm>
              <a:off x="285728" y="4500562"/>
              <a:ext cx="6257190" cy="4357686"/>
              <a:chOff x="285728" y="3286116"/>
              <a:chExt cx="8001056" cy="5572164"/>
            </a:xfrm>
          </p:grpSpPr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t="2148" r="50893" b="30749"/>
              <a:stretch>
                <a:fillRect/>
              </a:stretch>
            </p:blipFill>
            <p:spPr bwMode="auto">
              <a:xfrm>
                <a:off x="285728" y="3286116"/>
                <a:ext cx="3929090" cy="4143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l="51786" t="2148" r="-1786" b="22650"/>
              <a:stretch>
                <a:fillRect/>
              </a:stretch>
            </p:blipFill>
            <p:spPr bwMode="auto">
              <a:xfrm>
                <a:off x="4286256" y="3286116"/>
                <a:ext cx="4000528" cy="46434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t="74882" r="50893" b="3137"/>
              <a:stretch>
                <a:fillRect/>
              </a:stretch>
            </p:blipFill>
            <p:spPr bwMode="auto">
              <a:xfrm>
                <a:off x="714356" y="7643834"/>
                <a:ext cx="2786082" cy="962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 l="51786" t="80667" r="-1786" b="4294"/>
              <a:stretch>
                <a:fillRect/>
              </a:stretch>
            </p:blipFill>
            <p:spPr bwMode="auto">
              <a:xfrm>
                <a:off x="4286256" y="7929586"/>
                <a:ext cx="4000528" cy="928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sp>
        <p:nvSpPr>
          <p:cNvPr id="13" name="제목 4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250303" cy="683044"/>
          </a:xfrm>
        </p:spPr>
        <p:txBody>
          <a:bodyPr/>
          <a:lstStyle/>
          <a:p>
            <a:r>
              <a:rPr lang="ko-KR" altLang="en-US" dirty="0" smtClean="0"/>
              <a:t>드론 조립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트라이앵글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428736" y="1785918"/>
            <a:ext cx="4703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방향과 속도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거리를 사용자 정의하여 트라이앵글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69" name="TextBox 68"/>
          <p:cNvSpPr txBox="1"/>
          <p:nvPr/>
        </p:nvSpPr>
        <p:spPr>
          <a:xfrm>
            <a:off x="4000504" y="4929190"/>
            <a:ext cx="2357454" cy="339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코딩은 스퀘어 비행처럼 다양한 방법으로 동일한 결과를 표현할 수 있다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본 트라이앵글 비행은 방향과 속도를 이용하여 드론의 쏠림을 유도하여 원하는 동선으로 비행 하도록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동일 거리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속도로 왼쪽과 앞쪽으로 비행을 동시에 명령하면  힘의 균형에 의해 대각선으로 비행 한다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3" name="그룹 47"/>
          <p:cNvGrpSpPr/>
          <p:nvPr/>
        </p:nvGrpSpPr>
        <p:grpSpPr>
          <a:xfrm>
            <a:off x="1833105" y="1928794"/>
            <a:ext cx="4096225" cy="2543787"/>
            <a:chOff x="1547353" y="2096606"/>
            <a:chExt cx="4676307" cy="2904022"/>
          </a:xfrm>
        </p:grpSpPr>
        <p:grpSp>
          <p:nvGrpSpPr>
            <p:cNvPr id="4" name="그룹 27"/>
            <p:cNvGrpSpPr/>
            <p:nvPr/>
          </p:nvGrpSpPr>
          <p:grpSpPr>
            <a:xfrm>
              <a:off x="2950200" y="2096606"/>
              <a:ext cx="1189510" cy="1189510"/>
              <a:chOff x="3873965" y="2286778"/>
              <a:chExt cx="2500330" cy="2500330"/>
            </a:xfrm>
          </p:grpSpPr>
          <p:cxnSp>
            <p:nvCxnSpPr>
              <p:cNvPr id="29" name="직선 연결선 2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그룹 46"/>
            <p:cNvGrpSpPr/>
            <p:nvPr/>
          </p:nvGrpSpPr>
          <p:grpSpPr>
            <a:xfrm>
              <a:off x="1547353" y="2290541"/>
              <a:ext cx="4676307" cy="2710087"/>
              <a:chOff x="1547353" y="2290541"/>
              <a:chExt cx="4676307" cy="2710087"/>
            </a:xfrm>
          </p:grpSpPr>
          <p:sp>
            <p:nvSpPr>
              <p:cNvPr id="43" name="타원 42"/>
              <p:cNvSpPr/>
              <p:nvPr/>
            </p:nvSpPr>
            <p:spPr>
              <a:xfrm>
                <a:off x="2000240" y="2500298"/>
                <a:ext cx="3000396" cy="2473987"/>
              </a:xfrm>
              <a:prstGeom prst="ellipse">
                <a:avLst/>
              </a:prstGeom>
              <a:gradFill flip="none" rotWithShape="1">
                <a:gsLst>
                  <a:gs pos="88000">
                    <a:schemeClr val="accent1">
                      <a:tint val="66000"/>
                      <a:satMod val="160000"/>
                      <a:alpha val="46000"/>
                    </a:schemeClr>
                  </a:gs>
                  <a:gs pos="5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6" name="그룹 31"/>
              <p:cNvGrpSpPr/>
              <p:nvPr/>
            </p:nvGrpSpPr>
            <p:grpSpPr>
              <a:xfrm rot="10800000" flipV="1">
                <a:off x="1664317" y="3989863"/>
                <a:ext cx="839754" cy="781261"/>
                <a:chOff x="3643314" y="3000366"/>
                <a:chExt cx="785818" cy="731083"/>
              </a:xfrm>
            </p:grpSpPr>
            <p:pic>
              <p:nvPicPr>
                <p:cNvPr id="115" name="그림 114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116" name="그림 115" descr="C:\Users\이미선\AppData\Local\Microsoft\Windows\INetCache\Content.Word\오른쪽드론.png"/>
                <p:cNvPicPr/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9" name="TextBox 48"/>
              <p:cNvSpPr txBox="1"/>
              <p:nvPr/>
            </p:nvSpPr>
            <p:spPr>
              <a:xfrm>
                <a:off x="5418631" y="4286248"/>
                <a:ext cx="80502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1100" dirty="0" smtClean="0"/>
                  <a:t>이륙</a:t>
                </a:r>
                <a:r>
                  <a:rPr lang="en-US" altLang="ko-KR" sz="1100" dirty="0" smtClean="0"/>
                  <a:t>/</a:t>
                </a:r>
                <a:r>
                  <a:rPr lang="ko-KR" altLang="en-US" sz="1100" dirty="0" smtClean="0"/>
                  <a:t>착륙</a:t>
                </a:r>
                <a:endParaRPr lang="ko-KR" altLang="en-US" sz="1100" dirty="0"/>
              </a:p>
            </p:txBody>
          </p:sp>
          <p:grpSp>
            <p:nvGrpSpPr>
              <p:cNvPr id="7" name="그룹 31"/>
              <p:cNvGrpSpPr/>
              <p:nvPr/>
            </p:nvGrpSpPr>
            <p:grpSpPr>
              <a:xfrm>
                <a:off x="3042564" y="2290541"/>
                <a:ext cx="839754" cy="781261"/>
                <a:chOff x="3643314" y="3000366"/>
                <a:chExt cx="785818" cy="731083"/>
              </a:xfrm>
            </p:grpSpPr>
            <p:pic>
              <p:nvPicPr>
                <p:cNvPr id="54" name="그림 53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5" name="그림 54" descr="C:\Users\이미선\AppData\Local\Microsoft\Windows\INetCache\Content.Word\오른쪽드론.png"/>
                <p:cNvPicPr/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8" name="그룹 31"/>
              <p:cNvGrpSpPr/>
              <p:nvPr/>
            </p:nvGrpSpPr>
            <p:grpSpPr>
              <a:xfrm>
                <a:off x="4513945" y="3985523"/>
                <a:ext cx="839754" cy="781261"/>
                <a:chOff x="3643314" y="3000366"/>
                <a:chExt cx="785818" cy="731083"/>
              </a:xfrm>
            </p:grpSpPr>
            <p:pic>
              <p:nvPicPr>
                <p:cNvPr id="57" name="그림 56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8" name="그림 57" descr="C:\Users\이미선\AppData\Local\Microsoft\Windows\INetCache\Content.Word\오른쪽드론.png"/>
                <p:cNvPicPr/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cxnSp>
            <p:nvCxnSpPr>
              <p:cNvPr id="67" name="직선 화살표 연결선 66"/>
              <p:cNvCxnSpPr/>
              <p:nvPr/>
            </p:nvCxnSpPr>
            <p:spPr>
              <a:xfrm rot="10800000">
                <a:off x="2071678" y="4429124"/>
                <a:ext cx="2857520" cy="1588"/>
              </a:xfrm>
              <a:prstGeom prst="straightConnector1">
                <a:avLst/>
              </a:prstGeom>
              <a:ln w="19050"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화살표 연결선 74"/>
              <p:cNvCxnSpPr/>
              <p:nvPr/>
            </p:nvCxnSpPr>
            <p:spPr>
              <a:xfrm rot="16200000" flipH="1">
                <a:off x="3383569" y="2831485"/>
                <a:ext cx="1674970" cy="1441228"/>
              </a:xfrm>
              <a:prstGeom prst="straightConnector1">
                <a:avLst/>
              </a:prstGeom>
              <a:ln w="19050"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화살표 연결선 77"/>
              <p:cNvCxnSpPr/>
              <p:nvPr/>
            </p:nvCxnSpPr>
            <p:spPr>
              <a:xfrm rot="5400000">
                <a:off x="1893084" y="2893208"/>
                <a:ext cx="1714512" cy="1357320"/>
              </a:xfrm>
              <a:prstGeom prst="straightConnector1">
                <a:avLst/>
              </a:prstGeom>
              <a:ln w="19050"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그룹 24"/>
              <p:cNvGrpSpPr/>
              <p:nvPr/>
            </p:nvGrpSpPr>
            <p:grpSpPr>
              <a:xfrm>
                <a:off x="4429132" y="3804455"/>
                <a:ext cx="1189510" cy="1189510"/>
                <a:chOff x="3873965" y="2286778"/>
                <a:chExt cx="2500330" cy="2500330"/>
              </a:xfrm>
            </p:grpSpPr>
            <p:cxnSp>
              <p:nvCxnSpPr>
                <p:cNvPr id="26" name="직선 연결선 25"/>
                <p:cNvCxnSpPr/>
                <p:nvPr/>
              </p:nvCxnSpPr>
              <p:spPr>
                <a:xfrm rot="5400000">
                  <a:off x="3721565" y="3536149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직선 연결선 26"/>
                <p:cNvCxnSpPr/>
                <p:nvPr/>
              </p:nvCxnSpPr>
              <p:spPr>
                <a:xfrm>
                  <a:off x="3873965" y="3535355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그룹 39"/>
              <p:cNvGrpSpPr/>
              <p:nvPr/>
            </p:nvGrpSpPr>
            <p:grpSpPr>
              <a:xfrm>
                <a:off x="1547353" y="3811118"/>
                <a:ext cx="1189510" cy="1189510"/>
                <a:chOff x="3873965" y="2286778"/>
                <a:chExt cx="2500330" cy="2500330"/>
              </a:xfrm>
            </p:grpSpPr>
            <p:cxnSp>
              <p:nvCxnSpPr>
                <p:cNvPr id="41" name="직선 연결선 40"/>
                <p:cNvCxnSpPr/>
                <p:nvPr/>
              </p:nvCxnSpPr>
              <p:spPr>
                <a:xfrm rot="5400000">
                  <a:off x="3721565" y="3536149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직선 연결선 41"/>
                <p:cNvCxnSpPr/>
                <p:nvPr/>
              </p:nvCxnSpPr>
              <p:spPr>
                <a:xfrm>
                  <a:off x="3873965" y="3535355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56" y="4643438"/>
            <a:ext cx="3214710" cy="417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모서리가 둥근 직사각형 34"/>
          <p:cNvSpPr/>
          <p:nvPr/>
        </p:nvSpPr>
        <p:spPr>
          <a:xfrm>
            <a:off x="568272" y="464025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1" name="그룹 157"/>
          <p:cNvGrpSpPr/>
          <p:nvPr/>
        </p:nvGrpSpPr>
        <p:grpSpPr>
          <a:xfrm flipH="1">
            <a:off x="675392" y="4382171"/>
            <a:ext cx="250534" cy="334430"/>
            <a:chOff x="8004773" y="4661601"/>
            <a:chExt cx="703673" cy="939312"/>
          </a:xfrm>
        </p:grpSpPr>
        <p:sp>
          <p:nvSpPr>
            <p:cNvPr id="37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6" name="제목 55"/>
          <p:cNvSpPr txBox="1">
            <a:spLocks/>
          </p:cNvSpPr>
          <p:nvPr/>
        </p:nvSpPr>
        <p:spPr>
          <a:xfrm>
            <a:off x="872998" y="435768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4850120" y="4444382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(1)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9" y="857224"/>
            <a:ext cx="564380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8" y="4415390"/>
            <a:ext cx="5572164" cy="394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5214942"/>
            <a:ext cx="2714644" cy="357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5143504"/>
            <a:ext cx="2895619" cy="378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트라이앵글 비행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14480"/>
            <a:ext cx="4703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방향과 속도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거리를 사용자 정의하여 트라이앵글 비행을 구현해 본다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3" name="그룹 87"/>
          <p:cNvGrpSpPr/>
          <p:nvPr/>
        </p:nvGrpSpPr>
        <p:grpSpPr>
          <a:xfrm>
            <a:off x="1214422" y="2071670"/>
            <a:ext cx="2000264" cy="1933640"/>
            <a:chOff x="1141402" y="1928794"/>
            <a:chExt cx="2144722" cy="2073286"/>
          </a:xfrm>
        </p:grpSpPr>
        <p:sp>
          <p:nvSpPr>
            <p:cNvPr id="43" name="타원 42"/>
            <p:cNvSpPr/>
            <p:nvPr/>
          </p:nvSpPr>
          <p:spPr>
            <a:xfrm>
              <a:off x="1141402" y="2274342"/>
              <a:ext cx="2073285" cy="1709535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" name="그룹 31"/>
            <p:cNvGrpSpPr/>
            <p:nvPr/>
          </p:nvGrpSpPr>
          <p:grpSpPr>
            <a:xfrm rot="10800000" flipV="1">
              <a:off x="1419967" y="3303637"/>
              <a:ext cx="580273" cy="539855"/>
              <a:chOff x="3643314" y="3000366"/>
              <a:chExt cx="785818" cy="731083"/>
            </a:xfrm>
          </p:grpSpPr>
          <p:pic>
            <p:nvPicPr>
              <p:cNvPr id="115" name="그림 11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6" name="그림 115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그룹 31"/>
            <p:cNvGrpSpPr/>
            <p:nvPr/>
          </p:nvGrpSpPr>
          <p:grpSpPr>
            <a:xfrm>
              <a:off x="1771005" y="2054844"/>
              <a:ext cx="657863" cy="539855"/>
              <a:chOff x="3643314" y="3000366"/>
              <a:chExt cx="890892" cy="731083"/>
            </a:xfrm>
          </p:grpSpPr>
          <p:pic>
            <p:nvPicPr>
              <p:cNvPr id="54" name="그림 5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5" name="그림 54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822894" y="3071801"/>
                <a:ext cx="711312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그룹 31"/>
            <p:cNvGrpSpPr/>
            <p:nvPr/>
          </p:nvGrpSpPr>
          <p:grpSpPr>
            <a:xfrm>
              <a:off x="2522774" y="3300638"/>
              <a:ext cx="580273" cy="539855"/>
              <a:chOff x="3643314" y="3000366"/>
              <a:chExt cx="785818" cy="731083"/>
            </a:xfrm>
          </p:grpSpPr>
          <p:pic>
            <p:nvPicPr>
              <p:cNvPr id="57" name="그림 5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58" name="그림 5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7" name="직선 화살표 연결선 66"/>
            <p:cNvCxnSpPr/>
            <p:nvPr/>
          </p:nvCxnSpPr>
          <p:spPr>
            <a:xfrm rot="10800000">
              <a:off x="1460128" y="3592473"/>
              <a:ext cx="1332825" cy="109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화살표 연결선 74"/>
            <p:cNvCxnSpPr/>
            <p:nvPr/>
          </p:nvCxnSpPr>
          <p:spPr>
            <a:xfrm rot="16200000" flipH="1">
              <a:off x="1928802" y="2643175"/>
              <a:ext cx="1214448" cy="64294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24"/>
            <p:cNvGrpSpPr/>
            <p:nvPr/>
          </p:nvGrpSpPr>
          <p:grpSpPr>
            <a:xfrm>
              <a:off x="2464168" y="3175520"/>
              <a:ext cx="821956" cy="821956"/>
              <a:chOff x="3873965" y="2286778"/>
              <a:chExt cx="2500330" cy="2500330"/>
            </a:xfrm>
          </p:grpSpPr>
          <p:cxnSp>
            <p:nvCxnSpPr>
              <p:cNvPr id="26" name="직선 연결선 25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그룹 27"/>
            <p:cNvGrpSpPr/>
            <p:nvPr/>
          </p:nvGrpSpPr>
          <p:grpSpPr>
            <a:xfrm>
              <a:off x="1821227" y="1928794"/>
              <a:ext cx="821956" cy="821956"/>
              <a:chOff x="3873965" y="2286778"/>
              <a:chExt cx="2500330" cy="2500330"/>
            </a:xfrm>
          </p:grpSpPr>
          <p:cxnSp>
            <p:nvCxnSpPr>
              <p:cNvPr id="29" name="직선 연결선 2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그룹 39"/>
            <p:cNvGrpSpPr/>
            <p:nvPr/>
          </p:nvGrpSpPr>
          <p:grpSpPr>
            <a:xfrm>
              <a:off x="1321161" y="3180124"/>
              <a:ext cx="821956" cy="821956"/>
              <a:chOff x="3873965" y="2286778"/>
              <a:chExt cx="2500330" cy="2500330"/>
            </a:xfrm>
          </p:grpSpPr>
          <p:cxnSp>
            <p:nvCxnSpPr>
              <p:cNvPr id="41" name="직선 연결선 40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직선 화살표 연결선 36"/>
            <p:cNvCxnSpPr/>
            <p:nvPr/>
          </p:nvCxnSpPr>
          <p:spPr>
            <a:xfrm rot="5400000">
              <a:off x="1301919" y="2713639"/>
              <a:ext cx="1276233" cy="49636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85"/>
          <p:cNvGrpSpPr/>
          <p:nvPr/>
        </p:nvGrpSpPr>
        <p:grpSpPr>
          <a:xfrm>
            <a:off x="2857496" y="1928794"/>
            <a:ext cx="3575449" cy="1643074"/>
            <a:chOff x="3000372" y="3129602"/>
            <a:chExt cx="3714776" cy="1707101"/>
          </a:xfrm>
        </p:grpSpPr>
        <p:sp>
          <p:nvSpPr>
            <p:cNvPr id="50" name="타원 49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31"/>
            <p:cNvGrpSpPr/>
            <p:nvPr/>
          </p:nvGrpSpPr>
          <p:grpSpPr>
            <a:xfrm rot="10800000" flipV="1">
              <a:off x="3072670" y="4218082"/>
              <a:ext cx="513956" cy="478157"/>
              <a:chOff x="3643314" y="3000366"/>
              <a:chExt cx="785818" cy="731083"/>
            </a:xfrm>
          </p:grpSpPr>
          <p:pic>
            <p:nvPicPr>
              <p:cNvPr id="77" name="그림 7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9" name="그림 78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" name="그룹 31"/>
            <p:cNvGrpSpPr/>
            <p:nvPr/>
          </p:nvGrpSpPr>
          <p:grpSpPr>
            <a:xfrm>
              <a:off x="4507848" y="3241246"/>
              <a:ext cx="513956" cy="478157"/>
              <a:chOff x="3643314" y="3000366"/>
              <a:chExt cx="785818" cy="731083"/>
            </a:xfrm>
          </p:grpSpPr>
          <p:pic>
            <p:nvPicPr>
              <p:cNvPr id="74" name="그림 7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6" name="그림 75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" name="그룹 31"/>
            <p:cNvGrpSpPr/>
            <p:nvPr/>
          </p:nvGrpSpPr>
          <p:grpSpPr>
            <a:xfrm>
              <a:off x="6040210" y="4215426"/>
              <a:ext cx="513956" cy="478157"/>
              <a:chOff x="3643314" y="3000366"/>
              <a:chExt cx="785818" cy="731083"/>
            </a:xfrm>
          </p:grpSpPr>
          <p:pic>
            <p:nvPicPr>
              <p:cNvPr id="72" name="그림 7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3" name="그림 72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56" name="직선 화살표 연결선 55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화살표 연결선 58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그룹 24"/>
            <p:cNvGrpSpPr/>
            <p:nvPr/>
          </p:nvGrpSpPr>
          <p:grpSpPr>
            <a:xfrm>
              <a:off x="5987589" y="4104607"/>
              <a:ext cx="727559" cy="728018"/>
              <a:chOff x="3873965" y="2286778"/>
              <a:chExt cx="2500330" cy="2500330"/>
            </a:xfrm>
          </p:grpSpPr>
          <p:cxnSp>
            <p:nvCxnSpPr>
              <p:cNvPr id="70" name="직선 연결선 69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그룹 27"/>
            <p:cNvGrpSpPr/>
            <p:nvPr/>
          </p:nvGrpSpPr>
          <p:grpSpPr>
            <a:xfrm>
              <a:off x="4450398" y="3129602"/>
              <a:ext cx="727559" cy="728018"/>
              <a:chOff x="3873965" y="2286778"/>
              <a:chExt cx="2500330" cy="2500330"/>
            </a:xfrm>
          </p:grpSpPr>
          <p:cxnSp>
            <p:nvCxnSpPr>
              <p:cNvPr id="66" name="직선 연결선 65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그룹 39"/>
            <p:cNvGrpSpPr/>
            <p:nvPr/>
          </p:nvGrpSpPr>
          <p:grpSpPr>
            <a:xfrm>
              <a:off x="3000372" y="4108685"/>
              <a:ext cx="727559" cy="728018"/>
              <a:chOff x="3873965" y="2286778"/>
              <a:chExt cx="2500330" cy="2500330"/>
            </a:xfrm>
          </p:grpSpPr>
          <p:cxnSp>
            <p:nvCxnSpPr>
              <p:cNvPr id="64" name="직선 연결선 6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3" name="직선 화살표 연결선 62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Box 84"/>
          <p:cNvSpPr txBox="1"/>
          <p:nvPr/>
        </p:nvSpPr>
        <p:spPr>
          <a:xfrm>
            <a:off x="571480" y="4071934"/>
            <a:ext cx="5786478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제이디코드에서 트라이앵글 비행을 하고자 할 때 방향과 속도를 이용하여 삼각형 각도의 크기를 조절하여 원하는 모양으로 비행한다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위의 그림과 같이 각도에 따라 쏠림의 방향이 달라지고 삼각형 모양이 변하게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위와 같이 코딩하고자 할 경우 트라이앵글</a:t>
            </a:r>
            <a:r>
              <a:rPr lang="en-US" altLang="ko-KR" sz="1100" dirty="0" smtClean="0"/>
              <a:t>(1)</a:t>
            </a:r>
            <a:r>
              <a:rPr lang="ko-KR" altLang="en-US" sz="1100" dirty="0" smtClean="0"/>
              <a:t>을 </a:t>
            </a:r>
            <a:r>
              <a:rPr lang="en-US" altLang="ko-KR" sz="1100" dirty="0" smtClean="0"/>
              <a:t>45</a:t>
            </a:r>
            <a:r>
              <a:rPr lang="ko-KR" altLang="en-US" sz="1100" dirty="0" smtClean="0"/>
              <a:t>도 기준으로 생각하고 가고자 하는 방향의 거리와 속도 비율을 조정해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  <p:sp>
        <p:nvSpPr>
          <p:cNvPr id="69" name="모서리가 둥근 직사각형 68"/>
          <p:cNvSpPr/>
          <p:nvPr/>
        </p:nvSpPr>
        <p:spPr>
          <a:xfrm>
            <a:off x="568272" y="399730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7" name="그룹 157"/>
          <p:cNvGrpSpPr/>
          <p:nvPr/>
        </p:nvGrpSpPr>
        <p:grpSpPr>
          <a:xfrm flipH="1">
            <a:off x="675392" y="3739229"/>
            <a:ext cx="250534" cy="334430"/>
            <a:chOff x="8004773" y="4661601"/>
            <a:chExt cx="703673" cy="939312"/>
          </a:xfrm>
        </p:grpSpPr>
        <p:sp>
          <p:nvSpPr>
            <p:cNvPr id="80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1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2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3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84" name="제목 55"/>
          <p:cNvSpPr txBox="1">
            <a:spLocks/>
          </p:cNvSpPr>
          <p:nvPr/>
        </p:nvSpPr>
        <p:spPr>
          <a:xfrm>
            <a:off x="872998" y="371474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89" name="모서리가 둥근 직사각형 88"/>
          <p:cNvSpPr/>
          <p:nvPr/>
        </p:nvSpPr>
        <p:spPr>
          <a:xfrm>
            <a:off x="4643446" y="3807448"/>
            <a:ext cx="1635434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(2)(3)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요철 </a:t>
            </a:r>
            <a:r>
              <a:rPr lang="en-US" altLang="ko-KR" dirty="0" smtClean="0"/>
              <a:t>(</a:t>
            </a:r>
            <a:r>
              <a:rPr lang="ko-KR" altLang="en-US" dirty="0" smtClean="0"/>
              <a:t>凹</a:t>
            </a:r>
            <a:r>
              <a:rPr lang="en-US" altLang="ko-KR" dirty="0" smtClean="0"/>
              <a:t>)</a:t>
            </a:r>
            <a:r>
              <a:rPr lang="ko-KR" altLang="en-US" dirty="0" smtClean="0"/>
              <a:t> 비행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500174" y="1785918"/>
            <a:ext cx="43909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고도와 속도를 이용하여 웨이브와 같은 형상으로 비행 하도록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1" name="TextBox 30"/>
          <p:cNvSpPr txBox="1"/>
          <p:nvPr/>
        </p:nvSpPr>
        <p:spPr>
          <a:xfrm>
            <a:off x="3429000" y="4214810"/>
            <a:ext cx="2928958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본 코딩은 고도를 급격하게 제어를 하면서 요철을 만들어 본다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동체가 급격히 낙하 할 때 가속에 의해 지면에 부딪히면 비정상적인 움직임으로 간주하고 자동을 멈추게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또한 거리와 속도를 계산해서 비행거리만큼 도달 할 수 있도록 </a:t>
            </a:r>
            <a:r>
              <a:rPr lang="en-US" altLang="ko-KR" sz="1100" dirty="0" smtClean="0"/>
              <a:t>“</a:t>
            </a:r>
            <a:r>
              <a:rPr lang="ko-KR" altLang="en-US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삽입하도록 주의 한다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다양한 형태로 드론 비행을 해보면서 자율비행코딩의 주의점을 익히도록 한다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3" name="그룹 74"/>
          <p:cNvGrpSpPr/>
          <p:nvPr/>
        </p:nvGrpSpPr>
        <p:grpSpPr>
          <a:xfrm>
            <a:off x="928670" y="2000232"/>
            <a:ext cx="5188547" cy="1785950"/>
            <a:chOff x="982124" y="2095812"/>
            <a:chExt cx="5325951" cy="1833246"/>
          </a:xfrm>
        </p:grpSpPr>
        <p:cxnSp>
          <p:nvCxnSpPr>
            <p:cNvPr id="42" name="직선 연결선 41"/>
            <p:cNvCxnSpPr/>
            <p:nvPr/>
          </p:nvCxnSpPr>
          <p:spPr>
            <a:xfrm rot="5400000">
              <a:off x="1628881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>
              <a:off x="2124359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rot="5400000">
              <a:off x="2785892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3279230" y="3357554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 rot="5400000">
              <a:off x="3938623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>
              <a:off x="4434100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/>
            <p:cNvCxnSpPr>
              <a:endCxn id="60" idx="0"/>
            </p:cNvCxnSpPr>
            <p:nvPr/>
          </p:nvCxnSpPr>
          <p:spPr>
            <a:xfrm rot="16200000" flipH="1">
              <a:off x="5076631" y="3031369"/>
              <a:ext cx="1041565" cy="1052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6" name="그림 55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618670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9" name="그림 58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49567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0" name="그림 59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83051" y="3557414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24515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2" name="그림 61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10275" y="2420605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3" name="그림 62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66223" y="2403950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4" name="그림 63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143512" y="2428933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5" name="그림 64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24515" y="2403950"/>
              <a:ext cx="839248" cy="371644"/>
            </a:xfrm>
            <a:prstGeom prst="rect">
              <a:avLst/>
            </a:prstGeom>
            <a:noFill/>
          </p:spPr>
        </p:pic>
        <p:cxnSp>
          <p:nvCxnSpPr>
            <p:cNvPr id="66" name="직선 화살표 연결선 65"/>
            <p:cNvCxnSpPr/>
            <p:nvPr/>
          </p:nvCxnSpPr>
          <p:spPr>
            <a:xfrm rot="5400000" flipH="1" flipV="1">
              <a:off x="5393545" y="3107521"/>
              <a:ext cx="785818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화살표 연결선 69"/>
            <p:cNvCxnSpPr/>
            <p:nvPr/>
          </p:nvCxnSpPr>
          <p:spPr>
            <a:xfrm rot="10800000" flipV="1">
              <a:off x="4472114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 rot="5400000">
              <a:off x="3992976" y="3011269"/>
              <a:ext cx="557340" cy="674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 rot="5400000" flipH="1" flipV="1">
              <a:off x="3132807" y="2984871"/>
              <a:ext cx="597438" cy="5052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 rot="10800000" flipV="1">
              <a:off x="2147203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화살표 연결선 73"/>
            <p:cNvCxnSpPr/>
            <p:nvPr/>
          </p:nvCxnSpPr>
          <p:spPr>
            <a:xfrm rot="16200000" flipH="1">
              <a:off x="1681541" y="2991467"/>
              <a:ext cx="598528" cy="290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/>
            <p:nvPr/>
          </p:nvCxnSpPr>
          <p:spPr>
            <a:xfrm rot="10800000" flipV="1">
              <a:off x="3353116" y="3571866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5942485" y="3571868"/>
              <a:ext cx="365590" cy="2048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endParaRPr lang="ko-KR" altLang="en-US" sz="1100" dirty="0"/>
            </a:p>
          </p:txBody>
        </p:sp>
        <p:cxnSp>
          <p:nvCxnSpPr>
            <p:cNvPr id="34" name="직선 연결선 33"/>
            <p:cNvCxnSpPr/>
            <p:nvPr/>
          </p:nvCxnSpPr>
          <p:spPr>
            <a:xfrm>
              <a:off x="1003240" y="3497947"/>
              <a:ext cx="1154871" cy="248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697032" y="2932733"/>
              <a:ext cx="60625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180cm</a:t>
              </a:r>
            </a:p>
            <a:p>
              <a:r>
                <a:rPr lang="ko-KR" altLang="en-US" sz="1100" dirty="0" smtClean="0"/>
                <a:t>높이</a:t>
              </a:r>
              <a:endParaRPr lang="en-US" altLang="ko-KR" sz="1100" dirty="0" smtClean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625462" y="2095812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86190" y="2855229"/>
              <a:ext cx="52931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70cm</a:t>
              </a:r>
            </a:p>
            <a:p>
              <a:r>
                <a:rPr lang="ko-KR" altLang="en-US" sz="1100" dirty="0" smtClean="0"/>
                <a:t>높이</a:t>
              </a:r>
              <a:endParaRPr lang="ko-KR" altLang="en-US" sz="11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82454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4571195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1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2196570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2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cxnSp>
          <p:nvCxnSpPr>
            <p:cNvPr id="78" name="직선 화살표 연결선 77"/>
            <p:cNvCxnSpPr/>
            <p:nvPr/>
          </p:nvCxnSpPr>
          <p:spPr>
            <a:xfrm rot="10800000" flipV="1">
              <a:off x="982124" y="3571868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1111462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1008007" y="2649240"/>
              <a:ext cx="70083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3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, 4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반복 후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착륙하기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</p:grpSp>
      <p:sp>
        <p:nvSpPr>
          <p:cNvPr id="43" name="모서리가 둥근 직사각형 42"/>
          <p:cNvSpPr/>
          <p:nvPr/>
        </p:nvSpPr>
        <p:spPr>
          <a:xfrm>
            <a:off x="568272" y="406874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157"/>
          <p:cNvGrpSpPr/>
          <p:nvPr/>
        </p:nvGrpSpPr>
        <p:grpSpPr>
          <a:xfrm flipH="1">
            <a:off x="675392" y="3810667"/>
            <a:ext cx="250534" cy="334430"/>
            <a:chOff x="8004773" y="4661601"/>
            <a:chExt cx="703673" cy="939312"/>
          </a:xfrm>
        </p:grpSpPr>
        <p:sp>
          <p:nvSpPr>
            <p:cNvPr id="49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3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4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5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8" name="제목 55"/>
          <p:cNvSpPr txBox="1">
            <a:spLocks/>
          </p:cNvSpPr>
          <p:nvPr/>
        </p:nvSpPr>
        <p:spPr>
          <a:xfrm>
            <a:off x="872998" y="378618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69" name="모서리가 둥근 직사각형 68"/>
          <p:cNvSpPr/>
          <p:nvPr/>
        </p:nvSpPr>
        <p:spPr>
          <a:xfrm>
            <a:off x="4662496" y="3910008"/>
            <a:ext cx="1635434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요철비행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31" y="4143372"/>
            <a:ext cx="250349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표 8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9" name="표 8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모서리가 둥근 직사각형 24"/>
          <p:cNvSpPr/>
          <p:nvPr/>
        </p:nvSpPr>
        <p:spPr>
          <a:xfrm>
            <a:off x="714356" y="2357422"/>
            <a:ext cx="5572164" cy="4357718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899950" y="1926535"/>
            <a:ext cx="55294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/>
              <a:t>미션</a:t>
            </a:r>
            <a:r>
              <a:rPr lang="en-US" altLang="ko-KR" sz="1100" dirty="0" smtClean="0"/>
              <a:t>&gt;</a:t>
            </a:r>
            <a:r>
              <a:rPr lang="ko-KR" altLang="en-US" sz="1100" dirty="0" smtClean="0"/>
              <a:t>웨이브 비행으로 목적지에  </a:t>
            </a:r>
            <a:r>
              <a:rPr lang="ko-KR" altLang="en-US" sz="1100" dirty="0"/>
              <a:t>착지한다</a:t>
            </a:r>
            <a:r>
              <a:rPr lang="en-US" altLang="ko-KR" sz="1100" dirty="0" smtClean="0"/>
              <a:t>. </a:t>
            </a:r>
          </a:p>
          <a:p>
            <a:r>
              <a:rPr lang="en-US" altLang="ko-KR" sz="1100" dirty="0" smtClean="0"/>
              <a:t>       </a:t>
            </a:r>
            <a:r>
              <a:rPr lang="ko-KR" altLang="en-US" sz="1100" dirty="0" smtClean="0"/>
              <a:t>웨이브 횟수와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도착 시간 기준으로 점수 산정하여 순위를 결정한다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73" name="Picture 2" descr="helicopter airstrip icon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92" y="2381890"/>
            <a:ext cx="1072430" cy="750700"/>
          </a:xfrm>
          <a:prstGeom prst="rect">
            <a:avLst/>
          </a:prstGeom>
          <a:noFill/>
        </p:spPr>
      </p:pic>
      <p:cxnSp>
        <p:nvCxnSpPr>
          <p:cNvPr id="80" name="직선 연결선 79"/>
          <p:cNvCxnSpPr/>
          <p:nvPr/>
        </p:nvCxnSpPr>
        <p:spPr>
          <a:xfrm flipV="1">
            <a:off x="1247869" y="6256642"/>
            <a:ext cx="3109825" cy="166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직사각형 81"/>
          <p:cNvSpPr/>
          <p:nvPr/>
        </p:nvSpPr>
        <p:spPr>
          <a:xfrm>
            <a:off x="1176431" y="6273307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314898" y="5643570"/>
            <a:ext cx="1071570" cy="996930"/>
            <a:chOff x="3643314" y="3000366"/>
            <a:chExt cx="785818" cy="731083"/>
          </a:xfrm>
        </p:grpSpPr>
        <p:pic>
          <p:nvPicPr>
            <p:cNvPr id="14" name="그림 13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15" name="그림 14" descr="C:\Users\이미선\AppData\Local\Microsoft\Windows\INetCache\Content.Word\오른쪽드론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10" descr="관련 이미지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5400000">
            <a:off x="2326739" y="4322563"/>
            <a:ext cx="1304730" cy="1814854"/>
          </a:xfrm>
          <a:prstGeom prst="rect">
            <a:avLst/>
          </a:prstGeom>
          <a:noFill/>
        </p:spPr>
      </p:pic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4214818" y="2569477"/>
            <a:ext cx="183605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</a:t>
            </a:r>
            <a:r>
              <a:rPr lang="ko-KR" altLang="en-US" sz="1100" dirty="0" smtClean="0">
                <a:solidFill>
                  <a:srgbClr val="FF0000"/>
                </a:solidFill>
              </a:rPr>
              <a:t>레이싱 구간 디자인은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사용자 맞춤으로 설계한다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29" name="직선 화살표 연결선 28"/>
          <p:cNvCxnSpPr/>
          <p:nvPr/>
        </p:nvCxnSpPr>
        <p:spPr>
          <a:xfrm rot="5400000" flipH="1" flipV="1">
            <a:off x="1983191" y="3770368"/>
            <a:ext cx="1643074" cy="794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제목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(1)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모서리가 둥근 직사각형 23"/>
          <p:cNvSpPr/>
          <p:nvPr/>
        </p:nvSpPr>
        <p:spPr>
          <a:xfrm>
            <a:off x="714357" y="2714612"/>
            <a:ext cx="5609294" cy="421484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32179573"/>
              </p:ext>
            </p:extLst>
          </p:nvPr>
        </p:nvGraphicFramePr>
        <p:xfrm>
          <a:off x="684101" y="726888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3018934"/>
              </p:ext>
            </p:extLst>
          </p:nvPr>
        </p:nvGraphicFramePr>
        <p:xfrm>
          <a:off x="684101" y="805470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1185702" y="1785918"/>
            <a:ext cx="5243694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/>
              <a:t>미션</a:t>
            </a:r>
            <a:r>
              <a:rPr lang="en-US" altLang="ko-KR" sz="1100" dirty="0" smtClean="0"/>
              <a:t>&gt;  </a:t>
            </a:r>
            <a:r>
              <a:rPr lang="en-US" altLang="ko-KR" sz="1100" dirty="0"/>
              <a:t>1. </a:t>
            </a:r>
            <a:r>
              <a:rPr lang="ko-KR" altLang="en-US" sz="1100" dirty="0"/>
              <a:t>출발선에서 </a:t>
            </a:r>
            <a:r>
              <a:rPr lang="ko-KR" altLang="en-US" sz="1100" dirty="0" smtClean="0"/>
              <a:t>초록색 깃발까지 직진 비행한다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          2. </a:t>
            </a:r>
            <a:r>
              <a:rPr lang="ko-KR" altLang="en-US" sz="1100" dirty="0" smtClean="0"/>
              <a:t>초록색 깃발에서 </a:t>
            </a:r>
            <a:r>
              <a:rPr lang="en-US" altLang="ko-KR" sz="1100" dirty="0" smtClean="0"/>
              <a:t>25</a:t>
            </a:r>
            <a:r>
              <a:rPr lang="ko-KR" altLang="en-US" sz="1100" dirty="0" smtClean="0"/>
              <a:t>도 좌측 회전해 직진한다</a:t>
            </a:r>
            <a:r>
              <a:rPr lang="en-US" altLang="ko-KR" sz="1100" dirty="0" smtClean="0"/>
              <a:t>.</a:t>
            </a:r>
            <a:endParaRPr lang="en-US" altLang="ko-KR" sz="1100" dirty="0"/>
          </a:p>
          <a:p>
            <a:r>
              <a:rPr lang="en-US" altLang="ko-KR" sz="1100" dirty="0"/>
              <a:t>          2. </a:t>
            </a:r>
            <a:r>
              <a:rPr lang="ko-KR" altLang="en-US" sz="1100" dirty="0" smtClean="0"/>
              <a:t>목적지 </a:t>
            </a:r>
            <a:r>
              <a:rPr lang="en-US" altLang="ko-KR" sz="1100" dirty="0" smtClean="0"/>
              <a:t>(1)</a:t>
            </a:r>
            <a:r>
              <a:rPr lang="ko-KR" altLang="en-US" sz="1100" dirty="0" smtClean="0"/>
              <a:t>에서 시계방향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회전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좌측 비행해서 목적지</a:t>
            </a:r>
            <a:r>
              <a:rPr lang="en-US" altLang="ko-KR" sz="1100" dirty="0" smtClean="0"/>
              <a:t>(2)</a:t>
            </a:r>
            <a:r>
              <a:rPr lang="ko-KR" altLang="en-US" sz="1100" dirty="0" smtClean="0"/>
              <a:t>에서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   </a:t>
            </a:r>
            <a:r>
              <a:rPr lang="ko-KR" altLang="en-US" sz="1100" dirty="0" smtClean="0"/>
              <a:t>반시계방향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비행 한다</a:t>
            </a:r>
            <a:r>
              <a:rPr lang="en-US" altLang="ko-KR" sz="1100" dirty="0" smtClean="0"/>
              <a:t>.</a:t>
            </a:r>
            <a:endParaRPr lang="en-US" altLang="ko-KR" sz="1100" dirty="0"/>
          </a:p>
          <a:p>
            <a:r>
              <a:rPr lang="en-US" altLang="ko-KR" sz="1100" dirty="0"/>
              <a:t>          3. </a:t>
            </a:r>
            <a:r>
              <a:rPr lang="ko-KR" altLang="en-US" sz="1100" dirty="0" smtClean="0"/>
              <a:t>목적지</a:t>
            </a:r>
            <a:r>
              <a:rPr lang="en-US" altLang="ko-KR" sz="1100" dirty="0" smtClean="0"/>
              <a:t>(2)</a:t>
            </a:r>
            <a:r>
              <a:rPr lang="ko-KR" altLang="en-US" sz="1100" dirty="0" smtClean="0"/>
              <a:t>에서 출발선까지 돌아오도록 한다</a:t>
            </a:r>
            <a:r>
              <a:rPr lang="en-US" altLang="ko-KR" sz="1100" dirty="0" smtClean="0"/>
              <a:t>.</a:t>
            </a:r>
            <a:endParaRPr lang="en-US" altLang="ko-KR" sz="1100" dirty="0"/>
          </a:p>
        </p:txBody>
      </p:sp>
      <p:cxnSp>
        <p:nvCxnSpPr>
          <p:cNvPr id="64" name="직선 연결선 63"/>
          <p:cNvCxnSpPr/>
          <p:nvPr/>
        </p:nvCxnSpPr>
        <p:spPr>
          <a:xfrm>
            <a:off x="2078972" y="6344420"/>
            <a:ext cx="3681486" cy="138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/>
          <p:nvPr/>
        </p:nvCxnSpPr>
        <p:spPr>
          <a:xfrm rot="10800000">
            <a:off x="2827751" y="3723701"/>
            <a:ext cx="1005619" cy="75976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>
            <a:off x="2827749" y="3411711"/>
            <a:ext cx="2434380" cy="18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/>
          <p:cNvCxnSpPr/>
          <p:nvPr/>
        </p:nvCxnSpPr>
        <p:spPr>
          <a:xfrm rot="5400000">
            <a:off x="3607725" y="4191687"/>
            <a:ext cx="2246330" cy="1310359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화살표 연결선 60"/>
          <p:cNvCxnSpPr/>
          <p:nvPr/>
        </p:nvCxnSpPr>
        <p:spPr>
          <a:xfrm rot="5400000">
            <a:off x="3439130" y="5504354"/>
            <a:ext cx="915065" cy="16290"/>
          </a:xfrm>
          <a:prstGeom prst="straightConnector1">
            <a:avLst/>
          </a:prstGeom>
          <a:ln w="60325">
            <a:solidFill>
              <a:srgbClr val="A8228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직사각형 64"/>
          <p:cNvSpPr/>
          <p:nvPr/>
        </p:nvSpPr>
        <p:spPr>
          <a:xfrm>
            <a:off x="2016574" y="6344420"/>
            <a:ext cx="686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1891778" y="3723702"/>
            <a:ext cx="9359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dirty="0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5386070" y="3723702"/>
            <a:ext cx="8022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smtClean="0">
                <a:solidFill>
                  <a:schemeClr val="bg1">
                    <a:lumMod val="50000"/>
                  </a:schemeClr>
                </a:solidFill>
              </a:rPr>
              <a:t>(2)</a:t>
            </a:r>
            <a:endParaRPr lang="ko-KR" altLang="en-US" sz="1050" b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3333303" y="5769347"/>
            <a:ext cx="1071570" cy="996930"/>
            <a:chOff x="3643314" y="3000366"/>
            <a:chExt cx="785818" cy="731083"/>
          </a:xfrm>
        </p:grpSpPr>
        <p:pic>
          <p:nvPicPr>
            <p:cNvPr id="30" name="그림 29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1" name="그림 30" descr="C:\Users\이미선\AppData\Local\Microsoft\Windows\INetCache\Content.Word\오른쪽드론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12" descr="circle arrow png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594"/>
          <a:stretch>
            <a:fillRect/>
          </a:stretch>
        </p:blipFill>
        <p:spPr bwMode="auto">
          <a:xfrm rot="3087596">
            <a:off x="1834955" y="2959730"/>
            <a:ext cx="646805" cy="708952"/>
          </a:xfrm>
          <a:prstGeom prst="rect">
            <a:avLst/>
          </a:prstGeom>
          <a:noFill/>
        </p:spPr>
      </p:pic>
      <p:grpSp>
        <p:nvGrpSpPr>
          <p:cNvPr id="3" name="그룹 31"/>
          <p:cNvGrpSpPr/>
          <p:nvPr/>
        </p:nvGrpSpPr>
        <p:grpSpPr>
          <a:xfrm>
            <a:off x="1936442" y="3065336"/>
            <a:ext cx="537506" cy="500066"/>
            <a:chOff x="3643314" y="3000366"/>
            <a:chExt cx="785818" cy="731083"/>
          </a:xfrm>
        </p:grpSpPr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7" name="그림 36" descr="C:\Users\이미선\AppData\Local\Microsoft\Windows\INetCache\Content.Word\오른쪽드론.png"/>
            <p:cNvPicPr/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5476443" y="3054703"/>
            <a:ext cx="537506" cy="500066"/>
            <a:chOff x="3643314" y="3000366"/>
            <a:chExt cx="785818" cy="731083"/>
          </a:xfrm>
        </p:grpSpPr>
        <p:pic>
          <p:nvPicPr>
            <p:cNvPr id="39" name="그림 38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1" name="그림 40" descr="C:\Users\이미선\AppData\Local\Microsoft\Windows\INetCache\Content.Word\오른쪽드론.png"/>
            <p:cNvPicPr/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2" name="Picture 12" descr="circle arrow png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594"/>
          <a:stretch>
            <a:fillRect/>
          </a:stretch>
        </p:blipFill>
        <p:spPr bwMode="auto">
          <a:xfrm rot="18512404" flipH="1">
            <a:off x="5484356" y="2949098"/>
            <a:ext cx="646805" cy="708952"/>
          </a:xfrm>
          <a:prstGeom prst="rect">
            <a:avLst/>
          </a:prstGeom>
          <a:noFill/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495" y="2826763"/>
            <a:ext cx="284607" cy="71438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274" y="2805497"/>
            <a:ext cx="284607" cy="714380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541" y="4269149"/>
            <a:ext cx="284607" cy="714380"/>
          </a:xfrm>
          <a:prstGeom prst="rect">
            <a:avLst/>
          </a:prstGeom>
        </p:spPr>
      </p:pic>
      <p:sp>
        <p:nvSpPr>
          <p:cNvPr id="51" name="Rectangle 6"/>
          <p:cNvSpPr>
            <a:spLocks noChangeArrowheads="1"/>
          </p:cNvSpPr>
          <p:nvPr/>
        </p:nvSpPr>
        <p:spPr bwMode="auto">
          <a:xfrm>
            <a:off x="785794" y="4572000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미션과 코딩난이도는 레이싱에 맞도록 자체 규칙을 </a:t>
            </a:r>
            <a:r>
              <a:rPr lang="ko-KR" altLang="en-US" sz="1100" dirty="0" smtClean="0">
                <a:solidFill>
                  <a:srgbClr val="FF0000"/>
                </a:solidFill>
              </a:rPr>
              <a:t>설계하도록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4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078532"/>
              </p:ext>
            </p:extLst>
          </p:nvPr>
        </p:nvGraphicFramePr>
        <p:xfrm>
          <a:off x="684101" y="700089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77938335"/>
              </p:ext>
            </p:extLst>
          </p:nvPr>
        </p:nvGraphicFramePr>
        <p:xfrm>
          <a:off x="684101" y="778671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모서리가 둥근 직사각형 21"/>
          <p:cNvSpPr/>
          <p:nvPr/>
        </p:nvSpPr>
        <p:spPr>
          <a:xfrm>
            <a:off x="714357" y="2629463"/>
            <a:ext cx="5609294" cy="4299991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794205" y="1926535"/>
            <a:ext cx="55294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/>
              <a:t>미션</a:t>
            </a:r>
            <a:r>
              <a:rPr lang="en-US" altLang="ko-KR" sz="1100" dirty="0"/>
              <a:t>&gt;  1. </a:t>
            </a:r>
            <a:r>
              <a:rPr lang="ko-KR" altLang="en-US" sz="1100" dirty="0"/>
              <a:t>출발선에서 출발한다</a:t>
            </a:r>
            <a:r>
              <a:rPr lang="en-US" altLang="ko-KR" sz="1100" dirty="0"/>
              <a:t>.</a:t>
            </a:r>
          </a:p>
          <a:p>
            <a:r>
              <a:rPr lang="en-US" altLang="ko-KR" sz="1100" dirty="0"/>
              <a:t>          2. </a:t>
            </a:r>
            <a:r>
              <a:rPr lang="ko-KR" altLang="en-US" sz="1100" dirty="0"/>
              <a:t>장애물을 통과 하여 목표지점에 착륙한다</a:t>
            </a:r>
            <a:r>
              <a:rPr lang="en-US" altLang="ko-KR" sz="1100" dirty="0"/>
              <a:t>.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2214554" y="2853949"/>
            <a:ext cx="3823477" cy="3845578"/>
            <a:chOff x="8463290" y="2714612"/>
            <a:chExt cx="4286280" cy="4311056"/>
          </a:xfrm>
        </p:grpSpPr>
        <p:cxnSp>
          <p:nvCxnSpPr>
            <p:cNvPr id="64" name="직선 연결선 63"/>
            <p:cNvCxnSpPr/>
            <p:nvPr/>
          </p:nvCxnSpPr>
          <p:spPr>
            <a:xfrm>
              <a:off x="8534728" y="6715140"/>
              <a:ext cx="4214842" cy="1588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2" descr="helicopter airstrip icon에 대한 이미지 검색결과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034926" y="2714612"/>
              <a:ext cx="1204241" cy="842968"/>
            </a:xfrm>
            <a:prstGeom prst="rect">
              <a:avLst/>
            </a:prstGeom>
            <a:noFill/>
          </p:spPr>
        </p:pic>
        <p:cxnSp>
          <p:nvCxnSpPr>
            <p:cNvPr id="61" name="직선 화살표 연결선 60"/>
            <p:cNvCxnSpPr/>
            <p:nvPr/>
          </p:nvCxnSpPr>
          <p:spPr>
            <a:xfrm rot="5400000">
              <a:off x="9784893" y="5464975"/>
              <a:ext cx="1643074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직사각형 64"/>
            <p:cNvSpPr/>
            <p:nvPr/>
          </p:nvSpPr>
          <p:spPr>
            <a:xfrm>
              <a:off x="8463290" y="6715140"/>
              <a:ext cx="785818" cy="310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smtClean="0">
                  <a:solidFill>
                    <a:srgbClr val="5B9BD5"/>
                  </a:solidFill>
                </a:rPr>
                <a:t>출발선</a:t>
              </a:r>
              <a:endParaRPr lang="ko-KR" altLang="en-US" sz="1200" b="1">
                <a:solidFill>
                  <a:srgbClr val="5B9BD5"/>
                </a:solidFill>
              </a:endParaRPr>
            </a:p>
          </p:txBody>
        </p:sp>
        <p:pic>
          <p:nvPicPr>
            <p:cNvPr id="133124" name="Picture 4" descr="desk icon에 대한 이미지 검색결과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77736" y="4500561"/>
              <a:ext cx="1785950" cy="1785951"/>
            </a:xfrm>
            <a:prstGeom prst="rect">
              <a:avLst/>
            </a:prstGeom>
            <a:noFill/>
          </p:spPr>
        </p:pic>
        <p:pic>
          <p:nvPicPr>
            <p:cNvPr id="133126" name="Picture 6" descr="chair icon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0249240" y="3929057"/>
              <a:ext cx="732445" cy="1054236"/>
            </a:xfrm>
            <a:prstGeom prst="rect">
              <a:avLst/>
            </a:prstGeom>
            <a:noFill/>
          </p:spPr>
        </p:pic>
        <p:sp>
          <p:nvSpPr>
            <p:cNvPr id="25" name="직사각형 24"/>
            <p:cNvSpPr/>
            <p:nvPr/>
          </p:nvSpPr>
          <p:spPr>
            <a:xfrm>
              <a:off x="10106364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892182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0" name="직선 화살표 연결선 29"/>
            <p:cNvCxnSpPr/>
            <p:nvPr/>
          </p:nvCxnSpPr>
          <p:spPr>
            <a:xfrm rot="5400000">
              <a:off x="10247224" y="3568264"/>
              <a:ext cx="720000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31"/>
          <p:cNvGrpSpPr/>
          <p:nvPr/>
        </p:nvGrpSpPr>
        <p:grpSpPr>
          <a:xfrm>
            <a:off x="3584824" y="5847375"/>
            <a:ext cx="1071570" cy="996930"/>
            <a:chOff x="3643314" y="3000366"/>
            <a:chExt cx="785818" cy="731083"/>
          </a:xfrm>
        </p:grpSpPr>
        <p:pic>
          <p:nvPicPr>
            <p:cNvPr id="31" name="그림 30" descr="C:\Users\이미선\Dropbox\창업지원자료\기획\디자인\JDCode\앱디자인\jdcode\PNG파일\왼쪽조종\왼쪽드론_호버링.png"/>
            <p:cNvPicPr/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2" name="그림 31" descr="C:\Users\이미선\AppData\Local\Microsoft\Windows\INetCache\Content.Word\오른쪽드론.png"/>
            <p:cNvPicPr/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857232" y="3701033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장애물 통과를 위한 고도 제어를 사용하여 레이싱한다</a:t>
            </a:r>
            <a:r>
              <a:rPr lang="en-US" altLang="ko-KR" sz="1100" dirty="0" smtClean="0">
                <a:solidFill>
                  <a:srgbClr val="FF0000"/>
                </a:solidFill>
                <a:sym typeface="Wingdings 2"/>
              </a:rPr>
              <a:t>.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  <p:sp>
        <p:nvSpPr>
          <p:cNvPr id="29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(3)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714357" y="2428860"/>
            <a:ext cx="5609294" cy="421484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078532"/>
              </p:ext>
            </p:extLst>
          </p:nvPr>
        </p:nvGraphicFramePr>
        <p:xfrm>
          <a:off x="684101" y="700089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77938335"/>
              </p:ext>
            </p:extLst>
          </p:nvPr>
        </p:nvGraphicFramePr>
        <p:xfrm>
          <a:off x="684101" y="778671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714356" y="1997973"/>
            <a:ext cx="577806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/>
              <a:t>미션</a:t>
            </a:r>
            <a:r>
              <a:rPr lang="en-US" altLang="ko-KR" sz="1100" dirty="0" smtClean="0"/>
              <a:t>&gt;  </a:t>
            </a:r>
            <a:r>
              <a:rPr lang="ko-KR" altLang="en-US" sz="1100" dirty="0" smtClean="0"/>
              <a:t>가장 빠른 시간에 </a:t>
            </a:r>
            <a:r>
              <a:rPr lang="en-US" altLang="ko-KR" sz="1100" dirty="0" smtClean="0"/>
              <a:t>4~5</a:t>
            </a:r>
            <a:r>
              <a:rPr lang="ko-KR" altLang="en-US" sz="1100" dirty="0" smtClean="0"/>
              <a:t>개의 허들을 넘고 가장 빨리 도착지에 도달하는 순서로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</a:t>
            </a:r>
            <a:r>
              <a:rPr lang="ko-KR" altLang="en-US" sz="1100" dirty="0" smtClean="0"/>
              <a:t>순위가 결정된다</a:t>
            </a:r>
            <a:r>
              <a:rPr lang="en-US" altLang="ko-KR" sz="1100" dirty="0" smtClean="0"/>
              <a:t>.</a:t>
            </a:r>
          </a:p>
        </p:txBody>
      </p:sp>
      <p:grpSp>
        <p:nvGrpSpPr>
          <p:cNvPr id="3" name="그룹 31"/>
          <p:cNvGrpSpPr/>
          <p:nvPr/>
        </p:nvGrpSpPr>
        <p:grpSpPr>
          <a:xfrm rot="1004279">
            <a:off x="1142984" y="5299273"/>
            <a:ext cx="1071570" cy="996930"/>
            <a:chOff x="3643314" y="3000366"/>
            <a:chExt cx="785818" cy="731083"/>
          </a:xfrm>
        </p:grpSpPr>
        <p:pic>
          <p:nvPicPr>
            <p:cNvPr id="45" name="그림 44" descr="C:\Users\이미선\Dropbox\창업지원자료\기획\디자인\JDCode\앱디자인\jdcode\PNG파일\왼쪽조종\왼쪽드론_호버링.png"/>
            <p:cNvPicPr/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6" name="그림 45" descr="C:\Users\이미선\AppData\Local\Microsoft\Windows\INetCache\Content.Word\오른쪽드론.png"/>
            <p:cNvPicPr/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그림 28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26" y="2584629"/>
            <a:ext cx="284607" cy="714380"/>
          </a:xfrm>
          <a:prstGeom prst="rect">
            <a:avLst/>
          </a:prstGeom>
        </p:spPr>
      </p:pic>
      <p:pic>
        <p:nvPicPr>
          <p:cNvPr id="13314" name="Picture 2" descr="hurdle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70" y="3013257"/>
            <a:ext cx="5000660" cy="3039464"/>
          </a:xfrm>
          <a:prstGeom prst="rect">
            <a:avLst/>
          </a:prstGeom>
          <a:noFill/>
        </p:spPr>
      </p:pic>
      <p:sp>
        <p:nvSpPr>
          <p:cNvPr id="14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(4)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714357" y="2857488"/>
            <a:ext cx="5609294" cy="3786214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078532"/>
              </p:ext>
            </p:extLst>
          </p:nvPr>
        </p:nvGraphicFramePr>
        <p:xfrm>
          <a:off x="684101" y="7000892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42925"/>
                <a:gridCol w="757273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77938335"/>
              </p:ext>
            </p:extLst>
          </p:nvPr>
        </p:nvGraphicFramePr>
        <p:xfrm>
          <a:off x="684101" y="7786710"/>
          <a:ext cx="5572161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714380"/>
                <a:gridCol w="755063"/>
                <a:gridCol w="745135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선수명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비행시간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smtClean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b="1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2" name="그림 2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8" y="5786446"/>
            <a:ext cx="284607" cy="71438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8" y="3000363"/>
            <a:ext cx="284607" cy="71438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454" y="3000363"/>
            <a:ext cx="284607" cy="71438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037" y="5715008"/>
            <a:ext cx="284607" cy="71438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4236" y="5000628"/>
            <a:ext cx="142876" cy="752254"/>
          </a:xfrm>
          <a:prstGeom prst="rect">
            <a:avLst/>
          </a:prstGeom>
        </p:spPr>
      </p:pic>
      <p:cxnSp>
        <p:nvCxnSpPr>
          <p:cNvPr id="31" name="직선 화살표 연결선 30"/>
          <p:cNvCxnSpPr/>
          <p:nvPr/>
        </p:nvCxnSpPr>
        <p:spPr>
          <a:xfrm rot="5400000" flipH="1" flipV="1">
            <a:off x="70620" y="4786313"/>
            <a:ext cx="2715438" cy="794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/>
          <p:nvPr/>
        </p:nvCxnSpPr>
        <p:spPr>
          <a:xfrm>
            <a:off x="1500174" y="3214677"/>
            <a:ext cx="4214842" cy="1588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 rot="5400000" flipH="1" flipV="1">
            <a:off x="4362709" y="4668925"/>
            <a:ext cx="2520000" cy="794"/>
          </a:xfrm>
          <a:prstGeom prst="straightConnector1">
            <a:avLst/>
          </a:prstGeom>
          <a:ln w="60325">
            <a:solidFill>
              <a:srgbClr val="FF980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39"/>
          <p:cNvGrpSpPr/>
          <p:nvPr/>
        </p:nvGrpSpPr>
        <p:grpSpPr>
          <a:xfrm rot="5400000">
            <a:off x="3286125" y="4214809"/>
            <a:ext cx="428625" cy="4000528"/>
            <a:chOff x="3264858" y="2851562"/>
            <a:chExt cx="1146001" cy="2709937"/>
          </a:xfrm>
        </p:grpSpPr>
        <p:pic>
          <p:nvPicPr>
            <p:cNvPr id="41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5400000">
              <a:off x="3163800" y="4314440"/>
              <a:ext cx="1351110" cy="1143008"/>
            </a:xfrm>
            <a:prstGeom prst="rect">
              <a:avLst/>
            </a:prstGeom>
            <a:noFill/>
          </p:spPr>
        </p:pic>
        <p:pic>
          <p:nvPicPr>
            <p:cNvPr id="42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5400000">
              <a:off x="3153136" y="2963284"/>
              <a:ext cx="1366452" cy="1143008"/>
            </a:xfrm>
            <a:prstGeom prst="rect">
              <a:avLst/>
            </a:prstGeom>
            <a:noFill/>
          </p:spPr>
        </p:pic>
      </p:grp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794205" y="1892368"/>
            <a:ext cx="5529446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/>
              <a:t>미션</a:t>
            </a:r>
            <a:r>
              <a:rPr lang="en-US" altLang="ko-KR" sz="1100" dirty="0" smtClean="0"/>
              <a:t>&gt;  </a:t>
            </a:r>
            <a:r>
              <a:rPr lang="ko-KR" altLang="en-US" sz="1100" dirty="0" smtClean="0"/>
              <a:t>사각형 </a:t>
            </a:r>
            <a:r>
              <a:rPr lang="ko-KR" altLang="en-US" sz="1100" dirty="0" smtClean="0">
                <a:sym typeface="Wingdings 2"/>
              </a:rPr>
              <a:t></a:t>
            </a:r>
            <a:r>
              <a:rPr lang="en-US" altLang="ko-KR" sz="1100" dirty="0" smtClean="0"/>
              <a:t>* </a:t>
            </a:r>
            <a:r>
              <a:rPr lang="ko-KR" altLang="en-US" sz="1100" dirty="0" smtClean="0">
                <a:sym typeface="Wingdings 2"/>
              </a:rPr>
              <a:t></a:t>
            </a:r>
            <a:r>
              <a:rPr lang="en-US" altLang="ko-KR" sz="1100" dirty="0" smtClean="0"/>
              <a:t>(m) </a:t>
            </a:r>
            <a:r>
              <a:rPr lang="ko-KR" altLang="en-US" sz="1100" dirty="0" smtClean="0"/>
              <a:t>경기장 만들어 하기의 비행 기술을 모두 적용하여 가장 빠른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</a:t>
            </a:r>
            <a:r>
              <a:rPr lang="ko-KR" altLang="en-US" sz="1100" dirty="0" smtClean="0"/>
              <a:t>시간에 미션을 수행하고 돌아 오는 순서로 순위가 결정된다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          1. </a:t>
            </a:r>
            <a:r>
              <a:rPr lang="ko-KR" altLang="en-US" sz="1100" dirty="0" smtClean="0"/>
              <a:t>꼭지점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깃발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개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지점에서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동안 제자리 비행하기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 2. </a:t>
            </a:r>
            <a:r>
              <a:rPr lang="ko-KR" altLang="en-US" sz="1100" dirty="0" smtClean="0"/>
              <a:t>후프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통과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웨이브 비행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제자리 회전 비행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dirty="0"/>
          </a:p>
          <a:p>
            <a:r>
              <a:rPr lang="en-US" altLang="ko-KR" sz="1100" dirty="0"/>
              <a:t>          </a:t>
            </a:r>
            <a:r>
              <a:rPr lang="en-US" altLang="ko-KR" sz="1100" dirty="0" smtClean="0"/>
              <a:t>3. </a:t>
            </a:r>
            <a:r>
              <a:rPr lang="ko-KR" altLang="en-US" sz="1100" dirty="0" smtClean="0"/>
              <a:t>깃발간 이동할 때 고도 제어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dirty="0"/>
          </a:p>
        </p:txBody>
      </p:sp>
      <p:grpSp>
        <p:nvGrpSpPr>
          <p:cNvPr id="4" name="그룹 31"/>
          <p:cNvGrpSpPr/>
          <p:nvPr/>
        </p:nvGrpSpPr>
        <p:grpSpPr>
          <a:xfrm>
            <a:off x="5143512" y="5572132"/>
            <a:ext cx="1071570" cy="996930"/>
            <a:chOff x="3643314" y="3000366"/>
            <a:chExt cx="785818" cy="731083"/>
          </a:xfrm>
        </p:grpSpPr>
        <p:pic>
          <p:nvPicPr>
            <p:cNvPr id="45" name="그림 44" descr="C:\Users\이미선\Dropbox\창업지원자료\기획\디자인\JDCode\앱디자인\jdcode\PNG파일\왼쪽조종\왼쪽드론_호버링.png"/>
            <p:cNvPicPr/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6" name="그림 45" descr="C:\Users\이미선\AppData\Local\Microsoft\Windows\INetCache\Content.Word\오른쪽드론.png"/>
            <p:cNvPicPr/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8" name="Picture 2" descr="hoop icon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2" y="3857620"/>
            <a:ext cx="1174709" cy="1174709"/>
          </a:xfrm>
          <a:prstGeom prst="rect">
            <a:avLst/>
          </a:prstGeom>
          <a:noFill/>
        </p:spPr>
      </p:pic>
      <p:sp>
        <p:nvSpPr>
          <p:cNvPr id="29" name="제목 33"/>
          <p:cNvSpPr>
            <a:spLocks noGrp="1"/>
          </p:cNvSpPr>
          <p:nvPr>
            <p:ph type="title"/>
          </p:nvPr>
        </p:nvSpPr>
        <p:spPr>
          <a:xfrm>
            <a:off x="1714501" y="1153357"/>
            <a:ext cx="3071822" cy="683044"/>
          </a:xfrm>
        </p:spPr>
        <p:txBody>
          <a:bodyPr/>
          <a:lstStyle/>
          <a:p>
            <a:r>
              <a:rPr lang="ko-KR" altLang="en-US" dirty="0" smtClean="0"/>
              <a:t>미션비행</a:t>
            </a:r>
            <a:r>
              <a:rPr lang="en-US" altLang="ko-KR" dirty="0" smtClean="0"/>
              <a:t>(5)</a:t>
            </a:r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36712" y="860683"/>
            <a:ext cx="701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4429124"/>
            <a:ext cx="6858000" cy="4714876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285728" y="7786710"/>
            <a:ext cx="628654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주식회사 주니랩  </a:t>
            </a:r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주소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경기도 성남시 중원구 사기막골로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62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번길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33,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센터엠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F1101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호   고객센터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1599-4729</a:t>
            </a: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홈페이지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www.junilab.co.kr 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이메일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help@junilab.co.kr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Copyright©2019 </a:t>
            </a:r>
            <a:r>
              <a:rPr lang="en-US" sz="1100" b="1" dirty="0" err="1" smtClean="0">
                <a:solidFill>
                  <a:schemeClr val="bg1"/>
                </a:solidFill>
              </a:rPr>
              <a:t>JuniLab</a:t>
            </a:r>
            <a:r>
              <a:rPr lang="en-US" sz="1100" b="1" dirty="0" smtClean="0">
                <a:solidFill>
                  <a:schemeClr val="bg1"/>
                </a:solidFill>
              </a:rPr>
              <a:t> All rights reserved.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5" name="그림 4" descr="로고국문-대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16" y="3890958"/>
            <a:ext cx="2445975" cy="10001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26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42" y="642910"/>
            <a:ext cx="5643602" cy="39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0539" y="4643438"/>
            <a:ext cx="559454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24662</TotalTime>
  <Words>7259</Words>
  <Application>Microsoft Office PowerPoint</Application>
  <PresentationFormat>화면 슬라이드 쇼(4:3)</PresentationFormat>
  <Paragraphs>1198</Paragraphs>
  <Slides>87</Slides>
  <Notes>47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87</vt:i4>
      </vt:variant>
    </vt:vector>
  </HeadingPairs>
  <TitlesOfParts>
    <vt:vector size="91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슬라이드 2</vt:lpstr>
      <vt:lpstr>01</vt:lpstr>
      <vt:lpstr>드론 디자인</vt:lpstr>
      <vt:lpstr>슬라이드 5</vt:lpstr>
      <vt:lpstr>드론 디자인 및 조립</vt:lpstr>
      <vt:lpstr>슬라이드 7</vt:lpstr>
      <vt:lpstr>슬라이드 8</vt:lpstr>
      <vt:lpstr>슬라이드 9</vt:lpstr>
      <vt:lpstr>단원 정리</vt:lpstr>
      <vt:lpstr>제이디코드 앱 연결하기</vt:lpstr>
      <vt:lpstr>비행하기</vt:lpstr>
      <vt:lpstr>슬라이드 13</vt:lpstr>
      <vt:lpstr>슬라이드 14</vt:lpstr>
      <vt:lpstr>슬라이드 15</vt:lpstr>
      <vt:lpstr>자율 주행&amp;비행 정의</vt:lpstr>
      <vt:lpstr>슬라이드 17</vt:lpstr>
      <vt:lpstr>슬라이드 18</vt:lpstr>
      <vt:lpstr>자율 비행  드론 활용</vt:lpstr>
      <vt:lpstr>슬라이드 20</vt:lpstr>
      <vt:lpstr>슬라이드 21</vt:lpstr>
      <vt:lpstr>슬라이드 22</vt:lpstr>
      <vt:lpstr>관찰확인하기</vt:lpstr>
      <vt:lpstr>슬라이드 24</vt:lpstr>
      <vt:lpstr>슬라이드 25</vt:lpstr>
      <vt:lpstr>슬라이드 26</vt:lpstr>
      <vt:lpstr>관찰확인하기</vt:lpstr>
      <vt:lpstr>슬라이드 28</vt:lpstr>
      <vt:lpstr>슬라이드 29</vt:lpstr>
      <vt:lpstr>슬라이드 30</vt:lpstr>
      <vt:lpstr>관찰확인하기</vt:lpstr>
      <vt:lpstr>03-1</vt:lpstr>
      <vt:lpstr>드론- 동글 연결 준비</vt:lpstr>
      <vt:lpstr>USB 드라이버 설치 (생략가능)</vt:lpstr>
      <vt:lpstr>슬라이드 35</vt:lpstr>
      <vt:lpstr>스크래치 연결하기</vt:lpstr>
      <vt:lpstr>슬라이드 37</vt:lpstr>
      <vt:lpstr>슬라이드 38</vt:lpstr>
      <vt:lpstr>드론 페어링 요약</vt:lpstr>
      <vt:lpstr>03-2</vt:lpstr>
      <vt:lpstr>자율 비행 준비하기</vt:lpstr>
      <vt:lpstr>슬라이드 42</vt:lpstr>
      <vt:lpstr>드론 이륙/착륙하기</vt:lpstr>
      <vt:lpstr>슬라이드 44</vt:lpstr>
      <vt:lpstr>높이 제어하기</vt:lpstr>
      <vt:lpstr>슬라이드 46</vt:lpstr>
      <vt:lpstr>속도 제어하기</vt:lpstr>
      <vt:lpstr>슬라이드 48</vt:lpstr>
      <vt:lpstr>거리 제어하기</vt:lpstr>
      <vt:lpstr>슬라이드 50</vt:lpstr>
      <vt:lpstr>동체 회전하기</vt:lpstr>
      <vt:lpstr>슬라이드 52</vt:lpstr>
      <vt:lpstr>04</vt:lpstr>
      <vt:lpstr>회전컴백</vt:lpstr>
      <vt:lpstr>스퀘어 비행</vt:lpstr>
      <vt:lpstr>스퀘어회전 비행</vt:lpstr>
      <vt:lpstr>웨이브 비행</vt:lpstr>
      <vt:lpstr>05</vt:lpstr>
      <vt:lpstr>자동선풍기 개요</vt:lpstr>
      <vt:lpstr>자동선풍기 조립</vt:lpstr>
      <vt:lpstr>슬라이드 61</vt:lpstr>
      <vt:lpstr>슬라이드 62</vt:lpstr>
      <vt:lpstr>06</vt:lpstr>
      <vt:lpstr>풍력자동차 개요</vt:lpstr>
      <vt:lpstr>슬라이드 65</vt:lpstr>
      <vt:lpstr>풍력자동차 조립</vt:lpstr>
      <vt:lpstr>슬라이드 67</vt:lpstr>
      <vt:lpstr>풍력자동차 코딩</vt:lpstr>
      <vt:lpstr>07</vt:lpstr>
      <vt:lpstr>풍력자동차 개요</vt:lpstr>
      <vt:lpstr>슬라이드 71</vt:lpstr>
      <vt:lpstr>슬라이드 72</vt:lpstr>
      <vt:lpstr>슬라이드 73</vt:lpstr>
      <vt:lpstr>슬라이드 74</vt:lpstr>
      <vt:lpstr>슬라이드 75</vt:lpstr>
      <vt:lpstr>08</vt:lpstr>
      <vt:lpstr>드론 조립(1)</vt:lpstr>
      <vt:lpstr>드론 조립(2)</vt:lpstr>
      <vt:lpstr>트라이앵글 비행</vt:lpstr>
      <vt:lpstr>트라이앵글 비행(2)</vt:lpstr>
      <vt:lpstr>요철 (凹) 비행</vt:lpstr>
      <vt:lpstr>미션비행(1)</vt:lpstr>
      <vt:lpstr>미션비행(2)</vt:lpstr>
      <vt:lpstr>미션비행(3)</vt:lpstr>
      <vt:lpstr>미션비행(4)</vt:lpstr>
      <vt:lpstr>미션비행(5)</vt:lpstr>
      <vt:lpstr>슬라이드 87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4104</cp:revision>
  <cp:lastPrinted>2016-04-11T08:38:53Z</cp:lastPrinted>
  <dcterms:created xsi:type="dcterms:W3CDTF">2016-03-30T04:54:04Z</dcterms:created>
  <dcterms:modified xsi:type="dcterms:W3CDTF">2024-03-21T07:39:58Z</dcterms:modified>
</cp:coreProperties>
</file>