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  <p:sldMasterId id="2147483676" r:id="rId3"/>
    <p:sldMasterId id="2147483688" r:id="rId4"/>
  </p:sldMasterIdLst>
  <p:notesMasterIdLst>
    <p:notesMasterId r:id="rId31"/>
  </p:notesMasterIdLst>
  <p:handoutMasterIdLst>
    <p:handoutMasterId r:id="rId32"/>
  </p:handoutMasterIdLst>
  <p:sldIdLst>
    <p:sldId id="258" r:id="rId5"/>
    <p:sldId id="609" r:id="rId6"/>
    <p:sldId id="611" r:id="rId7"/>
    <p:sldId id="621" r:id="rId8"/>
    <p:sldId id="259" r:id="rId9"/>
    <p:sldId id="604" r:id="rId10"/>
    <p:sldId id="625" r:id="rId11"/>
    <p:sldId id="608" r:id="rId12"/>
    <p:sldId id="598" r:id="rId13"/>
    <p:sldId id="634" r:id="rId14"/>
    <p:sldId id="635" r:id="rId15"/>
    <p:sldId id="630" r:id="rId16"/>
    <p:sldId id="636" r:id="rId17"/>
    <p:sldId id="637" r:id="rId18"/>
    <p:sldId id="638" r:id="rId19"/>
    <p:sldId id="622" r:id="rId20"/>
    <p:sldId id="633" r:id="rId21"/>
    <p:sldId id="623" r:id="rId22"/>
    <p:sldId id="639" r:id="rId23"/>
    <p:sldId id="645" r:id="rId24"/>
    <p:sldId id="646" r:id="rId25"/>
    <p:sldId id="641" r:id="rId26"/>
    <p:sldId id="642" r:id="rId27"/>
    <p:sldId id="643" r:id="rId28"/>
    <p:sldId id="644" r:id="rId29"/>
    <p:sldId id="607" r:id="rId30"/>
  </p:sldIdLst>
  <p:sldSz cx="9144000" cy="6858000" type="screen4x3"/>
  <p:notesSz cx="6865938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880">
          <p15:clr>
            <a:srgbClr val="A4A3A4"/>
          </p15:clr>
        </p15:guide>
        <p15:guide id="4" pos="2160">
          <p15:clr>
            <a:srgbClr val="A4A3A4"/>
          </p15:clr>
        </p15:guide>
        <p15:guide id="5" orient="horz" pos="1620">
          <p15:clr>
            <a:srgbClr val="A4A3A4"/>
          </p15:clr>
        </p15:guide>
        <p15:guide id="6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48">
          <p15:clr>
            <a:srgbClr val="A4A3A4"/>
          </p15:clr>
        </p15:guide>
        <p15:guide id="2" pos="216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0099FF"/>
    <a:srgbClr val="F8F8F8"/>
    <a:srgbClr val="CC3399"/>
    <a:srgbClr val="FF9801"/>
    <a:srgbClr val="FFC000"/>
    <a:srgbClr val="1555A6"/>
    <a:srgbClr val="009900"/>
    <a:srgbClr val="E2A028"/>
    <a:srgbClr val="C87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26" autoAdjust="0"/>
    <p:restoredTop sz="95493" autoAdjust="0"/>
  </p:normalViewPr>
  <p:slideViewPr>
    <p:cSldViewPr>
      <p:cViewPr varScale="1">
        <p:scale>
          <a:sx n="101" d="100"/>
          <a:sy n="101" d="100"/>
        </p:scale>
        <p:origin x="1644" y="312"/>
      </p:cViewPr>
      <p:guideLst>
        <p:guide orient="horz" pos="2160"/>
        <p:guide pos="2880"/>
        <p:guide orient="horz" pos="2880"/>
        <p:guide pos="2160"/>
        <p:guide orient="horz" pos="162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4026" y="-84"/>
      </p:cViewPr>
      <p:guideLst>
        <p:guide orient="horz" pos="3148"/>
        <p:guide pos="216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9375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F9593D-E079-4F0A-9F12-875D308FF7C6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9375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EDF8D-582A-4CC0-9408-8D9A48C17E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911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r">
              <a:defRPr sz="1200"/>
            </a:lvl1pPr>
          </a:lstStyle>
          <a:p>
            <a:fld id="{B0A3BBB5-8430-4037-A701-F3C973F6E90B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9038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90" tIns="46095" rIns="92190" bIns="46095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595" y="4748334"/>
            <a:ext cx="5492750" cy="4498419"/>
          </a:xfrm>
          <a:prstGeom prst="rect">
            <a:avLst/>
          </a:prstGeom>
        </p:spPr>
        <p:txBody>
          <a:bodyPr vert="horz" lIns="92190" tIns="46095" rIns="92190" bIns="46095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911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r">
              <a:defRPr sz="1200"/>
            </a:lvl1pPr>
          </a:lstStyle>
          <a:p>
            <a:fld id="{790C66D3-638C-42F6-BEC9-F7E98171819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3748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0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1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074199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15" name="모서리가 둥근 직사각형 14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직사각형 15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203784"/>
            <a:ext cx="1899708" cy="76665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60297"/>
            <a:ext cx="5552504" cy="34099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835918" y="6331890"/>
            <a:ext cx="3294068" cy="389189"/>
          </a:xfrm>
        </p:spPr>
        <p:txBody>
          <a:bodyPr spcCol="252000"/>
          <a:lstStyle>
            <a:lvl1pPr>
              <a:defRPr>
                <a:solidFill>
                  <a:srgbClr val="A665A8"/>
                </a:solidFill>
              </a:defRPr>
            </a:lvl1pPr>
          </a:lstStyle>
          <a:p>
            <a:r>
              <a:rPr lang="ko-KR" altLang="en-US"/>
              <a:t>설명설명</a:t>
            </a:r>
            <a:endParaRPr lang="en-US" altLang="ko-KR"/>
          </a:p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9732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18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 userDrawn="1"/>
        </p:nvSpPr>
        <p:spPr>
          <a:xfrm>
            <a:off x="1214414" y="714356"/>
            <a:ext cx="7286676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56529" y="105174"/>
            <a:ext cx="1427703" cy="1035160"/>
            <a:chOff x="215339" y="303973"/>
            <a:chExt cx="2354619" cy="1086956"/>
          </a:xfrm>
        </p:grpSpPr>
        <p:sp>
          <p:nvSpPr>
            <p:cNvPr id="9" name="타원 8"/>
            <p:cNvSpPr/>
            <p:nvPr userDrawn="1"/>
          </p:nvSpPr>
          <p:spPr>
            <a:xfrm>
              <a:off x="630696" y="325401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타원 12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rgbClr val="A66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타원 6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4418" y="1709737"/>
            <a:ext cx="7886700" cy="285273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4418" y="4589860"/>
            <a:ext cx="7886700" cy="150018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9837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28376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52013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10345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25335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08363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0124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9" name="직사각형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10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11" name="그룹 10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3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4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6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7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8" name="직사각형 47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6281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08138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2022728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7163759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둥근 직사각형 12"/>
          <p:cNvSpPr/>
          <p:nvPr userDrawn="1"/>
        </p:nvSpPr>
        <p:spPr>
          <a:xfrm>
            <a:off x="1000100" y="714356"/>
            <a:ext cx="7515251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6" name="그룹 25"/>
          <p:cNvGrpSpPr/>
          <p:nvPr userDrawn="1"/>
        </p:nvGrpSpPr>
        <p:grpSpPr>
          <a:xfrm>
            <a:off x="240054" y="46989"/>
            <a:ext cx="1437244" cy="1134480"/>
            <a:chOff x="215339" y="303973"/>
            <a:chExt cx="2354619" cy="1086956"/>
          </a:xfrm>
        </p:grpSpPr>
        <p:sp>
          <p:nvSpPr>
            <p:cNvPr id="7" name="타원 6"/>
            <p:cNvSpPr/>
            <p:nvPr userDrawn="1"/>
          </p:nvSpPr>
          <p:spPr>
            <a:xfrm>
              <a:off x="709737" y="371117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411124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타원 20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타원 24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타원 25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모서리가 둥근 직사각형 26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9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0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680558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97548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63243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38132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075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9" name="직사각형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10" name="모서리가 둥근 직사각형 4"/>
          <p:cNvSpPr/>
          <p:nvPr userDrawn="1"/>
        </p:nvSpPr>
        <p:spPr>
          <a:xfrm>
            <a:off x="1500167" y="3745474"/>
            <a:ext cx="7643834" cy="45719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50" name="그룹 49"/>
          <p:cNvGrpSpPr/>
          <p:nvPr userDrawn="1"/>
        </p:nvGrpSpPr>
        <p:grpSpPr>
          <a:xfrm>
            <a:off x="428596" y="1785926"/>
            <a:ext cx="4000528" cy="2526179"/>
            <a:chOff x="390617" y="1713959"/>
            <a:chExt cx="3281110" cy="2526179"/>
          </a:xfrm>
        </p:grpSpPr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1147172" y="2011062"/>
              <a:ext cx="269502" cy="269502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 userDrawn="1"/>
          </p:nvSpPr>
          <p:spPr bwMode="auto">
            <a:xfrm>
              <a:off x="1124443" y="1986708"/>
              <a:ext cx="316584" cy="318208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3252862" y="2978673"/>
              <a:ext cx="267878" cy="267879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 userDrawn="1"/>
          </p:nvSpPr>
          <p:spPr bwMode="auto">
            <a:xfrm>
              <a:off x="3228510" y="2954319"/>
              <a:ext cx="314961" cy="316585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733177" y="3421890"/>
              <a:ext cx="220797" cy="219174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710448" y="3397538"/>
              <a:ext cx="266255" cy="267879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1432909" y="1713959"/>
              <a:ext cx="1256596" cy="4870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1135807" y="1842217"/>
              <a:ext cx="595827" cy="4870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2743080" y="1962356"/>
              <a:ext cx="217550" cy="4870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2808021" y="2084119"/>
              <a:ext cx="420488" cy="47082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1210488" y="2413692"/>
              <a:ext cx="128257" cy="4870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582191" y="2425056"/>
              <a:ext cx="353925" cy="4870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749412" y="3080953"/>
              <a:ext cx="353925" cy="4870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692590" y="2613383"/>
              <a:ext cx="603945" cy="4870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841952" y="2761122"/>
              <a:ext cx="165598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auto">
            <a:xfrm>
              <a:off x="1147172" y="3373185"/>
              <a:ext cx="163974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auto">
            <a:xfrm>
              <a:off x="390617" y="2929967"/>
              <a:ext cx="832859" cy="4870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692590" y="3246551"/>
              <a:ext cx="530887" cy="4870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1820927" y="4191433"/>
              <a:ext cx="680250" cy="4870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3090511" y="2207506"/>
              <a:ext cx="141245" cy="4870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3114864" y="2613383"/>
              <a:ext cx="556863" cy="4870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3233380" y="2481879"/>
              <a:ext cx="211056" cy="4870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3009336" y="2882885"/>
              <a:ext cx="212679" cy="50329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auto">
            <a:xfrm>
              <a:off x="3067148" y="3610217"/>
              <a:ext cx="428606" cy="4870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2984983" y="3277398"/>
              <a:ext cx="240279" cy="4870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auto">
            <a:xfrm>
              <a:off x="890658" y="3822897"/>
              <a:ext cx="918906" cy="4870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1189383" y="3956025"/>
              <a:ext cx="1298807" cy="4870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3"/>
            <p:cNvSpPr>
              <a:spLocks/>
            </p:cNvSpPr>
            <p:nvPr userDrawn="1"/>
          </p:nvSpPr>
          <p:spPr bwMode="auto">
            <a:xfrm>
              <a:off x="2624565" y="3956025"/>
              <a:ext cx="313337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34"/>
            <p:cNvSpPr>
              <a:spLocks/>
            </p:cNvSpPr>
            <p:nvPr userDrawn="1"/>
          </p:nvSpPr>
          <p:spPr bwMode="auto">
            <a:xfrm>
              <a:off x="1040020" y="3605347"/>
              <a:ext cx="314961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26"/>
            <p:cNvSpPr>
              <a:spLocks/>
            </p:cNvSpPr>
            <p:nvPr userDrawn="1"/>
          </p:nvSpPr>
          <p:spPr bwMode="auto">
            <a:xfrm>
              <a:off x="3060476" y="3395914"/>
              <a:ext cx="556863" cy="4870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6" name="Freeform 20"/>
            <p:cNvSpPr>
              <a:spLocks/>
            </p:cNvSpPr>
            <p:nvPr userDrawn="1"/>
          </p:nvSpPr>
          <p:spPr bwMode="auto">
            <a:xfrm>
              <a:off x="841952" y="2317905"/>
              <a:ext cx="165598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7" name="Freeform 34"/>
            <p:cNvSpPr>
              <a:spLocks/>
            </p:cNvSpPr>
            <p:nvPr userDrawn="1"/>
          </p:nvSpPr>
          <p:spPr bwMode="auto">
            <a:xfrm>
              <a:off x="3071029" y="1842217"/>
              <a:ext cx="314961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8" name="직사각형 47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pic>
        <p:nvPicPr>
          <p:cNvPr id="49" name="Picture 3" descr="D:\Dropbox\창업지원자료\로보독 사진\눈모양(하트).png"/>
          <p:cNvPicPr>
            <a:picLocks noChangeAspect="1" noChangeArrowheads="1"/>
          </p:cNvPicPr>
          <p:nvPr userDrawn="1"/>
        </p:nvPicPr>
        <p:blipFill>
          <a:blip r:embed="rId3" cstate="print"/>
          <a:srcRect b="31982"/>
          <a:stretch>
            <a:fillRect/>
          </a:stretch>
        </p:blipFill>
        <p:spPr bwMode="auto">
          <a:xfrm>
            <a:off x="1142976" y="2295586"/>
            <a:ext cx="2714644" cy="14906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94939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33841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124721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519448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6222" y="160712"/>
            <a:ext cx="762005" cy="6461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-4538"/>
            <a:ext cx="9144000" cy="14847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381378" y="901286"/>
            <a:ext cx="8762622" cy="1335848"/>
            <a:chOff x="620688" y="1206694"/>
            <a:chExt cx="6304098" cy="1781130"/>
          </a:xfrm>
          <a:solidFill>
            <a:srgbClr val="FFF7E7"/>
          </a:solidFill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889281" y="131627"/>
            <a:ext cx="1700808" cy="82748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6720"/>
            <a:ext cx="4972051" cy="313413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425855344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928662" y="727058"/>
            <a:ext cx="7586689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15339" y="49704"/>
            <a:ext cx="1499141" cy="1110851"/>
            <a:chOff x="215339" y="280078"/>
            <a:chExt cx="2354619" cy="1110851"/>
          </a:xfrm>
        </p:grpSpPr>
        <p:sp>
          <p:nvSpPr>
            <p:cNvPr id="7" name="타원 6"/>
            <p:cNvSpPr/>
            <p:nvPr userDrawn="1"/>
          </p:nvSpPr>
          <p:spPr>
            <a:xfrm>
              <a:off x="630695" y="280078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02272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30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412544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391432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029683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18539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5164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31001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845252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065228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B5D260EA-83FF-410E-9EBC-C85C835049AE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1755325A-3AAE-4001-B6B6-CFD7A71B975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-16933"/>
            <a:ext cx="9144001" cy="1014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6918072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4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716375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841112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직사각형 10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/>
              <a:t>Thank</a:t>
            </a:r>
            <a:r>
              <a:rPr lang="ko-KR" altLang="en-US" dirty="0"/>
              <a:t> </a:t>
            </a:r>
            <a:r>
              <a:rPr lang="en-US" altLang="ko-KR" dirty="0"/>
              <a:t>You</a:t>
            </a:r>
            <a:endParaRPr lang="ko-KR" altLang="en-US" dirty="0"/>
          </a:p>
        </p:txBody>
      </p:sp>
      <p:grpSp>
        <p:nvGrpSpPr>
          <p:cNvPr id="2" name="그룹 106"/>
          <p:cNvGrpSpPr/>
          <p:nvPr userDrawn="1"/>
        </p:nvGrpSpPr>
        <p:grpSpPr>
          <a:xfrm>
            <a:off x="2409849" y="927770"/>
            <a:ext cx="4305848" cy="2554560"/>
            <a:chOff x="3262313" y="815330"/>
            <a:chExt cx="5667375" cy="3362325"/>
          </a:xfrm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3954463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0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1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2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3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4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5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6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7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8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9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1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2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3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4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5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7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8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9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0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1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2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3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4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5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6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7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8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9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0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1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2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3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4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224"/>
            <p:cNvGrpSpPr/>
            <p:nvPr userDrawn="1"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26" name="모서리가 둥근 직사각형 225"/>
              <p:cNvSpPr/>
              <p:nvPr userDrawn="1"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7" name="모서리가 둥근 직사각형 226"/>
              <p:cNvSpPr/>
              <p:nvPr userDrawn="1"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8" name="모서리가 둥근 직사각형 227"/>
              <p:cNvSpPr/>
              <p:nvPr userDrawn="1"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9" name="모서리가 둥근 직사각형 228"/>
              <p:cNvSpPr/>
              <p:nvPr userDrawn="1"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0" name="모서리가 둥근 직사각형 229"/>
              <p:cNvSpPr/>
              <p:nvPr userDrawn="1"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1" name="모서리가 둥근 직사각형 230"/>
              <p:cNvSpPr/>
              <p:nvPr userDrawn="1"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2" name="모서리가 둥근 직사각형 231"/>
              <p:cNvSpPr/>
              <p:nvPr userDrawn="1"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3" name="모서리가 둥근 직사각형 232"/>
              <p:cNvSpPr/>
              <p:nvPr userDrawn="1"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4" name="모서리가 둥근 직사각형 233"/>
              <p:cNvSpPr/>
              <p:nvPr userDrawn="1"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5" name="모서리가 둥근 직사각형 234"/>
              <p:cNvSpPr/>
              <p:nvPr userDrawn="1"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074199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914400" y="27809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680699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716" r:id="rId3"/>
    <p:sldLayoutId id="2147483660" r:id="rId4"/>
    <p:sldLayoutId id="2147483655" r:id="rId5"/>
    <p:sldLayoutId id="2147483710" r:id="rId6"/>
    <p:sldLayoutId id="2147483711" r:id="rId7"/>
    <p:sldLayoutId id="2147483715" r:id="rId8"/>
    <p:sldLayoutId id="2147483717" r:id="rId9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9069A-ADA3-47F7-A3DE-B151C316FB19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99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708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709" r:id="rId13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FA0A3-81C5-424F-8506-FF59FAE1AFF0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7603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705" r:id="rId12"/>
    <p:sldLayoutId id="2147483712" r:id="rId13"/>
    <p:sldLayoutId id="2147483713" r:id="rId14"/>
    <p:sldLayoutId id="2147483714" r:id="rId15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DE980-5C87-4E52-911F-9850B4C4415C}" type="datetimeFigureOut">
              <a:rPr lang="ko-KR" altLang="en-US" smtClean="0"/>
              <a:pPr/>
              <a:t>2025-03-14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965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4" r:id="rId12"/>
    <p:sldLayoutId id="2147483706" r:id="rId13"/>
    <p:sldLayoutId id="2147483707" r:id="rId1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hyperlink" Target="http://www.google.co.kr/url?sa=i&amp;rct=j&amp;q=&amp;esrc=s&amp;source=images&amp;cd=&amp;cad=rja&amp;uact=8&amp;ved=0ahUKEwjs-se90JvTAhUCbrwKHbjlAmUQjRwIBw&amp;url=http://prod.danawa.com/info/?pcode=3512247&amp;bvm=bv.152180690,d.dGc&amp;psig=AFQjCNElUl92H-XFfdZnzDsSp-i9DbxIJw&amp;ust=1491973481227692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10" Type="http://schemas.openxmlformats.org/officeDocument/2006/relationships/image" Target="../media/image38.jpeg"/><Relationship Id="rId4" Type="http://schemas.openxmlformats.org/officeDocument/2006/relationships/image" Target="../media/image32.png"/><Relationship Id="rId9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46.jpeg"/><Relationship Id="rId7" Type="http://schemas.openxmlformats.org/officeDocument/2006/relationships/image" Target="../media/image47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9.png"/><Relationship Id="rId7" Type="http://schemas.openxmlformats.org/officeDocument/2006/relationships/image" Target="../media/image52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51.png"/><Relationship Id="rId10" Type="http://schemas.openxmlformats.org/officeDocument/2006/relationships/image" Target="../media/image42.jpeg"/><Relationship Id="rId4" Type="http://schemas.openxmlformats.org/officeDocument/2006/relationships/image" Target="../media/image50.png"/><Relationship Id="rId9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hyperlink" Target="https://www.youtube.com/shorts/C5Yqq0XC_x4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hyperlink" Target="https://www.youtube.com/watch?v=d_lEAP3ucxY&amp;t=4s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www.google.co.kr/url?sa=i&amp;rct=j&amp;q=&amp;esrc=s&amp;source=images&amp;cd=&amp;cad=rja&amp;uact=8&amp;ved=0ahUKEwiaz-_Tpb7QAhVDfrwKHfmcCpkQjRwIBw&amp;url=http://www.gyroscope.com/d.asp?product=TEDCO2&amp;bvm=bv.139782543,d.dGc&amp;psig=AFQjCNGq4rVB-RNMH1Jt9jYuP3u9UyFTwA&amp;ust=1479970245810170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직사각형 4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텍스트 개체 틀 9"/>
          <p:cNvSpPr txBox="1">
            <a:spLocks/>
          </p:cNvSpPr>
          <p:nvPr/>
        </p:nvSpPr>
        <p:spPr>
          <a:xfrm>
            <a:off x="469540" y="4645023"/>
            <a:ext cx="350046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 err="1">
                <a:latin typeface="Segoe UI Black" pitchFamily="34" charset="0"/>
                <a:ea typeface="Segoe UI Black" pitchFamily="34" charset="0"/>
              </a:rPr>
              <a:t>RoboDog</a:t>
            </a:r>
            <a:endParaRPr lang="en-US" altLang="en-US" sz="4400" dirty="0">
              <a:latin typeface="Segoe UI Black" pitchFamily="34" charset="0"/>
              <a:ea typeface="Segoe UI Black" pitchFamily="34" charset="0"/>
            </a:endParaRPr>
          </a:p>
        </p:txBody>
      </p:sp>
      <p:grpSp>
        <p:nvGrpSpPr>
          <p:cNvPr id="46" name="그룹 45"/>
          <p:cNvGrpSpPr/>
          <p:nvPr/>
        </p:nvGrpSpPr>
        <p:grpSpPr>
          <a:xfrm>
            <a:off x="1966031" y="928670"/>
            <a:ext cx="5177737" cy="3071834"/>
            <a:chOff x="1857356" y="857232"/>
            <a:chExt cx="5177737" cy="3071834"/>
          </a:xfrm>
        </p:grpSpPr>
        <p:sp>
          <p:nvSpPr>
            <p:cNvPr id="47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88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189" name="그룹 188"/>
            <p:cNvGrpSpPr/>
            <p:nvPr/>
          </p:nvGrpSpPr>
          <p:grpSpPr>
            <a:xfrm>
              <a:off x="5036547" y="1871025"/>
              <a:ext cx="967747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91" name="모서리가 둥근 직사각형 190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2" name="모서리가 둥근 직사각형 191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3" name="모서리가 둥근 직사각형 192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4" name="모서리가 둥근 직사각형 193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5" name="모서리가 둥근 직사각형 194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6" name="모서리가 둥근 직사각형 195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7" name="모서리가 둥근 직사각형 196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8" name="모서리가 둥근 직사각형 197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9" name="모서리가 둥근 직사각형 198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0" name="모서리가 둥근 직사각형 199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90" name="그림 171" descr="로고영문-중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201" name="모서리가 둥근 직사각형 200"/>
          <p:cNvSpPr/>
          <p:nvPr/>
        </p:nvSpPr>
        <p:spPr>
          <a:xfrm>
            <a:off x="2714612" y="4857760"/>
            <a:ext cx="5857916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인사이드아웃①</a:t>
            </a:r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</a:p>
          <a:p>
            <a:pPr algn="ctr"/>
            <a:r>
              <a:rPr lang="ko-KR" altLang="en-US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기울기센서</a:t>
            </a:r>
          </a:p>
        </p:txBody>
      </p:sp>
      <p:grpSp>
        <p:nvGrpSpPr>
          <p:cNvPr id="202" name="그룹 201"/>
          <p:cNvGrpSpPr/>
          <p:nvPr/>
        </p:nvGrpSpPr>
        <p:grpSpPr>
          <a:xfrm>
            <a:off x="7929586" y="4786322"/>
            <a:ext cx="369869" cy="294369"/>
            <a:chOff x="7713510" y="598221"/>
            <a:chExt cx="460281" cy="366326"/>
          </a:xfrm>
        </p:grpSpPr>
        <p:sp>
          <p:nvSpPr>
            <p:cNvPr id="203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4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5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6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7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8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9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0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1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2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3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4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5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6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7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8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9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0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1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2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3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4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5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6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7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8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9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30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6806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나인봇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00760" y="4286256"/>
            <a:ext cx="2000264" cy="2000264"/>
          </a:xfrm>
          <a:prstGeom prst="rect">
            <a:avLst/>
          </a:prstGeom>
          <a:noFill/>
        </p:spPr>
      </p:pic>
      <p:sp>
        <p:nvSpPr>
          <p:cNvPr id="12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2. </a:t>
            </a:r>
            <a:r>
              <a:rPr lang="ko-KR" altLang="en-US" dirty="0"/>
              <a:t>자이로 센서 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응용제품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4" name="그림 13" descr="JDKit 랜더링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642910" y="1857364"/>
            <a:ext cx="2714644" cy="1747364"/>
          </a:xfrm>
          <a:prstGeom prst="rect">
            <a:avLst/>
          </a:prstGeom>
        </p:spPr>
      </p:pic>
      <p:pic>
        <p:nvPicPr>
          <p:cNvPr id="1026" name="Picture 2" descr="VR Content Creation | VR Asset &amp; VR Video Creation | Perforce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BFFFF"/>
              </a:clrFrom>
              <a:clrTo>
                <a:srgbClr val="FB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4119567"/>
            <a:ext cx="3286148" cy="2190765"/>
          </a:xfrm>
          <a:prstGeom prst="rect">
            <a:avLst/>
          </a:prstGeom>
          <a:noFill/>
        </p:spPr>
      </p:pic>
      <p:sp>
        <p:nvSpPr>
          <p:cNvPr id="1028" name="AutoShape 4" descr="How is Wearable Technology Turning Tables in Healthcare? | CitrusBits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030" name="AutoShape 6" descr="How is Wearable Technology Turning Tables in Healthcare? | CitrusBits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032" name="AutoShape 8" descr="https://d8uxrqyva11im.cloudfront.net/citrusbits/wp-content/uploads/2019/09/15142550/how-is-wearable-technology-turning-tables-in-healthcare.webp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1035" name="Picture 11" descr="Wearable Health Devices Market To Grow 16.60% CAGR By 203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72198" y="1857364"/>
            <a:ext cx="2071702" cy="2071702"/>
          </a:xfrm>
          <a:prstGeom prst="rect">
            <a:avLst/>
          </a:prstGeom>
          <a:noFill/>
        </p:spPr>
      </p:pic>
      <p:sp>
        <p:nvSpPr>
          <p:cNvPr id="30" name="모서리가 둥근 직사각형 29"/>
          <p:cNvSpPr/>
          <p:nvPr/>
        </p:nvSpPr>
        <p:spPr>
          <a:xfrm>
            <a:off x="0" y="1142984"/>
            <a:ext cx="9144000" cy="714380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직사각형 30"/>
          <p:cNvSpPr/>
          <p:nvPr/>
        </p:nvSpPr>
        <p:spPr>
          <a:xfrm>
            <a:off x="2357422" y="1285860"/>
            <a:ext cx="52864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생활속 자이로 센서 응용 제품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785786" y="3476625"/>
            <a:ext cx="2428892" cy="4286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드론 </a:t>
            </a:r>
            <a:r>
              <a:rPr lang="en-US" altLang="ko-KR" sz="1600" b="1" dirty="0"/>
              <a:t>: </a:t>
            </a:r>
            <a:r>
              <a:rPr lang="ko-KR" altLang="en-US" sz="1600" b="1" dirty="0"/>
              <a:t>동체 기울기</a:t>
            </a:r>
          </a:p>
        </p:txBody>
      </p:sp>
      <p:sp>
        <p:nvSpPr>
          <p:cNvPr id="33" name="직사각형 32"/>
          <p:cNvSpPr/>
          <p:nvPr/>
        </p:nvSpPr>
        <p:spPr>
          <a:xfrm>
            <a:off x="928662" y="5953142"/>
            <a:ext cx="2428892" cy="4524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/>
              <a:t>VR</a:t>
            </a:r>
            <a:r>
              <a:rPr lang="ko-KR" altLang="en-US" sz="1600" b="1" dirty="0"/>
              <a:t> </a:t>
            </a:r>
            <a:r>
              <a:rPr lang="en-US" altLang="ko-KR" sz="1600" b="1" dirty="0"/>
              <a:t>: </a:t>
            </a:r>
            <a:r>
              <a:rPr lang="ko-KR" altLang="en-US" sz="1600" b="1" dirty="0"/>
              <a:t>헤드 움직임 </a:t>
            </a:r>
          </a:p>
        </p:txBody>
      </p:sp>
      <p:sp>
        <p:nvSpPr>
          <p:cNvPr id="34" name="직사각형 33"/>
          <p:cNvSpPr/>
          <p:nvPr/>
        </p:nvSpPr>
        <p:spPr>
          <a:xfrm>
            <a:off x="5786446" y="3571876"/>
            <a:ext cx="2500330" cy="4524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웨어러블 헬스케어 </a:t>
            </a:r>
            <a:r>
              <a:rPr lang="en-US" altLang="ko-KR" sz="1600" b="1" dirty="0"/>
              <a:t>: </a:t>
            </a:r>
          </a:p>
          <a:p>
            <a:pPr algn="ctr"/>
            <a:r>
              <a:rPr lang="ko-KR" altLang="en-US" sz="1600" b="1" dirty="0"/>
              <a:t>인체 움직임</a:t>
            </a:r>
          </a:p>
        </p:txBody>
      </p:sp>
      <p:sp>
        <p:nvSpPr>
          <p:cNvPr id="35" name="직사각형 34"/>
          <p:cNvSpPr/>
          <p:nvPr/>
        </p:nvSpPr>
        <p:spPr>
          <a:xfrm>
            <a:off x="5786446" y="6048393"/>
            <a:ext cx="2500330" cy="4524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모빌리티 </a:t>
            </a:r>
            <a:r>
              <a:rPr lang="en-US" altLang="ko-KR" sz="1600" b="1" dirty="0"/>
              <a:t>: </a:t>
            </a:r>
            <a:r>
              <a:rPr lang="ko-KR" altLang="en-US" sz="1600" b="1" dirty="0"/>
              <a:t>몸의 기울기</a:t>
            </a:r>
            <a:endParaRPr lang="en-US" altLang="ko-KR" sz="1600" b="1" dirty="0"/>
          </a:p>
        </p:txBody>
      </p:sp>
      <p:pic>
        <p:nvPicPr>
          <p:cNvPr id="1037" name="Picture 13" descr="Gyroscope Icon Stock Photos and Pictures - 2,890 Images | Shutterstock"/>
          <p:cNvPicPr>
            <a:picLocks noChangeAspect="1" noChangeArrowheads="1"/>
          </p:cNvPicPr>
          <p:nvPr/>
        </p:nvPicPr>
        <p:blipFill>
          <a:blip r:embed="rId7"/>
          <a:srcRect b="9167"/>
          <a:stretch>
            <a:fillRect/>
          </a:stretch>
        </p:blipFill>
        <p:spPr bwMode="auto">
          <a:xfrm>
            <a:off x="3857620" y="3571876"/>
            <a:ext cx="1428760" cy="1397611"/>
          </a:xfrm>
          <a:prstGeom prst="rect">
            <a:avLst/>
          </a:prstGeom>
          <a:noFill/>
        </p:spPr>
      </p:pic>
      <p:sp>
        <p:nvSpPr>
          <p:cNvPr id="37" name="자유형 36"/>
          <p:cNvSpPr/>
          <p:nvPr/>
        </p:nvSpPr>
        <p:spPr>
          <a:xfrm>
            <a:off x="3207224" y="3327068"/>
            <a:ext cx="1171432" cy="487482"/>
          </a:xfrm>
          <a:custGeom>
            <a:avLst/>
            <a:gdLst>
              <a:gd name="connsiteX0" fmla="*/ 1132764 w 1171432"/>
              <a:gd name="connsiteY0" fmla="*/ 762000 h 782472"/>
              <a:gd name="connsiteX1" fmla="*/ 1064525 w 1171432"/>
              <a:gd name="connsiteY1" fmla="*/ 202442 h 782472"/>
              <a:gd name="connsiteX2" fmla="*/ 491319 w 1171432"/>
              <a:gd name="connsiteY2" fmla="*/ 79612 h 782472"/>
              <a:gd name="connsiteX3" fmla="*/ 150125 w 1171432"/>
              <a:gd name="connsiteY3" fmla="*/ 680114 h 782472"/>
              <a:gd name="connsiteX4" fmla="*/ 0 w 1171432"/>
              <a:gd name="connsiteY4" fmla="*/ 693762 h 782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1432" h="782472">
                <a:moveTo>
                  <a:pt x="1132764" y="762000"/>
                </a:moveTo>
                <a:cubicBezTo>
                  <a:pt x="1152098" y="539086"/>
                  <a:pt x="1171432" y="316173"/>
                  <a:pt x="1064525" y="202442"/>
                </a:cubicBezTo>
                <a:cubicBezTo>
                  <a:pt x="957618" y="88711"/>
                  <a:pt x="643719" y="0"/>
                  <a:pt x="491319" y="79612"/>
                </a:cubicBezTo>
                <a:cubicBezTo>
                  <a:pt x="338919" y="159224"/>
                  <a:pt x="232011" y="577756"/>
                  <a:pt x="150125" y="680114"/>
                </a:cubicBezTo>
                <a:cubicBezTo>
                  <a:pt x="68239" y="782472"/>
                  <a:pt x="34119" y="738117"/>
                  <a:pt x="0" y="693762"/>
                </a:cubicBezTo>
              </a:path>
            </a:pathLst>
          </a:custGeom>
          <a:ln w="28575">
            <a:solidFill>
              <a:schemeClr val="tx1">
                <a:lumMod val="95000"/>
                <a:lumOff val="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자유형 38"/>
          <p:cNvSpPr/>
          <p:nvPr/>
        </p:nvSpPr>
        <p:spPr>
          <a:xfrm rot="18520813" flipV="1">
            <a:off x="3245638" y="5372340"/>
            <a:ext cx="1611578" cy="487482"/>
          </a:xfrm>
          <a:custGeom>
            <a:avLst/>
            <a:gdLst>
              <a:gd name="connsiteX0" fmla="*/ 1132764 w 1171432"/>
              <a:gd name="connsiteY0" fmla="*/ 762000 h 782472"/>
              <a:gd name="connsiteX1" fmla="*/ 1064525 w 1171432"/>
              <a:gd name="connsiteY1" fmla="*/ 202442 h 782472"/>
              <a:gd name="connsiteX2" fmla="*/ 491319 w 1171432"/>
              <a:gd name="connsiteY2" fmla="*/ 79612 h 782472"/>
              <a:gd name="connsiteX3" fmla="*/ 150125 w 1171432"/>
              <a:gd name="connsiteY3" fmla="*/ 680114 h 782472"/>
              <a:gd name="connsiteX4" fmla="*/ 0 w 1171432"/>
              <a:gd name="connsiteY4" fmla="*/ 693762 h 782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1432" h="782472">
                <a:moveTo>
                  <a:pt x="1132764" y="762000"/>
                </a:moveTo>
                <a:cubicBezTo>
                  <a:pt x="1152098" y="539086"/>
                  <a:pt x="1171432" y="316173"/>
                  <a:pt x="1064525" y="202442"/>
                </a:cubicBezTo>
                <a:cubicBezTo>
                  <a:pt x="957618" y="88711"/>
                  <a:pt x="643719" y="0"/>
                  <a:pt x="491319" y="79612"/>
                </a:cubicBezTo>
                <a:cubicBezTo>
                  <a:pt x="338919" y="159224"/>
                  <a:pt x="232011" y="577756"/>
                  <a:pt x="150125" y="680114"/>
                </a:cubicBezTo>
                <a:cubicBezTo>
                  <a:pt x="68239" y="782472"/>
                  <a:pt x="34119" y="738117"/>
                  <a:pt x="0" y="693762"/>
                </a:cubicBezTo>
              </a:path>
            </a:pathLst>
          </a:custGeom>
          <a:ln w="28575">
            <a:solidFill>
              <a:schemeClr val="tx1">
                <a:lumMod val="95000"/>
                <a:lumOff val="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자유형 39"/>
          <p:cNvSpPr/>
          <p:nvPr/>
        </p:nvSpPr>
        <p:spPr>
          <a:xfrm rot="8547160" flipV="1">
            <a:off x="4539973" y="3253924"/>
            <a:ext cx="1611578" cy="487482"/>
          </a:xfrm>
          <a:custGeom>
            <a:avLst/>
            <a:gdLst>
              <a:gd name="connsiteX0" fmla="*/ 1132764 w 1171432"/>
              <a:gd name="connsiteY0" fmla="*/ 762000 h 782472"/>
              <a:gd name="connsiteX1" fmla="*/ 1064525 w 1171432"/>
              <a:gd name="connsiteY1" fmla="*/ 202442 h 782472"/>
              <a:gd name="connsiteX2" fmla="*/ 491319 w 1171432"/>
              <a:gd name="connsiteY2" fmla="*/ 79612 h 782472"/>
              <a:gd name="connsiteX3" fmla="*/ 150125 w 1171432"/>
              <a:gd name="connsiteY3" fmla="*/ 680114 h 782472"/>
              <a:gd name="connsiteX4" fmla="*/ 0 w 1171432"/>
              <a:gd name="connsiteY4" fmla="*/ 693762 h 782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1432" h="782472">
                <a:moveTo>
                  <a:pt x="1132764" y="762000"/>
                </a:moveTo>
                <a:cubicBezTo>
                  <a:pt x="1152098" y="539086"/>
                  <a:pt x="1171432" y="316173"/>
                  <a:pt x="1064525" y="202442"/>
                </a:cubicBezTo>
                <a:cubicBezTo>
                  <a:pt x="957618" y="88711"/>
                  <a:pt x="643719" y="0"/>
                  <a:pt x="491319" y="79612"/>
                </a:cubicBezTo>
                <a:cubicBezTo>
                  <a:pt x="338919" y="159224"/>
                  <a:pt x="232011" y="577756"/>
                  <a:pt x="150125" y="680114"/>
                </a:cubicBezTo>
                <a:cubicBezTo>
                  <a:pt x="68239" y="782472"/>
                  <a:pt x="34119" y="738117"/>
                  <a:pt x="0" y="693762"/>
                </a:cubicBezTo>
              </a:path>
            </a:pathLst>
          </a:custGeom>
          <a:ln w="28575">
            <a:solidFill>
              <a:schemeClr val="tx1">
                <a:lumMod val="95000"/>
                <a:lumOff val="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자유형 40"/>
          <p:cNvSpPr/>
          <p:nvPr/>
        </p:nvSpPr>
        <p:spPr>
          <a:xfrm rot="11211353">
            <a:off x="4709417" y="5014809"/>
            <a:ext cx="2139575" cy="279339"/>
          </a:xfrm>
          <a:custGeom>
            <a:avLst/>
            <a:gdLst>
              <a:gd name="connsiteX0" fmla="*/ 1132764 w 1171432"/>
              <a:gd name="connsiteY0" fmla="*/ 762000 h 782472"/>
              <a:gd name="connsiteX1" fmla="*/ 1064525 w 1171432"/>
              <a:gd name="connsiteY1" fmla="*/ 202442 h 782472"/>
              <a:gd name="connsiteX2" fmla="*/ 491319 w 1171432"/>
              <a:gd name="connsiteY2" fmla="*/ 79612 h 782472"/>
              <a:gd name="connsiteX3" fmla="*/ 150125 w 1171432"/>
              <a:gd name="connsiteY3" fmla="*/ 680114 h 782472"/>
              <a:gd name="connsiteX4" fmla="*/ 0 w 1171432"/>
              <a:gd name="connsiteY4" fmla="*/ 693762 h 782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1432" h="782472">
                <a:moveTo>
                  <a:pt x="1132764" y="762000"/>
                </a:moveTo>
                <a:cubicBezTo>
                  <a:pt x="1152098" y="539086"/>
                  <a:pt x="1171432" y="316173"/>
                  <a:pt x="1064525" y="202442"/>
                </a:cubicBezTo>
                <a:cubicBezTo>
                  <a:pt x="957618" y="88711"/>
                  <a:pt x="643719" y="0"/>
                  <a:pt x="491319" y="79612"/>
                </a:cubicBezTo>
                <a:cubicBezTo>
                  <a:pt x="338919" y="159224"/>
                  <a:pt x="232011" y="577756"/>
                  <a:pt x="150125" y="680114"/>
                </a:cubicBezTo>
                <a:cubicBezTo>
                  <a:pt x="68239" y="782472"/>
                  <a:pt x="34119" y="738117"/>
                  <a:pt x="0" y="693762"/>
                </a:cubicBezTo>
              </a:path>
            </a:pathLst>
          </a:custGeom>
          <a:ln w="28575">
            <a:solidFill>
              <a:schemeClr val="tx1">
                <a:lumMod val="95000"/>
                <a:lumOff val="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04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32802" y="3071810"/>
            <a:ext cx="3754106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잠꾸러기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2"/>
          <a:srcRect t="10246"/>
          <a:stretch>
            <a:fillRect/>
          </a:stretch>
        </p:blipFill>
        <p:spPr bwMode="auto">
          <a:xfrm>
            <a:off x="6643702" y="3571876"/>
            <a:ext cx="1887618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1. </a:t>
            </a:r>
            <a:r>
              <a:rPr lang="ko-KR" altLang="en-US" dirty="0"/>
              <a:t>잠꾸러기</a:t>
            </a:r>
            <a:r>
              <a:rPr lang="en-US" altLang="ko-KR" dirty="0"/>
              <a:t>(1) : </a:t>
            </a:r>
            <a:r>
              <a:rPr lang="ko-KR" altLang="en-US" sz="2800" dirty="0">
                <a:solidFill>
                  <a:schemeClr val="bg1"/>
                </a:solidFill>
              </a:rPr>
              <a:t>동작 순서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0" y="1142984"/>
            <a:ext cx="9144000" cy="714380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428596" y="1285860"/>
            <a:ext cx="84296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눈을 감고 잠들어 있는 로보독 흔들어 깨우기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~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기지개켜기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</p:txBody>
      </p:sp>
      <p:pic>
        <p:nvPicPr>
          <p:cNvPr id="30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214554"/>
            <a:ext cx="199065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429000"/>
            <a:ext cx="1857388" cy="504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" name="직사각형 40"/>
          <p:cNvSpPr/>
          <p:nvPr/>
        </p:nvSpPr>
        <p:spPr>
          <a:xfrm>
            <a:off x="2285984" y="5714992"/>
            <a:ext cx="2361961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/>
              <a:t>2. </a:t>
            </a:r>
            <a:r>
              <a:rPr lang="ko-KR" altLang="en-US" sz="1600" b="1" dirty="0"/>
              <a:t>무브먼트</a:t>
            </a:r>
            <a:r>
              <a:rPr lang="en-US" altLang="ko-KR" sz="1600" b="1" dirty="0"/>
              <a:t>: </a:t>
            </a:r>
            <a:r>
              <a:rPr lang="ko-KR" altLang="en-US" sz="1600" b="1" dirty="0"/>
              <a:t>엎드리기</a:t>
            </a:r>
          </a:p>
        </p:txBody>
      </p:sp>
      <p:sp>
        <p:nvSpPr>
          <p:cNvPr id="42" name="직사각형 41"/>
          <p:cNvSpPr/>
          <p:nvPr/>
        </p:nvSpPr>
        <p:spPr>
          <a:xfrm>
            <a:off x="6929485" y="4857760"/>
            <a:ext cx="1142977" cy="35719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일어나기</a:t>
            </a: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EEE6EB"/>
              </a:clrFrom>
              <a:clrTo>
                <a:srgbClr val="EEE6E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74" y="3714752"/>
            <a:ext cx="1713856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8" name="직사각형 47"/>
          <p:cNvSpPr/>
          <p:nvPr/>
        </p:nvSpPr>
        <p:spPr>
          <a:xfrm>
            <a:off x="2285984" y="5286388"/>
            <a:ext cx="2361961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/>
              <a:t>1. </a:t>
            </a:r>
            <a:r>
              <a:rPr lang="ko-KR" altLang="en-US" sz="1600" b="1" dirty="0"/>
              <a:t>헤드</a:t>
            </a:r>
            <a:r>
              <a:rPr lang="en-US" altLang="ko-KR" sz="1600" b="1" dirty="0"/>
              <a:t>LED:</a:t>
            </a:r>
            <a:r>
              <a:rPr lang="ko-KR" altLang="en-US" sz="1600" b="1" dirty="0"/>
              <a:t>눈 감기</a:t>
            </a:r>
          </a:p>
        </p:txBody>
      </p:sp>
      <p:sp>
        <p:nvSpPr>
          <p:cNvPr id="49" name="직사각형 48"/>
          <p:cNvSpPr/>
          <p:nvPr/>
        </p:nvSpPr>
        <p:spPr>
          <a:xfrm>
            <a:off x="3000364" y="4857760"/>
            <a:ext cx="915375" cy="35719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잠자기</a:t>
            </a:r>
          </a:p>
        </p:txBody>
      </p:sp>
      <p:sp>
        <p:nvSpPr>
          <p:cNvPr id="53" name="직사각형 52"/>
          <p:cNvSpPr/>
          <p:nvPr/>
        </p:nvSpPr>
        <p:spPr>
          <a:xfrm>
            <a:off x="6143636" y="5286388"/>
            <a:ext cx="2571768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/>
              <a:t>1.</a:t>
            </a:r>
            <a:r>
              <a:rPr lang="ko-KR" altLang="en-US" sz="1600" b="1" dirty="0"/>
              <a:t>헤드</a:t>
            </a:r>
            <a:r>
              <a:rPr lang="en-US" altLang="ko-KR" sz="1600" b="1" dirty="0"/>
              <a:t>LED :</a:t>
            </a:r>
            <a:r>
              <a:rPr lang="ko-KR" altLang="en-US" sz="1600" b="1" dirty="0"/>
              <a:t>왕눈이</a:t>
            </a:r>
          </a:p>
        </p:txBody>
      </p:sp>
      <p:pic>
        <p:nvPicPr>
          <p:cNvPr id="54" name="Picture 8" descr="24,264 Arrow Png Stock Vectors and Vector Art | Shutterstock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688537">
            <a:off x="920017" y="3420355"/>
            <a:ext cx="1771329" cy="1771329"/>
          </a:xfrm>
          <a:prstGeom prst="rect">
            <a:avLst/>
          </a:prstGeom>
          <a:noFill/>
        </p:spPr>
      </p:pic>
      <p:sp>
        <p:nvSpPr>
          <p:cNvPr id="55" name="직사각형 54"/>
          <p:cNvSpPr/>
          <p:nvPr/>
        </p:nvSpPr>
        <p:spPr>
          <a:xfrm>
            <a:off x="6143636" y="5728664"/>
            <a:ext cx="2571768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/>
              <a:t>2. </a:t>
            </a:r>
            <a:r>
              <a:rPr lang="ko-KR" altLang="en-US" sz="1600" b="1" dirty="0"/>
              <a:t>무브먼트 </a:t>
            </a:r>
            <a:r>
              <a:rPr lang="en-US" altLang="ko-KR" sz="1600" b="1" dirty="0"/>
              <a:t>: </a:t>
            </a:r>
            <a:r>
              <a:rPr lang="ko-KR" altLang="en-US" sz="1600" b="1" dirty="0"/>
              <a:t>기지개켜기</a:t>
            </a:r>
          </a:p>
        </p:txBody>
      </p:sp>
      <p:grpSp>
        <p:nvGrpSpPr>
          <p:cNvPr id="66" name="그룹 65"/>
          <p:cNvGrpSpPr/>
          <p:nvPr/>
        </p:nvGrpSpPr>
        <p:grpSpPr>
          <a:xfrm>
            <a:off x="4714876" y="3571876"/>
            <a:ext cx="1500198" cy="1357322"/>
            <a:chOff x="4888848" y="2377427"/>
            <a:chExt cx="1605991" cy="1448441"/>
          </a:xfrm>
        </p:grpSpPr>
        <p:pic>
          <p:nvPicPr>
            <p:cNvPr id="44" name="Picture 3" descr="C:\Users\이미선\Downloads\KakaoTalk_20250210_115237613-removebg-preview.png"/>
            <p:cNvPicPr>
              <a:picLocks noChangeAspect="1" noChangeArrowheads="1"/>
            </p:cNvPicPr>
            <p:nvPr/>
          </p:nvPicPr>
          <p:blipFill>
            <a:blip r:embed="rId7">
              <a:grayscl/>
            </a:blip>
            <a:srcRect l="17274" t="12963" r="11162" b="31481"/>
            <a:stretch>
              <a:fillRect/>
            </a:stretch>
          </p:blipFill>
          <p:spPr bwMode="auto">
            <a:xfrm>
              <a:off x="5072066" y="2500306"/>
              <a:ext cx="1281377" cy="1325562"/>
            </a:xfrm>
            <a:prstGeom prst="rect">
              <a:avLst/>
            </a:prstGeom>
            <a:noFill/>
          </p:spPr>
        </p:pic>
        <p:grpSp>
          <p:nvGrpSpPr>
            <p:cNvPr id="58" name="그룹 57"/>
            <p:cNvGrpSpPr/>
            <p:nvPr/>
          </p:nvGrpSpPr>
          <p:grpSpPr>
            <a:xfrm rot="4330942">
              <a:off x="5852161" y="3100484"/>
              <a:ext cx="576776" cy="708581"/>
              <a:chOff x="2852216" y="3214686"/>
              <a:chExt cx="576776" cy="708581"/>
            </a:xfrm>
          </p:grpSpPr>
          <p:sp>
            <p:nvSpPr>
              <p:cNvPr id="56" name="원호 55"/>
              <p:cNvSpPr/>
              <p:nvPr/>
            </p:nvSpPr>
            <p:spPr>
              <a:xfrm>
                <a:off x="2857488" y="3214686"/>
                <a:ext cx="571504" cy="500066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7" name="원호 56"/>
              <p:cNvSpPr/>
              <p:nvPr/>
            </p:nvSpPr>
            <p:spPr>
              <a:xfrm rot="20652365">
                <a:off x="2852216" y="3280325"/>
                <a:ext cx="571504" cy="642942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59" name="그룹 58"/>
            <p:cNvGrpSpPr/>
            <p:nvPr/>
          </p:nvGrpSpPr>
          <p:grpSpPr>
            <a:xfrm rot="13853228">
              <a:off x="4954751" y="3021909"/>
              <a:ext cx="576776" cy="708581"/>
              <a:chOff x="2852216" y="3214686"/>
              <a:chExt cx="576776" cy="708581"/>
            </a:xfrm>
          </p:grpSpPr>
          <p:sp>
            <p:nvSpPr>
              <p:cNvPr id="60" name="원호 59"/>
              <p:cNvSpPr/>
              <p:nvPr/>
            </p:nvSpPr>
            <p:spPr>
              <a:xfrm>
                <a:off x="2857488" y="3214686"/>
                <a:ext cx="571504" cy="500066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1" name="원호 60"/>
              <p:cNvSpPr/>
              <p:nvPr/>
            </p:nvSpPr>
            <p:spPr>
              <a:xfrm rot="20652365">
                <a:off x="2852216" y="3280325"/>
                <a:ext cx="571504" cy="642942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62" name="그룹 61"/>
            <p:cNvGrpSpPr/>
            <p:nvPr/>
          </p:nvGrpSpPr>
          <p:grpSpPr>
            <a:xfrm rot="19633793">
              <a:off x="5448185" y="2377427"/>
              <a:ext cx="376525" cy="708581"/>
              <a:chOff x="2852216" y="3214686"/>
              <a:chExt cx="576776" cy="708581"/>
            </a:xfrm>
          </p:grpSpPr>
          <p:sp>
            <p:nvSpPr>
              <p:cNvPr id="63" name="원호 62"/>
              <p:cNvSpPr/>
              <p:nvPr/>
            </p:nvSpPr>
            <p:spPr>
              <a:xfrm>
                <a:off x="2857488" y="3214686"/>
                <a:ext cx="571504" cy="500066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4" name="원호 63"/>
              <p:cNvSpPr/>
              <p:nvPr/>
            </p:nvSpPr>
            <p:spPr>
              <a:xfrm rot="20652365">
                <a:off x="2852216" y="3280325"/>
                <a:ext cx="571504" cy="642942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65" name="직사각형 64"/>
          <p:cNvSpPr/>
          <p:nvPr/>
        </p:nvSpPr>
        <p:spPr>
          <a:xfrm>
            <a:off x="5013947" y="4857760"/>
            <a:ext cx="915375" cy="35719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깨우기</a:t>
            </a:r>
          </a:p>
        </p:txBody>
      </p:sp>
      <p:pic>
        <p:nvPicPr>
          <p:cNvPr id="10250" name="Picture 10" descr="https://search.pstatic.net/sunny/?src=https%3A%2F%2Fus.123rf.com%2F450wm%2Fwektorygrafika%2Fwektorygrafika1709%2Fwektorygrafika170900041%2F85203035-hand-pointer-finger-up-cartoon-vector-symbol-icon-design-beautiful-illustration-isolated-on-white.jpg&amp;type=sc960_832"/>
          <p:cNvPicPr>
            <a:picLocks noChangeAspect="1" noChangeArrowheads="1"/>
          </p:cNvPicPr>
          <p:nvPr/>
        </p:nvPicPr>
        <p:blipFill>
          <a:blip r:embed="rId8" cstate="print"/>
          <a:srcRect l="20882" t="6667" r="21693" b="8333"/>
          <a:stretch>
            <a:fillRect/>
          </a:stretch>
        </p:blipFill>
        <p:spPr bwMode="auto">
          <a:xfrm rot="14149542">
            <a:off x="5837457" y="3392167"/>
            <a:ext cx="461463" cy="713171"/>
          </a:xfrm>
          <a:prstGeom prst="rect">
            <a:avLst/>
          </a:prstGeom>
          <a:noFill/>
        </p:spPr>
      </p:pic>
      <p:pic>
        <p:nvPicPr>
          <p:cNvPr id="10248" name="Picture 8" descr="https://search.pstatic.net/sunny/?src=https%3A%2F%2Fus.123rf.com%2F450wm%2Famin268%2Famin2682005%2Famin268200501395%2F146359792-direction-arrows-glyph-icon-web-and-mobile-up-and-down-sign-vector-graphics-a-solid-pattern-on-a-whi.jpg%3Fver%3D6&amp;type=sc960_83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2132" y="3429000"/>
            <a:ext cx="428628" cy="428628"/>
          </a:xfrm>
          <a:prstGeom prst="rect">
            <a:avLst/>
          </a:prstGeom>
          <a:noFill/>
        </p:spPr>
      </p:pic>
      <p:sp>
        <p:nvSpPr>
          <p:cNvPr id="69" name="직사각형 68"/>
          <p:cNvSpPr/>
          <p:nvPr/>
        </p:nvSpPr>
        <p:spPr>
          <a:xfrm>
            <a:off x="4286248" y="2571744"/>
            <a:ext cx="23574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b="1" dirty="0">
                <a:solidFill>
                  <a:srgbClr val="0070C0"/>
                </a:solidFill>
                <a:latin typeface="휴먼편지체" pitchFamily="18" charset="-127"/>
                <a:ea typeface="휴먼편지체" pitchFamily="18" charset="-127"/>
              </a:rPr>
              <a:t>“</a:t>
            </a:r>
            <a:r>
              <a:rPr lang="ko-KR" altLang="en-US" sz="2000" b="1" dirty="0">
                <a:solidFill>
                  <a:srgbClr val="0070C0"/>
                </a:solidFill>
                <a:latin typeface="휴먼편지체" pitchFamily="18" charset="-127"/>
                <a:ea typeface="휴먼편지체" pitchFamily="18" charset="-127"/>
              </a:rPr>
              <a:t>로보독을 좌우 또는 </a:t>
            </a:r>
            <a:endParaRPr lang="en-US" altLang="ko-KR" sz="2000" b="1" dirty="0">
              <a:solidFill>
                <a:srgbClr val="0070C0"/>
              </a:solidFill>
              <a:latin typeface="휴먼편지체" pitchFamily="18" charset="-127"/>
              <a:ea typeface="휴먼편지체" pitchFamily="18" charset="-127"/>
            </a:endParaRPr>
          </a:p>
          <a:p>
            <a:r>
              <a:rPr lang="ko-KR" altLang="en-US" sz="2000" b="1" dirty="0">
                <a:solidFill>
                  <a:srgbClr val="0070C0"/>
                </a:solidFill>
                <a:latin typeface="휴먼편지체" pitchFamily="18" charset="-127"/>
                <a:ea typeface="휴먼편지체" pitchFamily="18" charset="-127"/>
              </a:rPr>
              <a:t>상하로 흔들어 깨우기</a:t>
            </a:r>
            <a:r>
              <a:rPr lang="en-US" altLang="ko-KR" sz="2000" b="1" dirty="0">
                <a:solidFill>
                  <a:srgbClr val="0070C0"/>
                </a:solidFill>
                <a:latin typeface="휴먼편지체" pitchFamily="18" charset="-127"/>
                <a:ea typeface="휴먼편지체" pitchFamily="18" charset="-127"/>
              </a:rPr>
              <a:t>”</a:t>
            </a:r>
          </a:p>
        </p:txBody>
      </p:sp>
      <p:pic>
        <p:nvPicPr>
          <p:cNvPr id="70" name="Picture 8" descr="24,264 Arrow Png Stock Vectors and Vector Art | Shutterstock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688537">
            <a:off x="4196939" y="4697012"/>
            <a:ext cx="635283" cy="635283"/>
          </a:xfrm>
          <a:prstGeom prst="rect">
            <a:avLst/>
          </a:prstGeom>
          <a:noFill/>
        </p:spPr>
      </p:pic>
      <p:pic>
        <p:nvPicPr>
          <p:cNvPr id="71" name="Picture 8" descr="24,264 Arrow Png Stock Vectors and Vector Art | Shutterstock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688537">
            <a:off x="6125765" y="4697014"/>
            <a:ext cx="635283" cy="6352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2. </a:t>
            </a:r>
            <a:r>
              <a:rPr lang="ko-KR" altLang="en-US" dirty="0"/>
              <a:t>잠꾸러기</a:t>
            </a:r>
            <a:r>
              <a:rPr lang="en-US" altLang="ko-KR" dirty="0"/>
              <a:t>(2) : </a:t>
            </a:r>
            <a:r>
              <a:rPr lang="ko-KR" altLang="en-US" sz="2800" dirty="0">
                <a:solidFill>
                  <a:schemeClr val="bg1"/>
                </a:solidFill>
              </a:rPr>
              <a:t>잠자기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0" y="1142984"/>
            <a:ext cx="9144000" cy="714380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1214414" y="1285860"/>
            <a:ext cx="53578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납작 엎드릴 수 있도록 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4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다리를 접기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EE6EB"/>
              </a:clrFrom>
              <a:clrTo>
                <a:srgbClr val="EEE6E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2643182"/>
            <a:ext cx="1842969" cy="115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7136" b="46722"/>
          <a:stretch>
            <a:fillRect/>
          </a:stretch>
        </p:blipFill>
        <p:spPr bwMode="auto">
          <a:xfrm>
            <a:off x="202125" y="3429000"/>
            <a:ext cx="4727065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6" name="그룹 15"/>
          <p:cNvGrpSpPr/>
          <p:nvPr/>
        </p:nvGrpSpPr>
        <p:grpSpPr>
          <a:xfrm>
            <a:off x="6303764" y="1571612"/>
            <a:ext cx="2554516" cy="4948655"/>
            <a:chOff x="6894950" y="2214554"/>
            <a:chExt cx="1946078" cy="3769978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b="4914"/>
            <a:stretch>
              <a:fillRect/>
            </a:stretch>
          </p:blipFill>
          <p:spPr bwMode="auto">
            <a:xfrm>
              <a:off x="6894950" y="2214554"/>
              <a:ext cx="1928826" cy="37699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1" name="직사각형 10"/>
            <p:cNvSpPr/>
            <p:nvPr/>
          </p:nvSpPr>
          <p:spPr>
            <a:xfrm>
              <a:off x="6912202" y="5214950"/>
              <a:ext cx="1928826" cy="142876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자유형 11"/>
          <p:cNvSpPr/>
          <p:nvPr/>
        </p:nvSpPr>
        <p:spPr>
          <a:xfrm>
            <a:off x="4357686" y="5500702"/>
            <a:ext cx="2000264" cy="230030"/>
          </a:xfrm>
          <a:custGeom>
            <a:avLst/>
            <a:gdLst>
              <a:gd name="connsiteX0" fmla="*/ 0 w 2665563"/>
              <a:gd name="connsiteY0" fmla="*/ 208472 h 507521"/>
              <a:gd name="connsiteX1" fmla="*/ 802257 w 2665563"/>
              <a:gd name="connsiteY1" fmla="*/ 148087 h 507521"/>
              <a:gd name="connsiteX2" fmla="*/ 2053087 w 2665563"/>
              <a:gd name="connsiteY2" fmla="*/ 44570 h 507521"/>
              <a:gd name="connsiteX3" fmla="*/ 1820174 w 2665563"/>
              <a:gd name="connsiteY3" fmla="*/ 415506 h 507521"/>
              <a:gd name="connsiteX4" fmla="*/ 2286000 w 2665563"/>
              <a:gd name="connsiteY4" fmla="*/ 450011 h 507521"/>
              <a:gd name="connsiteX5" fmla="*/ 2665563 w 2665563"/>
              <a:gd name="connsiteY5" fmla="*/ 70449 h 507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65563" h="507521">
                <a:moveTo>
                  <a:pt x="0" y="208472"/>
                </a:moveTo>
                <a:lnTo>
                  <a:pt x="802257" y="148087"/>
                </a:lnTo>
                <a:cubicBezTo>
                  <a:pt x="1144438" y="120770"/>
                  <a:pt x="1883434" y="0"/>
                  <a:pt x="2053087" y="44570"/>
                </a:cubicBezTo>
                <a:cubicBezTo>
                  <a:pt x="2222740" y="89140"/>
                  <a:pt x="1781355" y="347933"/>
                  <a:pt x="1820174" y="415506"/>
                </a:cubicBezTo>
                <a:cubicBezTo>
                  <a:pt x="1858993" y="483079"/>
                  <a:pt x="2145102" y="507521"/>
                  <a:pt x="2286000" y="450011"/>
                </a:cubicBezTo>
                <a:cubicBezTo>
                  <a:pt x="2426898" y="392502"/>
                  <a:pt x="2546230" y="231475"/>
                  <a:pt x="2665563" y="70449"/>
                </a:cubicBezTo>
              </a:path>
            </a:pathLst>
          </a:custGeom>
          <a:ln w="25400">
            <a:solidFill>
              <a:schemeClr val="tx1"/>
            </a:solidFill>
            <a:headEnd type="stealth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4214810" y="5857892"/>
            <a:ext cx="2071702" cy="4286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/>
              <a:t>엎드렸을 때 기울기 값을</a:t>
            </a:r>
            <a:endParaRPr lang="en-US" altLang="ko-KR" sz="1200" b="1" dirty="0"/>
          </a:p>
          <a:p>
            <a:pPr algn="ctr"/>
            <a:r>
              <a:rPr lang="ko-KR" altLang="en-US" sz="1200" b="1" dirty="0"/>
              <a:t> 최초 변수값으로 저장함</a:t>
            </a:r>
          </a:p>
        </p:txBody>
      </p:sp>
      <p:pic>
        <p:nvPicPr>
          <p:cNvPr id="10243" name="Picture 3" descr="C:\Users\이미선\Downloads\KakaoTalk_20250210_115237613-removebg-preview.png"/>
          <p:cNvPicPr>
            <a:picLocks noChangeAspect="1" noChangeArrowheads="1"/>
          </p:cNvPicPr>
          <p:nvPr/>
        </p:nvPicPr>
        <p:blipFill>
          <a:blip r:embed="rId5"/>
          <a:srcRect l="17274" t="12963" r="11162" b="31481"/>
          <a:stretch>
            <a:fillRect/>
          </a:stretch>
        </p:blipFill>
        <p:spPr bwMode="auto">
          <a:xfrm rot="19324324">
            <a:off x="4535510" y="2947166"/>
            <a:ext cx="1173964" cy="12144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-97"/>
          <a:stretch>
            <a:fillRect/>
          </a:stretch>
        </p:blipFill>
        <p:spPr bwMode="auto">
          <a:xfrm>
            <a:off x="71406" y="2071678"/>
            <a:ext cx="8941875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3. </a:t>
            </a:r>
            <a:r>
              <a:rPr lang="ko-KR" altLang="en-US" dirty="0"/>
              <a:t>잠꾸러기</a:t>
            </a:r>
            <a:r>
              <a:rPr lang="en-US" altLang="ko-KR" dirty="0"/>
              <a:t>(3) : </a:t>
            </a:r>
            <a:r>
              <a:rPr lang="ko-KR" altLang="en-US" sz="2800" dirty="0">
                <a:solidFill>
                  <a:schemeClr val="bg1"/>
                </a:solidFill>
              </a:rPr>
              <a:t>흔들어 깨우기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0" y="1142984"/>
            <a:ext cx="9144000" cy="714380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928662" y="1285860"/>
            <a:ext cx="60722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몸의 기울기 변화로 잠자는 로보독 깨우기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</p:txBody>
      </p:sp>
      <p:pic>
        <p:nvPicPr>
          <p:cNvPr id="24" name="Picture 10" descr="https://search.pstatic.net/sunny/?src=https%3A%2F%2Fus.123rf.com%2F450wm%2Fwektorygrafika%2Fwektorygrafika1709%2Fwektorygrafika170900041%2F85203035-hand-pointer-finger-up-cartoon-vector-symbol-icon-design-beautiful-illustration-isolated-on-white.jpg&amp;type=sc960_832"/>
          <p:cNvPicPr>
            <a:picLocks noChangeAspect="1" noChangeArrowheads="1"/>
          </p:cNvPicPr>
          <p:nvPr/>
        </p:nvPicPr>
        <p:blipFill>
          <a:blip r:embed="rId3" cstate="print"/>
          <a:srcRect l="20882" t="6667" r="21693" b="8333"/>
          <a:stretch>
            <a:fillRect/>
          </a:stretch>
        </p:blipFill>
        <p:spPr bwMode="auto">
          <a:xfrm rot="14149542">
            <a:off x="7275450" y="2465121"/>
            <a:ext cx="483437" cy="747131"/>
          </a:xfrm>
          <a:prstGeom prst="rect">
            <a:avLst/>
          </a:prstGeom>
          <a:noFill/>
        </p:spPr>
      </p:pic>
      <p:pic>
        <p:nvPicPr>
          <p:cNvPr id="25" name="Picture 8" descr="https://search.pstatic.net/sunny/?src=https%3A%2F%2Fus.123rf.com%2F450wm%2Famin268%2Famin2682005%2Famin268200501395%2F146359792-direction-arrows-glyph-icon-web-and-mobile-up-and-down-sign-vector-graphics-a-solid-pattern-on-a-whi.jpg%3Fver%3D6&amp;type=sc960_83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97490" y="2503708"/>
            <a:ext cx="449039" cy="449039"/>
          </a:xfrm>
          <a:prstGeom prst="rect">
            <a:avLst/>
          </a:prstGeom>
          <a:noFill/>
        </p:spPr>
      </p:pic>
      <p:grpSp>
        <p:nvGrpSpPr>
          <p:cNvPr id="9" name="그룹 8"/>
          <p:cNvGrpSpPr/>
          <p:nvPr/>
        </p:nvGrpSpPr>
        <p:grpSpPr>
          <a:xfrm>
            <a:off x="6215073" y="2792862"/>
            <a:ext cx="1571635" cy="1421956"/>
            <a:chOff x="4888848" y="2377427"/>
            <a:chExt cx="1605991" cy="1448441"/>
          </a:xfrm>
        </p:grpSpPr>
        <p:pic>
          <p:nvPicPr>
            <p:cNvPr id="10" name="Picture 3" descr="C:\Users\이미선\Downloads\KakaoTalk_20250210_115237613-removebg-preview.png"/>
            <p:cNvPicPr>
              <a:picLocks noChangeAspect="1" noChangeArrowheads="1"/>
            </p:cNvPicPr>
            <p:nvPr/>
          </p:nvPicPr>
          <p:blipFill>
            <a:blip r:embed="rId5" cstate="print">
              <a:grayscl/>
            </a:blip>
            <a:srcRect l="17274" t="12963" r="11162" b="31481"/>
            <a:stretch>
              <a:fillRect/>
            </a:stretch>
          </p:blipFill>
          <p:spPr bwMode="auto">
            <a:xfrm>
              <a:off x="5072066" y="2500306"/>
              <a:ext cx="1281377" cy="1325562"/>
            </a:xfrm>
            <a:prstGeom prst="rect">
              <a:avLst/>
            </a:prstGeom>
            <a:noFill/>
          </p:spPr>
        </p:pic>
        <p:grpSp>
          <p:nvGrpSpPr>
            <p:cNvPr id="11" name="그룹 57"/>
            <p:cNvGrpSpPr/>
            <p:nvPr/>
          </p:nvGrpSpPr>
          <p:grpSpPr>
            <a:xfrm rot="4330942">
              <a:off x="5852161" y="3100484"/>
              <a:ext cx="576776" cy="708581"/>
              <a:chOff x="2852216" y="3214686"/>
              <a:chExt cx="576776" cy="708581"/>
            </a:xfrm>
          </p:grpSpPr>
          <p:sp>
            <p:nvSpPr>
              <p:cNvPr id="21" name="원호 20"/>
              <p:cNvSpPr/>
              <p:nvPr/>
            </p:nvSpPr>
            <p:spPr>
              <a:xfrm>
                <a:off x="2857488" y="3214686"/>
                <a:ext cx="571504" cy="500066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" name="원호 21"/>
              <p:cNvSpPr/>
              <p:nvPr/>
            </p:nvSpPr>
            <p:spPr>
              <a:xfrm rot="20652365">
                <a:off x="2852216" y="3280325"/>
                <a:ext cx="571504" cy="642942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12" name="그룹 58"/>
            <p:cNvGrpSpPr/>
            <p:nvPr/>
          </p:nvGrpSpPr>
          <p:grpSpPr>
            <a:xfrm rot="13853228">
              <a:off x="4954751" y="3021909"/>
              <a:ext cx="576776" cy="708581"/>
              <a:chOff x="2852216" y="3214686"/>
              <a:chExt cx="576776" cy="708581"/>
            </a:xfrm>
          </p:grpSpPr>
          <p:sp>
            <p:nvSpPr>
              <p:cNvPr id="18" name="원호 17"/>
              <p:cNvSpPr/>
              <p:nvPr/>
            </p:nvSpPr>
            <p:spPr>
              <a:xfrm>
                <a:off x="2857488" y="3214686"/>
                <a:ext cx="571504" cy="500066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" name="원호 18"/>
              <p:cNvSpPr/>
              <p:nvPr/>
            </p:nvSpPr>
            <p:spPr>
              <a:xfrm rot="20652365">
                <a:off x="2852216" y="3280325"/>
                <a:ext cx="571504" cy="642942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15" name="그룹 61"/>
            <p:cNvGrpSpPr/>
            <p:nvPr/>
          </p:nvGrpSpPr>
          <p:grpSpPr>
            <a:xfrm rot="19633793">
              <a:off x="5448185" y="2377427"/>
              <a:ext cx="376525" cy="708581"/>
              <a:chOff x="2852216" y="3214686"/>
              <a:chExt cx="576776" cy="708581"/>
            </a:xfrm>
          </p:grpSpPr>
          <p:sp>
            <p:nvSpPr>
              <p:cNvPr id="16" name="원호 15"/>
              <p:cNvSpPr/>
              <p:nvPr/>
            </p:nvSpPr>
            <p:spPr>
              <a:xfrm>
                <a:off x="2857488" y="3214686"/>
                <a:ext cx="571504" cy="500066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" name="원호 16"/>
              <p:cNvSpPr/>
              <p:nvPr/>
            </p:nvSpPr>
            <p:spPr>
              <a:xfrm rot="20652365">
                <a:off x="2852216" y="3280325"/>
                <a:ext cx="571504" cy="642942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35" name="직사각형 34"/>
          <p:cNvSpPr/>
          <p:nvPr/>
        </p:nvSpPr>
        <p:spPr>
          <a:xfrm>
            <a:off x="142844" y="4714884"/>
            <a:ext cx="8786874" cy="71438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직사각형 38"/>
          <p:cNvSpPr/>
          <p:nvPr/>
        </p:nvSpPr>
        <p:spPr>
          <a:xfrm>
            <a:off x="4857752" y="5500702"/>
            <a:ext cx="4071966" cy="4286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/>
              <a:t>로보독 흔들었을 때 </a:t>
            </a:r>
            <a:r>
              <a:rPr lang="en-US" altLang="ko-KR" sz="1200" b="1" dirty="0"/>
              <a:t>(</a:t>
            </a:r>
            <a:r>
              <a:rPr lang="ko-KR" altLang="en-US" sz="1200" b="1" dirty="0"/>
              <a:t>기울기 변화있을 때</a:t>
            </a:r>
            <a:r>
              <a:rPr lang="en-US" altLang="ko-KR" sz="1200" b="1" dirty="0"/>
              <a:t>)</a:t>
            </a:r>
            <a:r>
              <a:rPr lang="ko-KR" altLang="en-US" sz="1200" b="1" dirty="0"/>
              <a:t>까지 기다리기</a:t>
            </a:r>
          </a:p>
        </p:txBody>
      </p:sp>
      <p:pic>
        <p:nvPicPr>
          <p:cNvPr id="41" name="Picture 10" descr="https://search.pstatic.net/sunny/?src=https%3A%2F%2Fus.123rf.com%2F450wm%2Fwektorygrafika%2Fwektorygrafika1709%2Fwektorygrafika170900041%2F85203035-hand-pointer-finger-up-cartoon-vector-symbol-icon-design-beautiful-illustration-isolated-on-white.jpg&amp;type=sc960_83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82" t="6667" r="21693" b="8333"/>
          <a:stretch>
            <a:fillRect/>
          </a:stretch>
        </p:blipFill>
        <p:spPr bwMode="auto">
          <a:xfrm>
            <a:off x="5731637" y="3753439"/>
            <a:ext cx="483437" cy="747131"/>
          </a:xfrm>
          <a:prstGeom prst="rect">
            <a:avLst/>
          </a:prstGeom>
          <a:noFill/>
        </p:spPr>
      </p:pic>
      <p:pic>
        <p:nvPicPr>
          <p:cNvPr id="54" name="Picture 8" descr="https://search.pstatic.net/sunny/?src=https%3A%2F%2Fus.123rf.com%2F450wm%2Famin268%2Famin2682005%2Famin268200501395%2F146359792-direction-arrows-glyph-icon-web-and-mobile-up-and-down-sign-vector-graphics-a-solid-pattern-on-a-whi.jpg%3Fver%3D6&amp;type=sc960_83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6000760" y="3622903"/>
            <a:ext cx="449039" cy="449039"/>
          </a:xfrm>
          <a:prstGeom prst="rect">
            <a:avLst/>
          </a:prstGeom>
          <a:noFill/>
        </p:spPr>
      </p:pic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0246"/>
          <a:stretch>
            <a:fillRect/>
          </a:stretch>
        </p:blipFill>
        <p:spPr bwMode="auto">
          <a:xfrm>
            <a:off x="3357554" y="5929330"/>
            <a:ext cx="6606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05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32802" y="3071810"/>
            <a:ext cx="3754106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3900" b="1" dirty="0">
                <a:solidFill>
                  <a:schemeClr val="bg1"/>
                </a:solidFill>
              </a:rPr>
              <a:t>징징이</a:t>
            </a:r>
            <a:endParaRPr kumimoji="0" lang="ko-KR" altLang="en-US" sz="39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l="1501" t="7507" r="18822" b="33003"/>
          <a:stretch>
            <a:fillRect/>
          </a:stretch>
        </p:blipFill>
        <p:spPr bwMode="auto">
          <a:xfrm>
            <a:off x="6643702" y="4143380"/>
            <a:ext cx="1357322" cy="826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모서리가 둥근 직사각형 30"/>
          <p:cNvSpPr/>
          <p:nvPr/>
        </p:nvSpPr>
        <p:spPr>
          <a:xfrm>
            <a:off x="285720" y="1357298"/>
            <a:ext cx="8643998" cy="1928826"/>
          </a:xfrm>
          <a:prstGeom prst="roundRect">
            <a:avLst/>
          </a:prstGeom>
          <a:solidFill>
            <a:srgbClr val="F8F8F8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2285984" y="1571612"/>
            <a:ext cx="68580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준비 자세를 취하고</a:t>
            </a:r>
            <a:endParaRPr lang="en-US" altLang="ko-KR" sz="2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네개의 다리로 흔들흔들 무브먼트를 만들고</a:t>
            </a:r>
            <a:endParaRPr lang="en-US" altLang="ko-KR" sz="2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로보독 터치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(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경고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)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로 기울기 변화가 있을 때</a:t>
            </a:r>
            <a:endParaRPr lang="en-US" altLang="ko-KR" sz="2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흔들거림을 멈추도록 표현해보세요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</a:p>
        </p:txBody>
      </p:sp>
      <p:pic>
        <p:nvPicPr>
          <p:cNvPr id="37" name="Picture 2" descr="520+ Try It Icon Stock Illustrations, Royalty-Free Vector ...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284" t="32895" r="22794" b="27631"/>
          <a:stretch>
            <a:fillRect/>
          </a:stretch>
        </p:blipFill>
        <p:spPr bwMode="auto">
          <a:xfrm>
            <a:off x="642910" y="1643050"/>
            <a:ext cx="1746263" cy="714380"/>
          </a:xfrm>
          <a:prstGeom prst="rect">
            <a:avLst/>
          </a:prstGeom>
          <a:noFill/>
        </p:spPr>
      </p:pic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857628"/>
            <a:ext cx="199065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5143512"/>
            <a:ext cx="1857388" cy="504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2" name="Picture 8" descr="24,264 Arrow Png Stock Vectors and Vector Art | Shutterstock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244145">
            <a:off x="1967726" y="4396627"/>
            <a:ext cx="1492054" cy="1492054"/>
          </a:xfrm>
          <a:prstGeom prst="rect">
            <a:avLst/>
          </a:prstGeom>
          <a:noFill/>
        </p:spPr>
      </p:pic>
      <p:sp>
        <p:nvSpPr>
          <p:cNvPr id="38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lang="ko-KR" altLang="en-US" dirty="0"/>
              <a:t>징징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이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동작 순서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57554" y="4000504"/>
            <a:ext cx="1806361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9" name="그룹 28"/>
          <p:cNvGrpSpPr/>
          <p:nvPr/>
        </p:nvGrpSpPr>
        <p:grpSpPr>
          <a:xfrm>
            <a:off x="7747921" y="3714752"/>
            <a:ext cx="995103" cy="1153531"/>
            <a:chOff x="6033409" y="3929066"/>
            <a:chExt cx="995103" cy="1153531"/>
          </a:xfrm>
        </p:grpSpPr>
        <p:pic>
          <p:nvPicPr>
            <p:cNvPr id="21" name="Picture 10" descr="https://search.pstatic.net/sunny/?src=https%3A%2F%2Fus.123rf.com%2F450wm%2Fwektorygrafika%2Fwektorygrafika1709%2Fwektorygrafika170900041%2F85203035-hand-pointer-finger-up-cartoon-vector-symbol-icon-design-beautiful-illustration-isolated-on-white.jpg&amp;type=sc960_83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0882" t="6667" r="21693" b="8333"/>
            <a:stretch>
              <a:fillRect/>
            </a:stretch>
          </p:blipFill>
          <p:spPr bwMode="auto">
            <a:xfrm rot="15539738">
              <a:off x="6209016" y="4263101"/>
              <a:ext cx="643889" cy="995103"/>
            </a:xfrm>
            <a:prstGeom prst="rect">
              <a:avLst/>
            </a:prstGeom>
            <a:noFill/>
          </p:spPr>
        </p:pic>
        <p:pic>
          <p:nvPicPr>
            <p:cNvPr id="22" name="Picture 8" descr="https://search.pstatic.net/sunny/?src=https%3A%2F%2Fus.123rf.com%2F450wm%2Famin268%2Famin2682005%2Famin268200501395%2F146359792-direction-arrows-glyph-icon-web-and-mobile-up-and-down-sign-vector-graphics-a-solid-pattern-on-a-whi.jpg%3Fver%3D6&amp;type=sc960_83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429388" y="3929066"/>
              <a:ext cx="449039" cy="449039"/>
            </a:xfrm>
            <a:prstGeom prst="rect">
              <a:avLst/>
            </a:prstGeom>
            <a:noFill/>
          </p:spPr>
        </p:pic>
      </p:grpSp>
      <p:sp>
        <p:nvSpPr>
          <p:cNvPr id="23" name="직사각형 22"/>
          <p:cNvSpPr/>
          <p:nvPr/>
        </p:nvSpPr>
        <p:spPr>
          <a:xfrm>
            <a:off x="6500826" y="6000744"/>
            <a:ext cx="2361961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/>
              <a:t>2. </a:t>
            </a:r>
            <a:r>
              <a:rPr lang="ko-KR" altLang="en-US" sz="1600" b="1" dirty="0"/>
              <a:t>무브먼트</a:t>
            </a:r>
            <a:r>
              <a:rPr lang="en-US" altLang="ko-KR" sz="1600" b="1" dirty="0"/>
              <a:t>: </a:t>
            </a:r>
            <a:r>
              <a:rPr lang="ko-KR" altLang="en-US" sz="1600" b="1" dirty="0"/>
              <a:t>엎드리기</a:t>
            </a:r>
          </a:p>
        </p:txBody>
      </p:sp>
      <p:sp>
        <p:nvSpPr>
          <p:cNvPr id="24" name="직사각형 23"/>
          <p:cNvSpPr/>
          <p:nvPr/>
        </p:nvSpPr>
        <p:spPr>
          <a:xfrm>
            <a:off x="6500826" y="5572140"/>
            <a:ext cx="2361961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/>
              <a:t>1. </a:t>
            </a:r>
            <a:r>
              <a:rPr lang="ko-KR" altLang="en-US" sz="1600" b="1" dirty="0"/>
              <a:t>헤드</a:t>
            </a:r>
            <a:r>
              <a:rPr lang="en-US" altLang="ko-KR" sz="1600" b="1" dirty="0"/>
              <a:t>LED:</a:t>
            </a:r>
            <a:r>
              <a:rPr lang="ko-KR" altLang="en-US" sz="1600" b="1" dirty="0"/>
              <a:t>눈 감기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7072330" y="5143512"/>
            <a:ext cx="1058251" cy="35719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터치</a:t>
            </a:r>
          </a:p>
        </p:txBody>
      </p:sp>
      <p:sp>
        <p:nvSpPr>
          <p:cNvPr id="40" name="직사각형 39"/>
          <p:cNvSpPr/>
          <p:nvPr/>
        </p:nvSpPr>
        <p:spPr>
          <a:xfrm>
            <a:off x="3286116" y="6072182"/>
            <a:ext cx="2004770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/>
              <a:t>2. </a:t>
            </a:r>
            <a:r>
              <a:rPr lang="ko-KR" altLang="en-US" sz="1600" b="1" dirty="0"/>
              <a:t>오른쪽다리 </a:t>
            </a:r>
            <a:r>
              <a:rPr lang="en-US" altLang="ko-KR" sz="1600" b="1" dirty="0"/>
              <a:t>: 60</a:t>
            </a:r>
            <a:endParaRPr lang="ko-KR" altLang="en-US" sz="1600" b="1" dirty="0"/>
          </a:p>
        </p:txBody>
      </p:sp>
      <p:sp>
        <p:nvSpPr>
          <p:cNvPr id="41" name="직사각형 40"/>
          <p:cNvSpPr/>
          <p:nvPr/>
        </p:nvSpPr>
        <p:spPr>
          <a:xfrm>
            <a:off x="3286116" y="5643578"/>
            <a:ext cx="2004770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/>
              <a:t>1. </a:t>
            </a:r>
            <a:r>
              <a:rPr lang="ko-KR" altLang="en-US" sz="1600" b="1" dirty="0"/>
              <a:t>왼쪽다리 </a:t>
            </a:r>
            <a:r>
              <a:rPr lang="en-US" altLang="ko-KR" sz="1600" b="1" dirty="0"/>
              <a:t>: 50</a:t>
            </a:r>
            <a:endParaRPr lang="ko-KR" altLang="en-US" sz="1600" b="1" dirty="0"/>
          </a:p>
        </p:txBody>
      </p:sp>
      <p:sp>
        <p:nvSpPr>
          <p:cNvPr id="42" name="직사각형 41"/>
          <p:cNvSpPr/>
          <p:nvPr/>
        </p:nvSpPr>
        <p:spPr>
          <a:xfrm>
            <a:off x="3500430" y="5214950"/>
            <a:ext cx="1571636" cy="35719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흔들흔들 징징</a:t>
            </a:r>
          </a:p>
        </p:txBody>
      </p:sp>
      <p:pic>
        <p:nvPicPr>
          <p:cNvPr id="43" name="Picture 8" descr="https://search.pstatic.net/sunny/?src=https%3A%2F%2Fus.123rf.com%2F450wm%2Famin268%2Famin2682005%2Famin268200501395%2F146359792-direction-arrows-glyph-icon-web-and-mobile-up-and-down-sign-vector-graphics-a-solid-pattern-on-a-whi.jpg%3Fver%3D6&amp;type=sc960_83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27598" y="5786454"/>
            <a:ext cx="449039" cy="4490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징징이 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동작별 코딩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43" name="Picture 8" descr="24,264 Arrow Png Stock Vectors and Vector Art | Shutterstock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244145">
            <a:off x="1774738" y="4358801"/>
            <a:ext cx="968253" cy="827048"/>
          </a:xfrm>
          <a:prstGeom prst="rect">
            <a:avLst/>
          </a:prstGeom>
          <a:noFill/>
        </p:spPr>
      </p:pic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1214422"/>
            <a:ext cx="4071966" cy="1313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5286388"/>
            <a:ext cx="4643470" cy="1111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1428736"/>
            <a:ext cx="1648286" cy="1126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85853" y="3357562"/>
            <a:ext cx="1521146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43240" y="2714620"/>
            <a:ext cx="4714908" cy="2394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8"/>
          <a:srcRect l="1501" t="7507" r="18822" b="33003"/>
          <a:stretch>
            <a:fillRect/>
          </a:stretch>
        </p:blipFill>
        <p:spPr bwMode="auto">
          <a:xfrm>
            <a:off x="1857356" y="5429264"/>
            <a:ext cx="1357322" cy="826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8" name="그룹 17"/>
          <p:cNvGrpSpPr/>
          <p:nvPr/>
        </p:nvGrpSpPr>
        <p:grpSpPr>
          <a:xfrm>
            <a:off x="2928927" y="5149056"/>
            <a:ext cx="928694" cy="1076549"/>
            <a:chOff x="6033409" y="3929066"/>
            <a:chExt cx="995103" cy="1153531"/>
          </a:xfrm>
        </p:grpSpPr>
        <p:pic>
          <p:nvPicPr>
            <p:cNvPr id="19" name="Picture 10" descr="https://search.pstatic.net/sunny/?src=https%3A%2F%2Fus.123rf.com%2F450wm%2Fwektorygrafika%2Fwektorygrafika1709%2Fwektorygrafika170900041%2F85203035-hand-pointer-finger-up-cartoon-vector-symbol-icon-design-beautiful-illustration-isolated-on-white.jpg&amp;type=sc960_83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0882" t="6667" r="21693" b="8333"/>
            <a:stretch>
              <a:fillRect/>
            </a:stretch>
          </p:blipFill>
          <p:spPr bwMode="auto">
            <a:xfrm rot="15539738">
              <a:off x="6209016" y="4263101"/>
              <a:ext cx="643889" cy="995103"/>
            </a:xfrm>
            <a:prstGeom prst="rect">
              <a:avLst/>
            </a:prstGeom>
            <a:noFill/>
          </p:spPr>
        </p:pic>
        <p:pic>
          <p:nvPicPr>
            <p:cNvPr id="20" name="Picture 8" descr="https://search.pstatic.net/sunny/?src=https%3A%2F%2Fus.123rf.com%2F450wm%2Famin268%2Famin2682005%2Famin268200501395%2F146359792-direction-arrows-glyph-icon-web-and-mobile-up-and-down-sign-vector-graphics-a-solid-pattern-on-a-whi.jpg%3Fver%3D6&amp;type=sc960_832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429388" y="3929066"/>
              <a:ext cx="449039" cy="449039"/>
            </a:xfrm>
            <a:prstGeom prst="rect">
              <a:avLst/>
            </a:prstGeom>
            <a:noFill/>
          </p:spPr>
        </p:pic>
      </p:grpSp>
      <p:pic>
        <p:nvPicPr>
          <p:cNvPr id="42" name="Picture 8" descr="24,264 Arrow Png Stock Vectors and Vector Art | Shutterstock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244145">
            <a:off x="703168" y="2572851"/>
            <a:ext cx="968253" cy="8270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3.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징징이 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코딩 전체보기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5" y="1055682"/>
            <a:ext cx="5357850" cy="5802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06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72132" y="3071810"/>
            <a:ext cx="2928958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실습하기</a:t>
            </a:r>
          </a:p>
        </p:txBody>
      </p:sp>
      <p:pic>
        <p:nvPicPr>
          <p:cNvPr id="7170" name="Picture 2" descr="520+ Try It Icon Stock Illustrations, Royalty-Free Vector ...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284" t="32895" r="22794" b="27631"/>
          <a:stretch>
            <a:fillRect/>
          </a:stretch>
        </p:blipFill>
        <p:spPr bwMode="auto">
          <a:xfrm>
            <a:off x="6643702" y="2714620"/>
            <a:ext cx="1357322" cy="5552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790020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01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00694" y="2928934"/>
            <a:ext cx="1714512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실행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lang="ko-KR" altLang="en-US" dirty="0"/>
              <a:t>눈짓 시그널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기울기 화살표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2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1091933"/>
            <a:ext cx="3214710" cy="5766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5" descr="파일:Youtube logo.png - 위키백과, 우리 모두의 백과사전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3042" y="2714620"/>
            <a:ext cx="2683360" cy="18573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눈짓 시그널 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기울기 화살표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142984"/>
            <a:ext cx="5523366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직사각형 13"/>
          <p:cNvSpPr/>
          <p:nvPr/>
        </p:nvSpPr>
        <p:spPr>
          <a:xfrm>
            <a:off x="6143636" y="2285992"/>
            <a:ext cx="2004770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오른쪽 기울기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6357950" y="3786190"/>
            <a:ext cx="2004770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왼쪽 기울기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/>
              <a:t>3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터치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멍멍 </a:t>
            </a:r>
            <a:r>
              <a:rPr lang="en-US" altLang="ko-KR" sz="2800" dirty="0" err="1">
                <a:solidFill>
                  <a:schemeClr val="bg1"/>
                </a:solidFill>
              </a:rPr>
              <a:t>vs</a:t>
            </a:r>
            <a:r>
              <a:rPr lang="en-US" altLang="ko-KR" sz="2800" dirty="0">
                <a:solidFill>
                  <a:schemeClr val="bg1"/>
                </a:solidFill>
              </a:rPr>
              <a:t> </a:t>
            </a:r>
            <a:r>
              <a:rPr lang="ko-KR" altLang="en-US" sz="2800" dirty="0">
                <a:solidFill>
                  <a:schemeClr val="bg1"/>
                </a:solidFill>
              </a:rPr>
              <a:t>으르렁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026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571612"/>
            <a:ext cx="7487927" cy="4376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5" descr="파일:Youtube logo.png - 위키백과, 우리 모두의 백과사전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3214686"/>
            <a:ext cx="1928826" cy="13351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4.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터치 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터치</a:t>
            </a:r>
            <a:r>
              <a:rPr lang="en-US" altLang="ko-KR" sz="2800" dirty="0">
                <a:solidFill>
                  <a:schemeClr val="bg1"/>
                </a:solidFill>
              </a:rPr>
              <a:t>(</a:t>
            </a:r>
            <a:r>
              <a:rPr lang="ko-KR" altLang="en-US" sz="2800" dirty="0">
                <a:solidFill>
                  <a:schemeClr val="bg1"/>
                </a:solidFill>
              </a:rPr>
              <a:t>기울기</a:t>
            </a:r>
            <a:r>
              <a:rPr lang="en-US" altLang="ko-KR" sz="2800" dirty="0">
                <a:solidFill>
                  <a:schemeClr val="bg1"/>
                </a:solidFill>
              </a:rPr>
              <a:t>)</a:t>
            </a:r>
            <a:r>
              <a:rPr lang="ko-KR" altLang="en-US" sz="2800" dirty="0">
                <a:solidFill>
                  <a:schemeClr val="bg1"/>
                </a:solidFill>
              </a:rPr>
              <a:t> 읽기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428736"/>
            <a:ext cx="9067800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직사각형 4"/>
          <p:cNvSpPr/>
          <p:nvPr/>
        </p:nvSpPr>
        <p:spPr>
          <a:xfrm>
            <a:off x="4214810" y="2500306"/>
            <a:ext cx="2004770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기울기 변수 저장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6357950" y="3071810"/>
            <a:ext cx="2647712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기울기 변화값 변수 저장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3286116" y="4249322"/>
            <a:ext cx="3571900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600" b="1" dirty="0"/>
              <a:t>만약에 </a:t>
            </a:r>
            <a:r>
              <a:rPr lang="en-US" altLang="ko-KR" sz="1600" b="1" dirty="0"/>
              <a:t>diff &gt; 0</a:t>
            </a:r>
          </a:p>
          <a:p>
            <a:pPr algn="ctr"/>
            <a:r>
              <a:rPr lang="ko-KR" altLang="en-US" sz="1600" b="1" dirty="0">
                <a:solidFill>
                  <a:srgbClr val="FFFF00"/>
                </a:solidFill>
              </a:rPr>
              <a:t>터치</a:t>
            </a:r>
            <a:r>
              <a:rPr lang="en-US" altLang="ko-KR" sz="1600" b="1" dirty="0">
                <a:solidFill>
                  <a:srgbClr val="FFFF00"/>
                </a:solidFill>
              </a:rPr>
              <a:t>(</a:t>
            </a:r>
            <a:r>
              <a:rPr lang="ko-KR" altLang="en-US" sz="1600" b="1" dirty="0">
                <a:solidFill>
                  <a:srgbClr val="FFFF00"/>
                </a:solidFill>
              </a:rPr>
              <a:t>기울기</a:t>
            </a:r>
            <a:r>
              <a:rPr lang="en-US" altLang="ko-KR" sz="1600" b="1" dirty="0">
                <a:solidFill>
                  <a:srgbClr val="FFFF00"/>
                </a:solidFill>
              </a:rPr>
              <a:t>)</a:t>
            </a:r>
            <a:r>
              <a:rPr lang="ko-KR" altLang="en-US" sz="1600" b="1" dirty="0">
                <a:solidFill>
                  <a:srgbClr val="FFFF00"/>
                </a:solidFill>
              </a:rPr>
              <a:t> 변화가 있을 경우에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4357686" y="5143512"/>
            <a:ext cx="2004770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기울기 변수 재저장</a:t>
            </a:r>
          </a:p>
        </p:txBody>
      </p:sp>
      <p:sp>
        <p:nvSpPr>
          <p:cNvPr id="11" name="자유형 10"/>
          <p:cNvSpPr/>
          <p:nvPr/>
        </p:nvSpPr>
        <p:spPr>
          <a:xfrm>
            <a:off x="6643702" y="4357694"/>
            <a:ext cx="1104181" cy="1860629"/>
          </a:xfrm>
          <a:custGeom>
            <a:avLst/>
            <a:gdLst>
              <a:gd name="connsiteX0" fmla="*/ 0 w 1104181"/>
              <a:gd name="connsiteY0" fmla="*/ 202721 h 2362200"/>
              <a:gd name="connsiteX1" fmla="*/ 517585 w 1104181"/>
              <a:gd name="connsiteY1" fmla="*/ 306238 h 2362200"/>
              <a:gd name="connsiteX2" fmla="*/ 388188 w 1104181"/>
              <a:gd name="connsiteY2" fmla="*/ 2040147 h 2362200"/>
              <a:gd name="connsiteX3" fmla="*/ 1104181 w 1104181"/>
              <a:gd name="connsiteY3" fmla="*/ 2238555 h 236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4181" h="2362200">
                <a:moveTo>
                  <a:pt x="0" y="202721"/>
                </a:moveTo>
                <a:cubicBezTo>
                  <a:pt x="226443" y="101360"/>
                  <a:pt x="452887" y="0"/>
                  <a:pt x="517585" y="306238"/>
                </a:cubicBezTo>
                <a:cubicBezTo>
                  <a:pt x="582283" y="612476"/>
                  <a:pt x="290422" y="1718094"/>
                  <a:pt x="388188" y="2040147"/>
                </a:cubicBezTo>
                <a:cubicBezTo>
                  <a:pt x="485954" y="2362200"/>
                  <a:pt x="795067" y="2300377"/>
                  <a:pt x="1104181" y="2238555"/>
                </a:cubicBezTo>
              </a:path>
            </a:pathLst>
          </a:custGeom>
          <a:ln w="60325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5781940" y="6286520"/>
            <a:ext cx="2862026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>
                <a:solidFill>
                  <a:srgbClr val="C00000"/>
                </a:solidFill>
              </a:rPr>
              <a:t>다음 페이지 내용 삽입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/>
              <a:t>5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</a:t>
            </a:r>
            <a:r>
              <a:rPr kumimoji="0" lang="en-US" altLang="ko-KR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터치 </a:t>
            </a:r>
            <a:r>
              <a:rPr lang="en-US" altLang="ko-KR" dirty="0"/>
              <a:t>: </a:t>
            </a:r>
            <a:r>
              <a:rPr lang="ko-KR" altLang="en-US" sz="2800" dirty="0">
                <a:solidFill>
                  <a:schemeClr val="bg1"/>
                </a:solidFill>
              </a:rPr>
              <a:t>터치강도에 따라 행동나누기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9058" y="1128113"/>
            <a:ext cx="4429156" cy="572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직사각형 9"/>
          <p:cNvSpPr/>
          <p:nvPr/>
        </p:nvSpPr>
        <p:spPr>
          <a:xfrm>
            <a:off x="642910" y="1714488"/>
            <a:ext cx="2786082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600" b="1" dirty="0"/>
              <a:t>만약 기울기 변화 </a:t>
            </a:r>
            <a:r>
              <a:rPr lang="en-US" altLang="ko-KR" sz="1600" b="1" dirty="0"/>
              <a:t>&lt;3</a:t>
            </a:r>
            <a:r>
              <a:rPr lang="ko-KR" altLang="en-US" sz="1600" b="1" dirty="0"/>
              <a:t>이라면</a:t>
            </a:r>
            <a:endParaRPr lang="en-US" altLang="ko-KR" sz="1600" b="1" dirty="0"/>
          </a:p>
          <a:p>
            <a:r>
              <a:rPr lang="ko-KR" altLang="en-US" sz="1600" b="1" dirty="0"/>
              <a:t>     </a:t>
            </a:r>
            <a:r>
              <a:rPr lang="ko-KR" altLang="en-US" sz="1600" b="1" dirty="0">
                <a:solidFill>
                  <a:srgbClr val="FFFF00"/>
                </a:solidFill>
              </a:rPr>
              <a:t>살짝 터치했을 때</a:t>
            </a:r>
          </a:p>
        </p:txBody>
      </p:sp>
      <p:sp>
        <p:nvSpPr>
          <p:cNvPr id="11" name="왼쪽 중괄호 10"/>
          <p:cNvSpPr/>
          <p:nvPr/>
        </p:nvSpPr>
        <p:spPr>
          <a:xfrm>
            <a:off x="3571868" y="1571612"/>
            <a:ext cx="357190" cy="2214578"/>
          </a:xfrm>
          <a:prstGeom prst="leftBrace">
            <a:avLst>
              <a:gd name="adj1" fmla="val 27654"/>
              <a:gd name="adj2" fmla="val 19227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왼쪽 중괄호 11"/>
          <p:cNvSpPr/>
          <p:nvPr/>
        </p:nvSpPr>
        <p:spPr>
          <a:xfrm>
            <a:off x="3428992" y="4143380"/>
            <a:ext cx="357190" cy="2214578"/>
          </a:xfrm>
          <a:prstGeom prst="leftBrace">
            <a:avLst>
              <a:gd name="adj1" fmla="val 27654"/>
              <a:gd name="adj2" fmla="val 19227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571472" y="4286256"/>
            <a:ext cx="2786082" cy="7143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600" b="1" dirty="0"/>
              <a:t>아니면</a:t>
            </a:r>
            <a:endParaRPr lang="en-US" altLang="ko-KR" sz="1600" b="1" dirty="0"/>
          </a:p>
          <a:p>
            <a:r>
              <a:rPr lang="ko-KR" altLang="en-US" sz="1600" b="1" dirty="0">
                <a:solidFill>
                  <a:srgbClr val="FFFF00"/>
                </a:solidFill>
              </a:rPr>
              <a:t>     강하게 터치했을 때</a:t>
            </a:r>
            <a:endParaRPr lang="en-US" altLang="ko-KR" sz="1600" b="1" dirty="0">
              <a:solidFill>
                <a:srgbClr val="FFFF00"/>
              </a:solidFill>
            </a:endParaRPr>
          </a:p>
          <a:p>
            <a:r>
              <a:rPr lang="en-US" altLang="ko-KR" sz="1600" b="1" dirty="0">
                <a:solidFill>
                  <a:srgbClr val="FFFF00"/>
                </a:solidFill>
              </a:rPr>
              <a:t>     </a:t>
            </a:r>
            <a:r>
              <a:rPr lang="ko-KR" altLang="en-US" sz="1600" b="1" dirty="0">
                <a:solidFill>
                  <a:srgbClr val="FFFF00"/>
                </a:solidFill>
              </a:rPr>
              <a:t>흔들었을 때</a:t>
            </a:r>
          </a:p>
        </p:txBody>
      </p:sp>
      <p:pic>
        <p:nvPicPr>
          <p:cNvPr id="3075" name="Picture 3" descr="C:\Users\이미선\Downloads\캡처-removebg-preview.png"/>
          <p:cNvPicPr>
            <a:picLocks noChangeAspect="1" noChangeArrowheads="1"/>
          </p:cNvPicPr>
          <p:nvPr/>
        </p:nvPicPr>
        <p:blipFill>
          <a:blip r:embed="rId3"/>
          <a:srcRect r="55495"/>
          <a:stretch>
            <a:fillRect/>
          </a:stretch>
        </p:blipFill>
        <p:spPr bwMode="auto">
          <a:xfrm>
            <a:off x="1500166" y="2214554"/>
            <a:ext cx="1000132" cy="1045799"/>
          </a:xfrm>
          <a:prstGeom prst="rect">
            <a:avLst/>
          </a:prstGeom>
          <a:noFill/>
        </p:spPr>
      </p:pic>
      <p:pic>
        <p:nvPicPr>
          <p:cNvPr id="15" name="Picture 3" descr="C:\Users\이미선\Downloads\캡처-removebg-preview.png"/>
          <p:cNvPicPr>
            <a:picLocks noChangeAspect="1" noChangeArrowheads="1"/>
          </p:cNvPicPr>
          <p:nvPr/>
        </p:nvPicPr>
        <p:blipFill>
          <a:blip r:embed="rId3"/>
          <a:srcRect l="58172"/>
          <a:stretch>
            <a:fillRect/>
          </a:stretch>
        </p:blipFill>
        <p:spPr bwMode="auto">
          <a:xfrm>
            <a:off x="1571604" y="5072074"/>
            <a:ext cx="898920" cy="10001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텍스트 개체 틀 6"/>
          <p:cNvSpPr txBox="1">
            <a:spLocks/>
          </p:cNvSpPr>
          <p:nvPr/>
        </p:nvSpPr>
        <p:spPr>
          <a:xfrm>
            <a:off x="350218" y="318623"/>
            <a:ext cx="85795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6</a:t>
            </a:r>
            <a:r>
              <a:rPr kumimoji="0" lang="en-US" altLang="ko-KR" sz="35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</a:t>
            </a:r>
            <a:r>
              <a:rPr kumimoji="0" lang="en-US" altLang="ko-KR" sz="35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터치</a:t>
            </a:r>
            <a:r>
              <a:rPr lang="en-US" altLang="ko-KR" dirty="0"/>
              <a:t>:</a:t>
            </a:r>
            <a:r>
              <a:rPr lang="ko-KR" altLang="en-US" sz="2800" dirty="0">
                <a:solidFill>
                  <a:schemeClr val="bg1"/>
                </a:solidFill>
              </a:rPr>
              <a:t>전체보기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3286116" y="142852"/>
            <a:ext cx="5857916" cy="6756591"/>
            <a:chOff x="3286116" y="142852"/>
            <a:chExt cx="5857916" cy="6756591"/>
          </a:xfrm>
        </p:grpSpPr>
        <p:sp>
          <p:nvSpPr>
            <p:cNvPr id="16" name="직사각형 15"/>
            <p:cNvSpPr/>
            <p:nvPr/>
          </p:nvSpPr>
          <p:spPr>
            <a:xfrm>
              <a:off x="3357554" y="500042"/>
              <a:ext cx="642942" cy="214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11280"/>
            <a:stretch>
              <a:fillRect/>
            </a:stretch>
          </p:blipFill>
          <p:spPr bwMode="auto">
            <a:xfrm>
              <a:off x="3286116" y="142852"/>
              <a:ext cx="5857916" cy="67565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32"/>
          <p:cNvSpPr>
            <a:spLocks noGrp="1"/>
          </p:cNvSpPr>
          <p:nvPr>
            <p:ph type="body" sz="quarter" idx="10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>
            <a:normAutofit fontScale="70000" lnSpcReduction="20000"/>
          </a:bodyPr>
          <a:lstStyle>
            <a:lvl1pPr marL="0" indent="0" algn="ctr">
              <a:buFontTx/>
              <a:buNone/>
              <a:defRPr sz="45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sz="5000" dirty="0"/>
              <a:t>Thank</a:t>
            </a:r>
            <a:r>
              <a:rPr lang="ko-KR" altLang="en-US" sz="5000" dirty="0"/>
              <a:t> </a:t>
            </a:r>
            <a:r>
              <a:rPr lang="en-US" altLang="ko-KR" sz="5000" dirty="0"/>
              <a:t>You</a:t>
            </a:r>
            <a:endParaRPr lang="ko-KR" altLang="en-US" sz="5000" dirty="0"/>
          </a:p>
        </p:txBody>
      </p:sp>
    </p:spTree>
    <p:extLst>
      <p:ext uri="{BB962C8B-B14F-4D97-AF65-F5344CB8AC3E}">
        <p14:creationId xmlns:p14="http://schemas.microsoft.com/office/powerpoint/2010/main" val="2033095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로보독 전원 켜기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2571736" y="2714620"/>
            <a:ext cx="5790272" cy="3843171"/>
            <a:chOff x="3071802" y="3214686"/>
            <a:chExt cx="4929222" cy="3271667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2"/>
            <a:srcRect t="75778"/>
            <a:stretch>
              <a:fillRect/>
            </a:stretch>
          </p:blipFill>
          <p:spPr bwMode="auto">
            <a:xfrm>
              <a:off x="3071802" y="5643578"/>
              <a:ext cx="4786346" cy="84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0226" b="24741"/>
            <a:stretch>
              <a:fillRect/>
            </a:stretch>
          </p:blipFill>
          <p:spPr bwMode="auto">
            <a:xfrm>
              <a:off x="4929190" y="3214686"/>
              <a:ext cx="3071834" cy="2408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8" name="그룹 7"/>
          <p:cNvGrpSpPr/>
          <p:nvPr/>
        </p:nvGrpSpPr>
        <p:grpSpPr>
          <a:xfrm>
            <a:off x="500033" y="1357298"/>
            <a:ext cx="5420777" cy="3286148"/>
            <a:chOff x="500034" y="1357298"/>
            <a:chExt cx="4495832" cy="2725434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3"/>
            <a:srcRect l="41915" t="25212" r="3845" b="47515"/>
            <a:stretch>
              <a:fillRect/>
            </a:stretch>
          </p:blipFill>
          <p:spPr bwMode="auto">
            <a:xfrm>
              <a:off x="2428860" y="1714488"/>
              <a:ext cx="256700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00034" y="1357298"/>
              <a:ext cx="1785950" cy="27254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lang="ko-KR" altLang="en-US" dirty="0"/>
              <a:t>앱</a:t>
            </a:r>
            <a:r>
              <a:rPr lang="en-US" altLang="ko-KR" dirty="0"/>
              <a:t>(JCBlock)</a:t>
            </a:r>
            <a:r>
              <a:rPr lang="ko-KR" altLang="en-US" dirty="0"/>
              <a:t> </a:t>
            </a:r>
            <a:r>
              <a:rPr lang="en-US" altLang="ko-KR" dirty="0"/>
              <a:t>– </a:t>
            </a:r>
            <a:r>
              <a:rPr lang="ko-KR" altLang="en-US" dirty="0"/>
              <a:t>로보독 연결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79686" t="24010" r="3250" b="38861"/>
          <a:stretch>
            <a:fillRect/>
          </a:stretch>
        </p:blipFill>
        <p:spPr bwMode="auto">
          <a:xfrm>
            <a:off x="1571604" y="1214422"/>
            <a:ext cx="714380" cy="68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직사각형 4"/>
          <p:cNvSpPr/>
          <p:nvPr/>
        </p:nvSpPr>
        <p:spPr>
          <a:xfrm>
            <a:off x="2214546" y="1357298"/>
            <a:ext cx="51435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JCBlock(</a:t>
            </a:r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제이씨블록</a:t>
            </a:r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)</a:t>
            </a:r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앱을 실행한다</a:t>
            </a:r>
            <a:r>
              <a:rPr lang="en-US" altLang="ko-KR" sz="2400" b="1" dirty="0">
                <a:solidFill>
                  <a:srgbClr val="0070C0"/>
                </a:solidFill>
                <a:latin typeface="+mn-ea"/>
              </a:rPr>
              <a:t>.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165038"/>
            <a:ext cx="102273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2165038"/>
            <a:ext cx="2071702" cy="425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직사각형 10"/>
          <p:cNvSpPr/>
          <p:nvPr/>
        </p:nvSpPr>
        <p:spPr>
          <a:xfrm>
            <a:off x="3857621" y="3736674"/>
            <a:ext cx="1071569" cy="57150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Wingdings" pitchFamily="2" charset="2"/>
              <a:buChar char=""/>
            </a:pPr>
            <a:r>
              <a:rPr lang="ko-KR" altLang="en-US" sz="1400" b="1" dirty="0"/>
              <a:t>로보독</a:t>
            </a:r>
            <a:r>
              <a:rPr lang="en-US" altLang="ko-KR" sz="1400" b="1" dirty="0"/>
              <a:t>ID</a:t>
            </a:r>
          </a:p>
          <a:p>
            <a:pPr algn="ctr"/>
            <a:r>
              <a:rPr lang="ko-KR" altLang="en-US" sz="1400" b="1" dirty="0"/>
              <a:t>확인</a:t>
            </a:r>
          </a:p>
        </p:txBody>
      </p:sp>
      <p:sp>
        <p:nvSpPr>
          <p:cNvPr id="12" name="타원 11"/>
          <p:cNvSpPr/>
          <p:nvPr/>
        </p:nvSpPr>
        <p:spPr>
          <a:xfrm>
            <a:off x="2954804" y="3911354"/>
            <a:ext cx="21431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3857620" y="4308178"/>
            <a:ext cx="1071570" cy="121444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900" b="1" dirty="0"/>
              <a:t>로보독 </a:t>
            </a:r>
            <a:r>
              <a:rPr lang="en-US" altLang="ko-KR" sz="900" b="1" dirty="0"/>
              <a:t>ID</a:t>
            </a:r>
            <a:r>
              <a:rPr lang="ko-KR" altLang="en-US" sz="900" b="1" dirty="0"/>
              <a:t>는 앱과 연결되면 자동으로 저장된다</a:t>
            </a:r>
            <a:r>
              <a:rPr lang="en-US" altLang="ko-KR" sz="900" b="1" dirty="0"/>
              <a:t>. </a:t>
            </a:r>
          </a:p>
          <a:p>
            <a:endParaRPr lang="en-US" altLang="ko-KR" sz="900" b="1" dirty="0"/>
          </a:p>
          <a:p>
            <a:r>
              <a:rPr lang="ko-KR" altLang="en-US" sz="900" b="1" dirty="0"/>
              <a:t>새로운 로보독과 연결 시 </a:t>
            </a:r>
            <a:r>
              <a:rPr lang="en-US" altLang="ko-KR" sz="900" b="1" dirty="0"/>
              <a:t>ID </a:t>
            </a:r>
            <a:r>
              <a:rPr lang="ko-KR" altLang="en-US" sz="900" b="1" dirty="0"/>
              <a:t>삭제후 재연결 시도한다</a:t>
            </a:r>
            <a:r>
              <a:rPr lang="en-US" altLang="ko-KR" sz="900" b="1" dirty="0"/>
              <a:t>.</a:t>
            </a:r>
            <a:endParaRPr lang="ko-KR" altLang="en-US" sz="900" b="1" dirty="0"/>
          </a:p>
        </p:txBody>
      </p:sp>
      <p:sp>
        <p:nvSpPr>
          <p:cNvPr id="16" name="타원 15"/>
          <p:cNvSpPr/>
          <p:nvPr/>
        </p:nvSpPr>
        <p:spPr>
          <a:xfrm>
            <a:off x="3314424" y="2173664"/>
            <a:ext cx="21431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3857621" y="2165038"/>
            <a:ext cx="1000132" cy="4286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sym typeface="Wingdings"/>
              </a:rPr>
              <a:t>아이콘 </a:t>
            </a:r>
            <a:endParaRPr lang="en-US" altLang="ko-KR" sz="1400" b="1" dirty="0">
              <a:sym typeface="Wingdings"/>
            </a:endParaRPr>
          </a:p>
          <a:p>
            <a:pPr algn="ctr"/>
            <a:r>
              <a:rPr lang="ko-KR" altLang="en-US" sz="1400" b="1" dirty="0">
                <a:sym typeface="Wingdings"/>
              </a:rPr>
              <a:t>터치</a:t>
            </a:r>
            <a:endParaRPr lang="ko-KR" altLang="en-US" sz="1400" b="1" dirty="0"/>
          </a:p>
        </p:txBody>
      </p:sp>
      <p:pic>
        <p:nvPicPr>
          <p:cNvPr id="19" name="그림 5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6" y="2165038"/>
            <a:ext cx="2071702" cy="4335796"/>
          </a:xfrm>
          <a:prstGeom prst="rect">
            <a:avLst/>
          </a:prstGeom>
          <a:noFill/>
          <a:ln w="1270">
            <a:solidFill>
              <a:srgbClr val="7F7F7F"/>
            </a:solidFill>
            <a:miter lim="800000"/>
            <a:headEnd/>
            <a:tailEnd/>
          </a:ln>
        </p:spPr>
      </p:pic>
      <p:sp>
        <p:nvSpPr>
          <p:cNvPr id="21" name="오른쪽 화살표 20"/>
          <p:cNvSpPr/>
          <p:nvPr/>
        </p:nvSpPr>
        <p:spPr>
          <a:xfrm>
            <a:off x="5072066" y="2665104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오른쪽 화살표 14"/>
          <p:cNvSpPr/>
          <p:nvPr/>
        </p:nvSpPr>
        <p:spPr>
          <a:xfrm>
            <a:off x="1357290" y="2593666"/>
            <a:ext cx="428628" cy="50006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/>
        </p:nvSpPr>
        <p:spPr>
          <a:xfrm>
            <a:off x="7011948" y="2165038"/>
            <a:ext cx="21431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7572396" y="2143116"/>
            <a:ext cx="1071569" cy="4286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sym typeface="Wingdings"/>
              </a:rPr>
              <a:t>파란색</a:t>
            </a:r>
            <a:endParaRPr lang="en-US" altLang="ko-KR" sz="1400" b="1" dirty="0"/>
          </a:p>
          <a:p>
            <a:pPr algn="ctr"/>
            <a:r>
              <a:rPr lang="ko-KR" altLang="en-US" sz="1400" b="1" dirty="0"/>
              <a:t>표시</a:t>
            </a:r>
          </a:p>
        </p:txBody>
      </p:sp>
      <p:sp>
        <p:nvSpPr>
          <p:cNvPr id="26" name="직사각형 25"/>
          <p:cNvSpPr/>
          <p:nvPr/>
        </p:nvSpPr>
        <p:spPr>
          <a:xfrm>
            <a:off x="7572396" y="3286124"/>
            <a:ext cx="1071569" cy="7143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sym typeface="Wingdings"/>
              </a:rPr>
              <a:t>로보독</a:t>
            </a:r>
            <a:endParaRPr lang="en-US" altLang="ko-KR" sz="1400" b="1" dirty="0">
              <a:sym typeface="Wingdings"/>
            </a:endParaRPr>
          </a:p>
          <a:p>
            <a:pPr algn="ctr"/>
            <a:r>
              <a:rPr lang="ko-KR" altLang="en-US" sz="1400" b="1" dirty="0">
                <a:sym typeface="Wingdings"/>
              </a:rPr>
              <a:t>부저음</a:t>
            </a:r>
            <a:endParaRPr lang="en-US" altLang="ko-KR" sz="1400" b="1" dirty="0">
              <a:sym typeface="Wingdings"/>
            </a:endParaRPr>
          </a:p>
          <a:p>
            <a:pPr algn="ctr"/>
            <a:r>
              <a:rPr lang="ko-KR" altLang="en-US" sz="1400" b="1" dirty="0">
                <a:sym typeface="Wingdings"/>
              </a:rPr>
              <a:t>출력됨</a:t>
            </a:r>
            <a:endParaRPr lang="ko-KR" altLang="en-US" sz="1400" b="1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0958" y="4143380"/>
            <a:ext cx="1214446" cy="1005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483231">
            <a:off x="8064814" y="3862689"/>
            <a:ext cx="596150" cy="452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02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72132" y="3071810"/>
            <a:ext cx="2357454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살펴보기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전면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&amp;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측면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9020175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상단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&amp;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하단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1BAE8AB9-DD65-2290-BC97-6B61310BF6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" y="1404791"/>
            <a:ext cx="9129395" cy="513458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03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32802" y="3071810"/>
            <a:ext cx="3754106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3900" b="1" dirty="0">
                <a:solidFill>
                  <a:schemeClr val="bg1"/>
                </a:solidFill>
              </a:rPr>
              <a:t>자이로</a:t>
            </a: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센서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1. </a:t>
            </a:r>
            <a:r>
              <a:rPr lang="ko-KR" altLang="en-US" dirty="0"/>
              <a:t>자이로 센서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26" name="Picture 9" descr="gyroscope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928802"/>
            <a:ext cx="2246486" cy="3786214"/>
          </a:xfrm>
          <a:prstGeom prst="rect">
            <a:avLst/>
          </a:prstGeom>
          <a:noFill/>
        </p:spPr>
      </p:pic>
      <p:sp>
        <p:nvSpPr>
          <p:cNvPr id="27" name="직사각형 26"/>
          <p:cNvSpPr/>
          <p:nvPr/>
        </p:nvSpPr>
        <p:spPr>
          <a:xfrm>
            <a:off x="3286116" y="3786190"/>
            <a:ext cx="5214974" cy="1754326"/>
          </a:xfrm>
          <a:prstGeom prst="rect">
            <a:avLst/>
          </a:prstGeom>
          <a:solidFill>
            <a:schemeClr val="bg1">
              <a:lumMod val="95000"/>
              <a:alpha val="29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b="1" dirty="0">
                <a:solidFill>
                  <a:prstClr val="black"/>
                </a:solidFill>
              </a:rPr>
              <a:t>팽이가 회전할 때 회전축은 항상 지면과 수직방향으로 유지되는데 이와 유사하게 자이로 센서도 회전 시 일정하게 유지되는 축이 존재하여 물체의 기울기를 측정 할 수 있다</a:t>
            </a:r>
            <a:r>
              <a:rPr lang="en-US" altLang="ko-KR" b="1" dirty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29" name="모서리가 둥근 직사각형 28"/>
          <p:cNvSpPr/>
          <p:nvPr/>
        </p:nvSpPr>
        <p:spPr>
          <a:xfrm>
            <a:off x="0" y="1142984"/>
            <a:ext cx="9144000" cy="714380"/>
          </a:xfrm>
          <a:prstGeom prst="roundRect">
            <a:avLst>
              <a:gd name="adj" fmla="val 100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직사각형 29"/>
          <p:cNvSpPr/>
          <p:nvPr/>
        </p:nvSpPr>
        <p:spPr>
          <a:xfrm>
            <a:off x="1214414" y="1285860"/>
            <a:ext cx="75009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자이로 센서는 로보독의 몸체 균형과 방위 인지 제어</a:t>
            </a:r>
            <a:endParaRPr lang="en-US" altLang="ko-KR" sz="24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3214678" y="2643182"/>
            <a:ext cx="51435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0070C0"/>
                </a:solidFill>
                <a:latin typeface="+mn-ea"/>
              </a:rPr>
              <a:t>자이로 센서는 물체의 회전속도인 각속도 값으로 기울어짐을 인지</a:t>
            </a:r>
            <a:endParaRPr lang="en-US" altLang="ko-KR" sz="2400" b="1" dirty="0">
              <a:solidFill>
                <a:srgbClr val="0070C0"/>
              </a:solidFill>
              <a:latin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용자 지정 1">
      <a:dk1>
        <a:sysClr val="windowText" lastClr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나눔고딕 ExtraBold"/>
        <a:ea typeface="맑은 고딕"/>
        <a:cs typeface=""/>
      </a:majorFont>
      <a:minorFont>
        <a:latin typeface="맑은 고딕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vert="horz" lIns="91440" tIns="45720" rIns="91440" bIns="45720" rtlCol="0" anchor="ctr">
        <a:normAutofit/>
      </a:bodyPr>
      <a:lstStyle>
        <a:defPPr>
          <a:defRPr sz="2000" smtClean="0">
            <a:solidFill>
              <a:schemeClr val="bg1"/>
            </a:solidFill>
            <a:latin typeface="나눔고딕 ExtraBold" panose="020D0904000000000000" pitchFamily="50" charset="-127"/>
            <a:ea typeface="나눔고딕 ExtraBold" panose="020D0904000000000000" pitchFamily="50" charset="-127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headEnd type="arrow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25232</TotalTime>
  <Words>415</Words>
  <Application>Microsoft Office PowerPoint</Application>
  <PresentationFormat>화면 슬라이드 쇼(4:3)</PresentationFormat>
  <Paragraphs>100</Paragraphs>
  <Slides>26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4</vt:i4>
      </vt:variant>
      <vt:variant>
        <vt:lpstr>슬라이드 제목</vt:lpstr>
      </vt:variant>
      <vt:variant>
        <vt:i4>26</vt:i4>
      </vt:variant>
    </vt:vector>
  </HeadingPairs>
  <TitlesOfParts>
    <vt:vector size="37" baseType="lpstr">
      <vt:lpstr>나눔고딕 ExtraBold</vt:lpstr>
      <vt:lpstr>맑은 고딕</vt:lpstr>
      <vt:lpstr>휴먼편지체</vt:lpstr>
      <vt:lpstr>Arial</vt:lpstr>
      <vt:lpstr>Calibri</vt:lpstr>
      <vt:lpstr>Segoe UI Black</vt:lpstr>
      <vt:lpstr>Wingdings</vt:lpstr>
      <vt:lpstr>Office 테마</vt:lpstr>
      <vt:lpstr>1_디자인 사용자 지정</vt:lpstr>
      <vt:lpstr>디자인 사용자 지정</vt:lpstr>
      <vt:lpstr>2_디자인 사용자 지정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mycom007</dc:creator>
  <cp:lastModifiedBy>인수 김</cp:lastModifiedBy>
  <cp:revision>4275</cp:revision>
  <cp:lastPrinted>2016-04-11T08:38:53Z</cp:lastPrinted>
  <dcterms:created xsi:type="dcterms:W3CDTF">2016-03-30T04:54:04Z</dcterms:created>
  <dcterms:modified xsi:type="dcterms:W3CDTF">2025-03-14T06:41:06Z</dcterms:modified>
</cp:coreProperties>
</file>