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2"/>
  </p:notesMasterIdLst>
  <p:handoutMasterIdLst>
    <p:handoutMasterId r:id="rId23"/>
  </p:handoutMasterIdLst>
  <p:sldIdLst>
    <p:sldId id="258" r:id="rId5"/>
    <p:sldId id="617" r:id="rId6"/>
    <p:sldId id="612" r:id="rId7"/>
    <p:sldId id="592" r:id="rId8"/>
    <p:sldId id="618" r:id="rId9"/>
    <p:sldId id="613" r:id="rId10"/>
    <p:sldId id="615" r:id="rId11"/>
    <p:sldId id="601" r:id="rId12"/>
    <p:sldId id="606" r:id="rId13"/>
    <p:sldId id="602" r:id="rId14"/>
    <p:sldId id="603" r:id="rId15"/>
    <p:sldId id="605" r:id="rId16"/>
    <p:sldId id="610" r:id="rId17"/>
    <p:sldId id="604" r:id="rId18"/>
    <p:sldId id="608" r:id="rId19"/>
    <p:sldId id="609" r:id="rId20"/>
    <p:sldId id="607" r:id="rId21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6" autoAdjust="0"/>
    <p:restoredTop sz="95718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7" r:id="rId8"/>
    <p:sldLayoutId id="2147483719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5286388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블록코딩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-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기초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3" name="직각 삼각형 232"/>
          <p:cNvSpPr/>
          <p:nvPr/>
        </p:nvSpPr>
        <p:spPr>
          <a:xfrm rot="10800000">
            <a:off x="6929454" y="0"/>
            <a:ext cx="2214546" cy="22145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285728"/>
            <a:ext cx="917865" cy="857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000364" y="3143248"/>
            <a:ext cx="5715040" cy="3071834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패드블록을 이용하여 조이스틱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,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스크롤바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,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버튼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, LED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를 사용자가 디자인하여 나만의 패드를 만들어 본다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.</a:t>
            </a:r>
            <a:endParaRPr lang="ko-KR" altLang="en-US" sz="1600" kern="100" dirty="0">
              <a:solidFill>
                <a:schemeClr val="tx1"/>
              </a:solidFill>
              <a:cs typeface="Times New Roman"/>
            </a:endParaRPr>
          </a:p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496785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+mn-ea"/>
              </a:rPr>
              <a:t>패드는 하드웨어 장치를 제어하기 위한 조이스틱 앱을 만들 수 있는 블록이다</a:t>
            </a:r>
            <a:r>
              <a:rPr lang="en-US" altLang="en-US" b="1" dirty="0">
                <a:solidFill>
                  <a:srgbClr val="0070C0"/>
                </a:solidFill>
                <a:latin typeface="+mn-ea"/>
              </a:rPr>
              <a:t>. </a:t>
            </a:r>
            <a:r>
              <a:rPr lang="ko-KR" altLang="en-US" b="1" dirty="0">
                <a:solidFill>
                  <a:srgbClr val="0070C0"/>
                </a:solidFill>
                <a:latin typeface="+mn-ea"/>
              </a:rPr>
              <a:t>주니랩 제품을 연동하여 손쉽게 조종기 앱을 구현한다</a:t>
            </a:r>
            <a:r>
              <a:rPr lang="en-US" altLang="en-US" b="1" dirty="0">
                <a:solidFill>
                  <a:srgbClr val="0070C0"/>
                </a:solidFill>
                <a:latin typeface="+mn-ea"/>
              </a:rPr>
              <a:t>.</a:t>
            </a:r>
            <a:endParaRPr lang="en-US" altLang="ko-KR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000364" y="2714628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「패드」 선택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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패드 블록 확인하기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18750"/>
          <a:stretch>
            <a:fillRect/>
          </a:stretch>
        </p:blipFill>
        <p:spPr bwMode="auto">
          <a:xfrm>
            <a:off x="642910" y="2428867"/>
            <a:ext cx="2286016" cy="381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패드</a:t>
            </a:r>
          </a:p>
        </p:txBody>
      </p:sp>
      <p:grpSp>
        <p:nvGrpSpPr>
          <p:cNvPr id="13" name="그룹 45"/>
          <p:cNvGrpSpPr/>
          <p:nvPr/>
        </p:nvGrpSpPr>
        <p:grpSpPr>
          <a:xfrm>
            <a:off x="8072462" y="2143116"/>
            <a:ext cx="536361" cy="1078476"/>
            <a:chOff x="9765149" y="1426965"/>
            <a:chExt cx="855319" cy="1966812"/>
          </a:xfrm>
        </p:grpSpPr>
        <p:grpSp>
          <p:nvGrpSpPr>
            <p:cNvPr id="14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4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8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5" name="그룹 34"/>
            <p:cNvGrpSpPr/>
            <p:nvPr/>
          </p:nvGrpSpPr>
          <p:grpSpPr>
            <a:xfrm>
              <a:off x="9765163" y="1426979"/>
              <a:ext cx="855320" cy="553748"/>
              <a:chOff x="14482836" y="4593351"/>
              <a:chExt cx="1044575" cy="676276"/>
            </a:xfrm>
          </p:grpSpPr>
          <p:sp>
            <p:nvSpPr>
              <p:cNvPr id="16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000504"/>
            <a:ext cx="292385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757999" y="3743331"/>
            <a:ext cx="10287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/>
          <p:cNvSpPr/>
          <p:nvPr/>
        </p:nvSpPr>
        <p:spPr>
          <a:xfrm>
            <a:off x="4000496" y="3575704"/>
            <a:ext cx="4643470" cy="2639377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패드 화면에서 버튼을 누르면서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 </a:t>
            </a: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LED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를 변화를 확인한다</a:t>
            </a:r>
            <a:r>
              <a:rPr lang="en-US" sz="1600" kern="100" dirty="0">
                <a:solidFill>
                  <a:schemeClr val="tx1"/>
                </a:solidFill>
                <a:cs typeface="Times New Roman"/>
              </a:rPr>
              <a:t>.</a:t>
            </a:r>
            <a:endParaRPr lang="ko-KR" altLang="en-US" sz="1600" kern="100" dirty="0">
              <a:solidFill>
                <a:schemeClr val="tx1"/>
              </a:solidFill>
              <a:cs typeface="Times New Roman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67585" name="그림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857364"/>
            <a:ext cx="2569904" cy="3000396"/>
          </a:xfrm>
          <a:prstGeom prst="rect">
            <a:avLst/>
          </a:prstGeom>
          <a:noFill/>
        </p:spPr>
      </p:pic>
      <p:pic>
        <p:nvPicPr>
          <p:cNvPr id="67586" name="그림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436682" y="3493012"/>
            <a:ext cx="1643074" cy="3372438"/>
          </a:xfrm>
          <a:prstGeom prst="rect">
            <a:avLst/>
          </a:prstGeom>
          <a:noFill/>
        </p:spPr>
      </p:pic>
      <p:sp>
        <p:nvSpPr>
          <p:cNvPr id="15" name="직사각형 14"/>
          <p:cNvSpPr/>
          <p:nvPr/>
        </p:nvSpPr>
        <p:spPr>
          <a:xfrm>
            <a:off x="3786182" y="1285860"/>
            <a:ext cx="4572000" cy="20744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cs typeface="Times New Roman"/>
                <a:sym typeface="Wingdings 2"/>
              </a:rPr>
              <a:t></a:t>
            </a:r>
            <a:r>
              <a:rPr lang="ko-KR" altLang="en-US" sz="1600" kern="100" dirty="0">
                <a:cs typeface="Times New Roman"/>
              </a:rPr>
              <a:t>버튼과</a:t>
            </a:r>
            <a:r>
              <a:rPr lang="en-US" sz="1600" kern="100" dirty="0">
                <a:cs typeface="Times New Roman"/>
              </a:rPr>
              <a:t> LED</a:t>
            </a:r>
            <a:r>
              <a:rPr lang="ko-KR" altLang="en-US" sz="1600" kern="100" dirty="0">
                <a:cs typeface="Times New Roman"/>
              </a:rPr>
              <a:t>만을 이용하여 패드를 디자인</a:t>
            </a:r>
            <a:endParaRPr lang="en-US" altLang="ko-KR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ko-KR" altLang="en-US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cs typeface="Times New Roman"/>
                <a:sym typeface="Wingdings 2"/>
              </a:rPr>
              <a:t></a:t>
            </a:r>
            <a:r>
              <a:rPr lang="ko-KR" altLang="en-US" sz="1600" kern="100" dirty="0">
                <a:cs typeface="Times New Roman"/>
              </a:rPr>
              <a:t>만약 버튼을 눌렀을 때 초록</a:t>
            </a:r>
            <a:r>
              <a:rPr lang="en-US" sz="1600" kern="100" dirty="0">
                <a:cs typeface="Times New Roman"/>
              </a:rPr>
              <a:t> LED </a:t>
            </a:r>
            <a:r>
              <a:rPr lang="ko-KR" altLang="en-US" sz="1600" kern="100" dirty="0">
                <a:cs typeface="Times New Roman"/>
              </a:rPr>
              <a:t>켜기</a:t>
            </a:r>
            <a:endParaRPr lang="en-US" altLang="ko-KR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ko-KR" altLang="en-US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cs typeface="Times New Roman"/>
                <a:sym typeface="Wingdings 2"/>
              </a:rPr>
              <a:t></a:t>
            </a:r>
            <a:r>
              <a:rPr lang="ko-KR" altLang="en-US" sz="1600" kern="100" dirty="0">
                <a:cs typeface="Times New Roman"/>
              </a:rPr>
              <a:t>아니라면</a:t>
            </a:r>
            <a:r>
              <a:rPr lang="en-US" sz="1600" kern="100" dirty="0">
                <a:cs typeface="Times New Roman"/>
              </a:rPr>
              <a:t>(</a:t>
            </a:r>
            <a:r>
              <a:rPr lang="ko-KR" altLang="en-US" sz="1600" kern="100" dirty="0">
                <a:cs typeface="Times New Roman"/>
              </a:rPr>
              <a:t>버튼을 안눌렀을 때</a:t>
            </a:r>
            <a:r>
              <a:rPr lang="en-US" sz="1600" kern="100" dirty="0">
                <a:cs typeface="Times New Roman"/>
              </a:rPr>
              <a:t>) </a:t>
            </a:r>
            <a:r>
              <a:rPr lang="ko-KR" altLang="en-US" sz="1600" kern="100" dirty="0">
                <a:cs typeface="Times New Roman"/>
              </a:rPr>
              <a:t>초록</a:t>
            </a:r>
            <a:r>
              <a:rPr lang="en-US" sz="1600" kern="100" dirty="0">
                <a:cs typeface="Times New Roman"/>
              </a:rPr>
              <a:t> LED </a:t>
            </a:r>
            <a:r>
              <a:rPr lang="ko-KR" altLang="en-US" sz="1600" kern="100" dirty="0">
                <a:cs typeface="Times New Roman"/>
              </a:rPr>
              <a:t>끄기</a:t>
            </a:r>
            <a:endParaRPr lang="en-US" altLang="ko-KR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ko-KR" altLang="en-US" sz="1600" kern="100" dirty="0"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cs typeface="Times New Roman"/>
                <a:sym typeface="Wingdings 2"/>
              </a:rPr>
              <a:t></a:t>
            </a:r>
            <a:r>
              <a:rPr lang="en-US" sz="1600" kern="100" dirty="0">
                <a:cs typeface="Times New Roman"/>
              </a:rPr>
              <a:t> </a:t>
            </a:r>
            <a:r>
              <a:rPr lang="ko-KR" altLang="en-US" sz="1600" kern="100" dirty="0">
                <a:cs typeface="Times New Roman"/>
              </a:rPr>
              <a:t>실행버튼 클릭</a:t>
            </a:r>
          </a:p>
        </p:txBody>
      </p:sp>
      <p:sp>
        <p:nvSpPr>
          <p:cNvPr id="6" name="오각형 5"/>
          <p:cNvSpPr/>
          <p:nvPr/>
        </p:nvSpPr>
        <p:spPr>
          <a:xfrm flipH="1">
            <a:off x="214282" y="1108271"/>
            <a:ext cx="3357586" cy="606217"/>
          </a:xfrm>
          <a:prstGeom prst="homePlate">
            <a:avLst/>
          </a:pr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1234368" y="1294486"/>
            <a:ext cx="2203250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버튼을 이용한 </a:t>
            </a:r>
            <a:r>
              <a:rPr lang="en-US" altLang="ko-KR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 LED </a:t>
            </a: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제어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472181" y="1201331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12" name="Freeform 329"/>
          <p:cNvSpPr>
            <a:spLocks/>
          </p:cNvSpPr>
          <p:nvPr/>
        </p:nvSpPr>
        <p:spPr bwMode="auto">
          <a:xfrm>
            <a:off x="3555718" y="785794"/>
            <a:ext cx="230464" cy="6072206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45"/>
          <p:cNvGrpSpPr/>
          <p:nvPr/>
        </p:nvGrpSpPr>
        <p:grpSpPr>
          <a:xfrm>
            <a:off x="8001024" y="3211617"/>
            <a:ext cx="500066" cy="1149906"/>
            <a:chOff x="9765149" y="1426965"/>
            <a:chExt cx="855319" cy="1966812"/>
          </a:xfrm>
        </p:grpSpPr>
        <p:grpSp>
          <p:nvGrpSpPr>
            <p:cNvPr id="25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33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8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6" name="그룹 34"/>
            <p:cNvGrpSpPr/>
            <p:nvPr/>
          </p:nvGrpSpPr>
          <p:grpSpPr>
            <a:xfrm>
              <a:off x="9765163" y="1426981"/>
              <a:ext cx="855320" cy="553748"/>
              <a:chOff x="14482836" y="4593351"/>
              <a:chExt cx="1044575" cy="676276"/>
            </a:xfrm>
          </p:grpSpPr>
          <p:sp>
            <p:nvSpPr>
              <p:cNvPr id="27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8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모서리가 둥근 직사각형 50"/>
          <p:cNvSpPr/>
          <p:nvPr/>
        </p:nvSpPr>
        <p:spPr>
          <a:xfrm>
            <a:off x="3929058" y="1714488"/>
            <a:ext cx="4429156" cy="135732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929058" y="3786190"/>
            <a:ext cx="4429156" cy="2714644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조이스틱을 움직이면 </a:t>
            </a:r>
            <a:endParaRPr kumimoji="1" lang="en-US" altLang="ko-KR" sz="1600" dirty="0">
              <a:solidFill>
                <a:schemeClr val="tx1"/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초록</a:t>
            </a:r>
            <a:r>
              <a:rPr kumimoji="1" lang="en-US" altLang="ko-KR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LED</a:t>
            </a:r>
            <a:r>
              <a:rPr kumimoji="1" lang="ko-KR" altLang="en-US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가 켜지고 </a:t>
            </a:r>
            <a:endParaRPr kumimoji="1" lang="en-US" altLang="ko-KR" sz="1600" dirty="0">
              <a:solidFill>
                <a:schemeClr val="tx1"/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스크롤바가 조이스틱 값에 </a:t>
            </a:r>
            <a:endParaRPr kumimoji="1" lang="en-US" altLang="ko-KR" sz="1600" dirty="0">
              <a:solidFill>
                <a:schemeClr val="tx1"/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의해 위아래로 움직인다</a:t>
            </a:r>
            <a:r>
              <a:rPr kumimoji="1" lang="en-US" altLang="ko-KR" sz="1600" dirty="0">
                <a:solidFill>
                  <a:schemeClr val="tx1"/>
                </a:solidFill>
                <a:latin typeface="+mn-ea"/>
                <a:cs typeface="Times New Roman" pitchFamily="18" charset="0"/>
                <a:sym typeface="Wingdings 2" pitchFamily="18" charset="2"/>
              </a:rPr>
              <a:t>.</a:t>
            </a:r>
            <a:endParaRPr kumimoji="1" lang="ko-KR" altLang="en-US" sz="16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ko-KR" altLang="en-US" sz="1600" kern="100" dirty="0">
              <a:solidFill>
                <a:schemeClr val="tx1"/>
              </a:solidFill>
              <a:cs typeface="Times New Roman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643306" y="785794"/>
            <a:ext cx="492922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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스크롤바</a:t>
            </a:r>
            <a:r>
              <a:rPr kumimoji="1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,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버튼</a:t>
            </a:r>
            <a:r>
              <a:rPr kumimoji="1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, LED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로 패드 디자인</a:t>
            </a:r>
            <a:endParaRPr kumimoji="1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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조이스틱 값으로 조건별 스크롤바 와 </a:t>
            </a:r>
            <a:r>
              <a:rPr kumimoji="1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LED 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제어</a:t>
            </a:r>
            <a:endParaRPr kumimoji="1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6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   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만약 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“0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번 조이스틱 값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”&gt;1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보다 크다면</a:t>
            </a:r>
            <a:endParaRPr kumimoji="1" lang="ko-KR" altLang="en-US" sz="1600" u="sng" dirty="0">
              <a:solidFill>
                <a:schemeClr val="accent5">
                  <a:lumMod val="75000"/>
                </a:schemeClr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초록</a:t>
            </a:r>
            <a:r>
              <a:rPr kumimoji="1" lang="en-US" altLang="ko-KR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LED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켜기</a:t>
            </a:r>
            <a:r>
              <a:rPr kumimoji="1" lang="en-US" altLang="ko-KR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, </a:t>
            </a: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스크롤바값을 조이스틱 값으로 입력 받기</a:t>
            </a:r>
            <a:endParaRPr kumimoji="1" lang="en-US" altLang="ko-KR" sz="16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     </a:t>
            </a:r>
            <a:r>
              <a:rPr kumimoji="1" lang="ko-KR" altLang="en-US" sz="1600" b="0" u="sng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아니면</a:t>
            </a:r>
            <a:endParaRPr kumimoji="1" lang="en-US" altLang="ko-KR" sz="1600" b="0" u="sng" strike="noStrike" cap="none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초록색 </a:t>
            </a:r>
            <a:r>
              <a:rPr kumimoji="1" lang="en-US" altLang="ko-KR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LED 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끄기</a:t>
            </a:r>
            <a:endParaRPr kumimoji="1" lang="en-US" altLang="ko-KR" sz="16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ko-KR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" pitchFamily="2" charset="2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643306" y="3357562"/>
            <a:ext cx="2857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latin typeface="+mn-ea"/>
                <a:cs typeface="Times New Roman" pitchFamily="18" charset="0"/>
                <a:sym typeface="Wingdings 2" pitchFamily="18" charset="2"/>
              </a:rPr>
              <a:t></a:t>
            </a:r>
            <a:r>
              <a:rPr kumimoji="1" lang="ko-KR" altLang="en-US" sz="1600" dirty="0">
                <a:latin typeface="+mn-ea"/>
                <a:cs typeface="Times New Roman" pitchFamily="18" charset="0"/>
              </a:rPr>
              <a:t>실행버튼 클릭</a:t>
            </a:r>
            <a:endParaRPr kumimoji="1" lang="ko-KR" altLang="en-US" sz="1600" dirty="0">
              <a:latin typeface="+mn-ea"/>
              <a:cs typeface="Times New Roman" pitchFamily="18" charset="0"/>
              <a:sym typeface="Wingdings 2" pitchFamily="18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en-US" altLang="ko-KR" sz="1600" dirty="0">
              <a:latin typeface="+mn-ea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7" name="Freeform 329"/>
          <p:cNvSpPr>
            <a:spLocks/>
          </p:cNvSpPr>
          <p:nvPr/>
        </p:nvSpPr>
        <p:spPr bwMode="auto">
          <a:xfrm>
            <a:off x="3474019" y="571480"/>
            <a:ext cx="240725" cy="6286520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20" name="오각형 19"/>
          <p:cNvSpPr/>
          <p:nvPr/>
        </p:nvSpPr>
        <p:spPr>
          <a:xfrm flipH="1">
            <a:off x="571472" y="1071546"/>
            <a:ext cx="2911912" cy="606217"/>
          </a:xfrm>
          <a:prstGeom prst="homePlate">
            <a:avLst/>
          </a:pr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785786" y="114298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768740" y="1160236"/>
            <a:ext cx="2601826" cy="4431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조이스틱으로 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스크롤바</a:t>
            </a:r>
            <a:r>
              <a:rPr lang="en-US" altLang="ko-KR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/LED </a:t>
            </a: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제어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grpSp>
        <p:nvGrpSpPr>
          <p:cNvPr id="24" name="그룹 45"/>
          <p:cNvGrpSpPr/>
          <p:nvPr/>
        </p:nvGrpSpPr>
        <p:grpSpPr>
          <a:xfrm>
            <a:off x="4143372" y="5286388"/>
            <a:ext cx="500066" cy="1149906"/>
            <a:chOff x="9765149" y="1426965"/>
            <a:chExt cx="855319" cy="1966812"/>
          </a:xfrm>
        </p:grpSpPr>
        <p:grpSp>
          <p:nvGrpSpPr>
            <p:cNvPr id="25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33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8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6" name="그룹 34"/>
            <p:cNvGrpSpPr/>
            <p:nvPr/>
          </p:nvGrpSpPr>
          <p:grpSpPr>
            <a:xfrm>
              <a:off x="9765163" y="1426985"/>
              <a:ext cx="855320" cy="553748"/>
              <a:chOff x="14482836" y="4593351"/>
              <a:chExt cx="1044575" cy="676276"/>
            </a:xfrm>
          </p:grpSpPr>
          <p:sp>
            <p:nvSpPr>
              <p:cNvPr id="27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8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3929066"/>
            <a:ext cx="121637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285992"/>
            <a:ext cx="338446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4.(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디지털 신호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)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메시지 출력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2428892" cy="499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모서리가 둥근 직사각형 35"/>
          <p:cNvSpPr/>
          <p:nvPr/>
        </p:nvSpPr>
        <p:spPr>
          <a:xfrm>
            <a:off x="3428992" y="2143116"/>
            <a:ext cx="5214974" cy="4000528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     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       </a:t>
            </a:r>
            <a:r>
              <a:rPr lang="ko-KR" altLang="en-US" sz="2000" b="1" u="sng" kern="100" dirty="0">
                <a:solidFill>
                  <a:srgbClr val="1555A6"/>
                </a:solidFill>
                <a:cs typeface="Times New Roman"/>
              </a:rPr>
              <a:t>메시지 출력은 이럴 때 유용합니다</a:t>
            </a:r>
            <a:r>
              <a:rPr lang="en-US" altLang="ko-KR" sz="2000" b="1" u="sng" kern="100" dirty="0">
                <a:solidFill>
                  <a:srgbClr val="1555A6"/>
                </a:solidFill>
                <a:cs typeface="Times New Roman"/>
              </a:rPr>
              <a:t>.</a:t>
            </a:r>
            <a:endParaRPr lang="en-US" altLang="ko-KR" sz="2000" b="1" kern="100" dirty="0">
              <a:solidFill>
                <a:srgbClr val="1555A6"/>
              </a:solidFill>
              <a:cs typeface="Times New Roman"/>
            </a:endParaRPr>
          </a:p>
          <a:p>
            <a:pPr marL="342900" indent="-342900"/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1. [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동작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]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블록에서 센서 값을 확인 할 때</a:t>
            </a:r>
            <a:endParaRPr lang="en-US" altLang="ko-KR" sz="1600" b="1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endParaRPr lang="en-US" altLang="ko-KR" sz="1600" b="1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예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)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초음파 센서 값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기울기 값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버튼 값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거리센서값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</a:t>
            </a: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2. [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패드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]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의 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input-output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을 확인 할 때</a:t>
            </a:r>
            <a:endParaRPr lang="en-US" altLang="ko-KR" sz="1600" b="1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endParaRPr lang="en-US" altLang="ko-KR" sz="1600" b="1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예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)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가로방향 조이스틱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세로방향 조이스틱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스크롤바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버튼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3428992" y="1571612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「패드」 선택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&lt;</a:t>
            </a:r>
            <a:r>
              <a:rPr lang="en-US" altLang="ko-KR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msg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을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…&gt;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선택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1500166" y="5143512"/>
            <a:ext cx="1000132" cy="357190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모서리가 둥근 직사각형 36"/>
          <p:cNvSpPr/>
          <p:nvPr/>
        </p:nvSpPr>
        <p:spPr>
          <a:xfrm>
            <a:off x="4286248" y="1357298"/>
            <a:ext cx="4429156" cy="100013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4286248" y="2857496"/>
            <a:ext cx="4429156" cy="3571900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패드 화면에서 </a:t>
            </a:r>
            <a:endParaRPr lang="en-US" altLang="ko-KR" sz="1600" kern="100" dirty="0">
              <a:solidFill>
                <a:schemeClr val="tx1"/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스크롤바를 위</a:t>
            </a:r>
            <a:r>
              <a:rPr lang="en-US" altLang="ko-KR" sz="1600" kern="100" dirty="0">
                <a:solidFill>
                  <a:schemeClr val="tx1"/>
                </a:solidFill>
                <a:latin typeface="+mn-ea"/>
                <a:cs typeface="Times New Roman"/>
              </a:rPr>
              <a:t>/</a:t>
            </a: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아래 </a:t>
            </a:r>
            <a:endParaRPr lang="en-US" altLang="ko-KR" sz="1600" kern="100" dirty="0">
              <a:solidFill>
                <a:schemeClr val="tx1"/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움직이면 </a:t>
            </a:r>
            <a:endParaRPr lang="en-US" altLang="ko-KR" sz="1600" kern="100" dirty="0">
              <a:solidFill>
                <a:schemeClr val="tx1"/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en-US" altLang="ko-KR" sz="1600" kern="100" dirty="0">
              <a:solidFill>
                <a:schemeClr val="tx1"/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스크롤바 값의 조건절에 </a:t>
            </a:r>
            <a:endParaRPr lang="en-US" altLang="ko-KR" sz="1600" kern="100" dirty="0">
              <a:solidFill>
                <a:schemeClr val="tx1"/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따라</a:t>
            </a:r>
            <a:r>
              <a:rPr 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 LED </a:t>
            </a:r>
            <a:r>
              <a:rPr lang="ko-KR" alt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변화를 확인한다</a:t>
            </a:r>
            <a:r>
              <a:rPr lang="en-US" sz="1600" kern="100" dirty="0">
                <a:solidFill>
                  <a:schemeClr val="tx1"/>
                </a:solidFill>
                <a:latin typeface="+mn-ea"/>
                <a:cs typeface="Times New Roman"/>
              </a:rPr>
              <a:t>.</a:t>
            </a:r>
            <a:endParaRPr lang="ko-KR" altLang="en-US" sz="1600" kern="100" dirty="0">
              <a:solidFill>
                <a:schemeClr val="tx1"/>
              </a:solidFill>
              <a:cs typeface="Times New Roman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143372" y="714356"/>
            <a:ext cx="4572000" cy="24814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latin typeface="+mn-ea"/>
                <a:cs typeface="Times New Roman"/>
                <a:sym typeface="Wingdings 2"/>
              </a:rPr>
              <a:t></a:t>
            </a:r>
            <a:r>
              <a:rPr lang="ko-KR" altLang="en-US" sz="1600" kern="100" dirty="0">
                <a:latin typeface="+mn-ea"/>
                <a:cs typeface="Times New Roman"/>
              </a:rPr>
              <a:t>스크롤바와 버튼으로 패드 디자인</a:t>
            </a:r>
            <a:endParaRPr lang="en-US" altLang="ko-KR" sz="1600" kern="100" dirty="0"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latin typeface="+mn-ea"/>
                <a:cs typeface="Times New Roman"/>
                <a:sym typeface="Wingdings 2"/>
              </a:rPr>
              <a:t></a:t>
            </a:r>
            <a:r>
              <a:rPr lang="ko-KR" altLang="en-US" sz="1600" kern="100" dirty="0">
                <a:latin typeface="+mn-ea"/>
                <a:cs typeface="Times New Roman"/>
              </a:rPr>
              <a:t>스크롤바 값 구간별 </a:t>
            </a:r>
            <a:r>
              <a:rPr lang="en-US" sz="1600" kern="100" dirty="0">
                <a:latin typeface="+mn-ea"/>
                <a:cs typeface="Times New Roman"/>
              </a:rPr>
              <a:t>LED </a:t>
            </a:r>
            <a:r>
              <a:rPr lang="ko-KR" altLang="en-US" sz="1600" kern="100" dirty="0">
                <a:latin typeface="+mn-ea"/>
                <a:cs typeface="Times New Roman"/>
              </a:rPr>
              <a:t>제어</a:t>
            </a:r>
            <a:endParaRPr lang="en-US" altLang="ko-KR" sz="1600" kern="100" dirty="0"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en-US" altLang="ko-KR" sz="700" kern="100" dirty="0">
              <a:latin typeface="+mn-ea"/>
              <a:cs typeface="Times New Roman"/>
            </a:endParaRPr>
          </a:p>
          <a:p>
            <a:pPr indent="57150"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  -0&lt;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스크롤바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&lt;70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  <a:sym typeface="Wingdings"/>
              </a:rPr>
              <a:t>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초록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LED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켜기</a:t>
            </a:r>
            <a:endParaRPr lang="ko-KR" altLang="en-US" sz="1600" kern="100" dirty="0">
              <a:solidFill>
                <a:schemeClr val="accent5">
                  <a:lumMod val="75000"/>
                </a:schemeClr>
              </a:solidFill>
              <a:latin typeface="+mn-ea"/>
              <a:cs typeface="Times New Roman"/>
            </a:endParaRPr>
          </a:p>
          <a:p>
            <a:pPr indent="57150"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  -71&lt;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스크롤바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&lt;140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  <a:sym typeface="Wingdings"/>
              </a:rPr>
              <a:t>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빨강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LED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켜기</a:t>
            </a:r>
            <a:endParaRPr lang="ko-KR" altLang="en-US" sz="1600" kern="100" dirty="0">
              <a:solidFill>
                <a:schemeClr val="accent5">
                  <a:lumMod val="75000"/>
                </a:schemeClr>
              </a:solidFill>
              <a:latin typeface="+mn-ea"/>
              <a:cs typeface="Times New Roman"/>
            </a:endParaRPr>
          </a:p>
          <a:p>
            <a:pPr indent="57150"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  -141&lt;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스크롤바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&lt;201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  <a:sym typeface="Wingdings"/>
              </a:rPr>
              <a:t>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파란</a:t>
            </a:r>
            <a:r>
              <a:rPr 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 LED</a:t>
            </a:r>
            <a:r>
              <a:rPr lang="ko-KR" altLang="en-US" sz="1600" i="1" kern="1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/>
              </a:rPr>
              <a:t>켜기</a:t>
            </a:r>
            <a:endParaRPr lang="en-US" altLang="ko-KR" sz="1600" i="1" kern="100" dirty="0">
              <a:solidFill>
                <a:schemeClr val="accent5">
                  <a:lumMod val="75000"/>
                </a:schemeClr>
              </a:solidFill>
              <a:latin typeface="+mn-ea"/>
              <a:cs typeface="Times New Roman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en-US" sz="1600" kern="100" dirty="0">
              <a:latin typeface="+mn-ea"/>
              <a:cs typeface="Times New Roman"/>
              <a:sym typeface="Wingdings 2"/>
            </a:endParaRP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r>
              <a:rPr lang="en-US" sz="1600" kern="100" dirty="0">
                <a:latin typeface="+mn-ea"/>
                <a:cs typeface="Times New Roman"/>
                <a:sym typeface="Wingdings 2"/>
              </a:rPr>
              <a:t></a:t>
            </a:r>
            <a:r>
              <a:rPr lang="ko-KR" altLang="en-US" sz="1600" kern="100" dirty="0">
                <a:latin typeface="+mn-ea"/>
                <a:cs typeface="Times New Roman"/>
              </a:rPr>
              <a:t>실행버튼 클릭</a:t>
            </a:r>
          </a:p>
          <a:p>
            <a:pPr algn="just" latinLnBrk="0">
              <a:lnSpc>
                <a:spcPct val="115000"/>
              </a:lnSpc>
              <a:spcAft>
                <a:spcPts val="0"/>
              </a:spcAft>
            </a:pPr>
            <a:endParaRPr lang="ko-KR" altLang="en-US" sz="1600" kern="100" dirty="0">
              <a:latin typeface="+mn-ea"/>
              <a:cs typeface="Times New Roman"/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571900" cy="522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067841"/>
            <a:ext cx="1600597" cy="329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Freeform 329"/>
          <p:cNvSpPr>
            <a:spLocks/>
          </p:cNvSpPr>
          <p:nvPr/>
        </p:nvSpPr>
        <p:spPr bwMode="auto">
          <a:xfrm>
            <a:off x="3974085" y="571480"/>
            <a:ext cx="240725" cy="6286520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46" name="오각형 45"/>
          <p:cNvSpPr/>
          <p:nvPr/>
        </p:nvSpPr>
        <p:spPr>
          <a:xfrm flipH="1">
            <a:off x="1266802" y="733136"/>
            <a:ext cx="2714644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" name="speed"/>
          <p:cNvSpPr txBox="1">
            <a:spLocks noChangeArrowheads="1"/>
          </p:cNvSpPr>
          <p:nvPr/>
        </p:nvSpPr>
        <p:spPr bwMode="auto">
          <a:xfrm>
            <a:off x="1285852" y="828657"/>
            <a:ext cx="2601826" cy="4431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스크롤바로 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LED </a:t>
            </a: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제어와 메시지 출력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000364" y="2428868"/>
            <a:ext cx="5715040" cy="3786214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           </a:t>
            </a:r>
            <a:r>
              <a:rPr lang="ko-KR" altLang="en-US" sz="1600" b="1" u="sng" kern="100" dirty="0">
                <a:solidFill>
                  <a:schemeClr val="tx1"/>
                </a:solidFill>
                <a:cs typeface="Times New Roman"/>
              </a:rPr>
              <a:t>음성인식은 아래 사항을 확인 해주세요</a:t>
            </a:r>
            <a:r>
              <a:rPr lang="en-US" altLang="ko-KR" sz="1600" b="1" u="sng" kern="100" dirty="0">
                <a:solidFill>
                  <a:schemeClr val="tx1"/>
                </a:solidFill>
                <a:cs typeface="Times New Roman"/>
              </a:rPr>
              <a:t>.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1. 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간단 명료한 한국어로 명령어 입력하세요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.</a:t>
            </a: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예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)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빨강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파랑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,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아름다운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2. 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한 단어로 입력하시고 문장은 불가 합니다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.</a:t>
            </a: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예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)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불꺼주세요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불 꺼주세요</a:t>
            </a:r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        </a:t>
            </a:r>
            <a:r>
              <a:rPr lang="ko-KR" altLang="en-US" sz="1600" kern="100" dirty="0">
                <a:solidFill>
                  <a:schemeClr val="tx1"/>
                </a:solidFill>
                <a:cs typeface="Times New Roman"/>
              </a:rPr>
              <a:t>불 꺼 주세요</a:t>
            </a:r>
            <a:r>
              <a:rPr lang="en-US" altLang="ko-KR" sz="1600" kern="100" dirty="0">
                <a:solidFill>
                  <a:schemeClr val="tx1"/>
                </a:solidFill>
                <a:cs typeface="Times New Roman"/>
              </a:rPr>
              <a:t>.        </a:t>
            </a:r>
          </a:p>
          <a:p>
            <a:pPr marL="342900" indent="-342900"/>
            <a:endParaRPr lang="en-US" altLang="ko-KR" sz="1600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3. 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스마트폰 마이크 가까이에서</a:t>
            </a:r>
            <a:endParaRPr lang="en-US" altLang="ko-KR" sz="1600" b="1" kern="100" dirty="0">
              <a:solidFill>
                <a:schemeClr val="tx1"/>
              </a:solidFill>
              <a:cs typeface="Times New Roman"/>
            </a:endParaRPr>
          </a:p>
          <a:p>
            <a:pPr marL="342900" indent="-342900"/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   </a:t>
            </a:r>
            <a:r>
              <a:rPr lang="ko-KR" altLang="en-US" sz="1600" b="1" kern="100" dirty="0">
                <a:solidFill>
                  <a:schemeClr val="tx1"/>
                </a:solidFill>
                <a:cs typeface="Times New Roman"/>
              </a:rPr>
              <a:t>말해주세요</a:t>
            </a:r>
            <a:r>
              <a:rPr lang="en-US" altLang="ko-KR" sz="1600" b="1" kern="100" dirty="0">
                <a:solidFill>
                  <a:schemeClr val="tx1"/>
                </a:solidFill>
                <a:cs typeface="Times New Roman"/>
              </a:rPr>
              <a:t>.</a:t>
            </a:r>
            <a:endParaRPr lang="ko-KR" altLang="en-US" sz="1600" b="1" kern="100" dirty="0">
              <a:solidFill>
                <a:schemeClr val="tx1"/>
              </a:solidFill>
              <a:cs typeface="Times New Roman"/>
            </a:endParaRPr>
          </a:p>
          <a:p>
            <a:pPr algn="ctr"/>
            <a:endParaRPr lang="ko-KR" altLang="en-US" dirty="0"/>
          </a:p>
        </p:txBody>
      </p:sp>
      <p:sp>
        <p:nvSpPr>
          <p:cNvPr id="23" name="직사각형 22"/>
          <p:cNvSpPr/>
          <p:nvPr/>
        </p:nvSpPr>
        <p:spPr>
          <a:xfrm>
            <a:off x="3000364" y="1857364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「연산」 선택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&lt;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음성인식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=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안녕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&gt;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5.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음성인식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8072462" y="1071546"/>
            <a:ext cx="536361" cy="1078476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4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8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9"/>
              <a:ext cx="855320" cy="553748"/>
              <a:chOff x="14482836" y="4593351"/>
              <a:chExt cx="1044575" cy="676276"/>
            </a:xfrm>
          </p:grpSpPr>
          <p:sp>
            <p:nvSpPr>
              <p:cNvPr id="16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2357454" cy="484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143380"/>
            <a:ext cx="243462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모서리가 둥근 직사각형 50"/>
          <p:cNvSpPr/>
          <p:nvPr/>
        </p:nvSpPr>
        <p:spPr>
          <a:xfrm>
            <a:off x="3929058" y="1714488"/>
            <a:ext cx="4429156" cy="2143140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929058" y="4429132"/>
            <a:ext cx="4429156" cy="1857388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786182" y="785794"/>
            <a:ext cx="342902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LED</a:t>
            </a: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로 패드 디자인</a:t>
            </a:r>
            <a:endParaRPr kumimoji="1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 2" pitchFamily="18" charset="2"/>
              </a:rPr>
              <a:t>조건절 세우기</a:t>
            </a:r>
            <a:endParaRPr kumimoji="1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6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   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만약 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“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음성인식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=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초록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”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이라면</a:t>
            </a:r>
            <a:endParaRPr kumimoji="1" lang="ko-KR" altLang="en-US" sz="1600" u="sng" dirty="0">
              <a:solidFill>
                <a:schemeClr val="accent5">
                  <a:lumMod val="75000"/>
                </a:schemeClr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초록색 </a:t>
            </a:r>
            <a:r>
              <a:rPr kumimoji="1" lang="en-US" altLang="ko-KR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LED</a:t>
            </a:r>
            <a:r>
              <a:rPr kumimoji="1" lang="ko-KR" altLang="en-US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  <a:sym typeface="Wingdings" pitchFamily="2" charset="2"/>
              </a:rPr>
              <a:t>켜기</a:t>
            </a:r>
            <a:endParaRPr kumimoji="1" lang="en-US" altLang="ko-KR" sz="16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</a:t>
            </a:r>
            <a:r>
              <a:rPr kumimoji="1" lang="ko-KR" altLang="en-US" sz="16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만약 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“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음성인식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=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빨강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”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이라면</a:t>
            </a:r>
            <a:endParaRPr kumimoji="1" lang="ko-KR" altLang="en-US" sz="1600" u="sng" dirty="0">
              <a:solidFill>
                <a:schemeClr val="accent5">
                  <a:lumMod val="75000"/>
                </a:schemeClr>
              </a:solidFill>
              <a:latin typeface="+mn-ea"/>
              <a:cs typeface="Times New Roman" pitchFamily="18" charset="0"/>
              <a:sym typeface="Wingdings 2" pitchFamily="18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빨강색 </a:t>
            </a: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LED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켜기</a:t>
            </a:r>
            <a:endParaRPr kumimoji="1" lang="en-US" altLang="ko-KR" sz="1600" dirty="0">
              <a:latin typeface="+mn-ea"/>
              <a:cs typeface="Times New Roman" pitchFamily="18" charset="0"/>
              <a:sym typeface="Wingdings" pitchFamily="2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   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만약 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“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음성인식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=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파랑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”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이라면</a:t>
            </a:r>
            <a:endParaRPr kumimoji="1" lang="en-US" altLang="ko-KR" sz="1600" u="sng" dirty="0">
              <a:solidFill>
                <a:schemeClr val="accent5">
                  <a:lumMod val="75000"/>
                </a:schemeClr>
              </a:solidFill>
              <a:latin typeface="+mn-ea"/>
              <a:cs typeface="Times New Roman" pitchFamily="18" charset="0"/>
              <a:sym typeface="Wingdings" pitchFamily="2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파란색 </a:t>
            </a: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LED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켜기</a:t>
            </a:r>
            <a:endParaRPr kumimoji="1" lang="en-US" altLang="ko-KR" sz="1600" dirty="0">
              <a:latin typeface="+mn-ea"/>
              <a:cs typeface="Times New Roman" pitchFamily="18" charset="0"/>
              <a:sym typeface="Wingdings" pitchFamily="2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   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만약 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“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음성인식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=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끄기</a:t>
            </a:r>
            <a:r>
              <a:rPr kumimoji="1" lang="en-US" altLang="ko-KR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” </a:t>
            </a:r>
            <a:r>
              <a:rPr kumimoji="1" lang="ko-KR" altLang="en-US" sz="1600" u="sng" dirty="0">
                <a:solidFill>
                  <a:schemeClr val="accent5">
                    <a:lumMod val="75000"/>
                  </a:schemeClr>
                </a:solidFill>
                <a:latin typeface="+mn-ea"/>
                <a:cs typeface="Times New Roman" pitchFamily="18" charset="0"/>
                <a:sym typeface="Wingdings" pitchFamily="2" charset="2"/>
              </a:rPr>
              <a:t>이라면</a:t>
            </a:r>
            <a:endParaRPr kumimoji="1" lang="en-US" altLang="ko-KR" sz="1600" u="sng" dirty="0">
              <a:solidFill>
                <a:schemeClr val="accent5">
                  <a:lumMod val="75000"/>
                </a:schemeClr>
              </a:solidFill>
              <a:latin typeface="+mn-ea"/>
              <a:cs typeface="Times New Roman" pitchFamily="18" charset="0"/>
              <a:sym typeface="Wingdings" pitchFamily="2" charset="2"/>
            </a:endParaRPr>
          </a:p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      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초록</a:t>
            </a: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, 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빨간</a:t>
            </a: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, 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파란</a:t>
            </a:r>
            <a:r>
              <a:rPr kumimoji="1" lang="en-US" altLang="ko-KR" sz="1600" dirty="0">
                <a:latin typeface="+mn-ea"/>
                <a:cs typeface="Times New Roman" pitchFamily="18" charset="0"/>
                <a:sym typeface="Wingdings" pitchFamily="2" charset="2"/>
              </a:rPr>
              <a:t>LED </a:t>
            </a:r>
            <a:r>
              <a:rPr kumimoji="1" lang="ko-KR" altLang="en-US" sz="1600" dirty="0">
                <a:latin typeface="+mn-ea"/>
                <a:cs typeface="Times New Roman" pitchFamily="18" charset="0"/>
                <a:sym typeface="Wingdings" pitchFamily="2" charset="2"/>
              </a:rPr>
              <a:t>끄기</a:t>
            </a:r>
            <a:endParaRPr kumimoji="1" lang="en-US" altLang="ko-KR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  <a:sym typeface="Wingdings" pitchFamily="2" charset="2"/>
            </a:endParaRPr>
          </a:p>
          <a:p>
            <a:pPr marL="0" marR="0" lvl="0" indent="571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  <a:sym typeface="Wingdings" pitchFamily="2" charset="2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86182" y="4000504"/>
            <a:ext cx="2071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715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dirty="0">
                <a:latin typeface="+mn-ea"/>
                <a:cs typeface="Times New Roman" pitchFamily="18" charset="0"/>
                <a:sym typeface="Wingdings 2" pitchFamily="18" charset="2"/>
              </a:rPr>
              <a:t></a:t>
            </a:r>
            <a:r>
              <a:rPr kumimoji="1" lang="ko-KR" altLang="en-US" sz="1600" dirty="0">
                <a:latin typeface="+mn-ea"/>
                <a:cs typeface="Times New Roman" pitchFamily="18" charset="0"/>
              </a:rPr>
              <a:t>실행버튼 클릭</a:t>
            </a:r>
            <a:endParaRPr kumimoji="1" lang="ko-KR" altLang="en-US" sz="1600" dirty="0">
              <a:latin typeface="+mn-ea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7" name="Freeform 329"/>
          <p:cNvSpPr>
            <a:spLocks/>
          </p:cNvSpPr>
          <p:nvPr/>
        </p:nvSpPr>
        <p:spPr bwMode="auto">
          <a:xfrm>
            <a:off x="3474019" y="571480"/>
            <a:ext cx="240725" cy="6286520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45"/>
          <p:cNvGrpSpPr/>
          <p:nvPr/>
        </p:nvGrpSpPr>
        <p:grpSpPr>
          <a:xfrm>
            <a:off x="7786710" y="3786190"/>
            <a:ext cx="437933" cy="1007030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33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8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85"/>
              <a:ext cx="855320" cy="553748"/>
              <a:chOff x="14482836" y="4593351"/>
              <a:chExt cx="1044575" cy="676276"/>
            </a:xfrm>
          </p:grpSpPr>
          <p:sp>
            <p:nvSpPr>
              <p:cNvPr id="27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8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2500330" cy="578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572008"/>
            <a:ext cx="1752927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284528" y="4359679"/>
            <a:ext cx="1214446" cy="249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/>
              <a:t>제이씨블록앱 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857224" y="2143116"/>
            <a:ext cx="127516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1785918" y="1357298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071678"/>
            <a:ext cx="20454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071678"/>
            <a:ext cx="20454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오른쪽 화살표 13"/>
          <p:cNvSpPr/>
          <p:nvPr/>
        </p:nvSpPr>
        <p:spPr>
          <a:xfrm>
            <a:off x="2214546" y="250030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5214942" y="250030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기본 동작법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8106780" y="5455142"/>
            <a:ext cx="528560" cy="1116151"/>
            <a:chOff x="7799489" y="3888934"/>
            <a:chExt cx="987353" cy="2084977"/>
          </a:xfrm>
        </p:grpSpPr>
        <p:grpSp>
          <p:nvGrpSpPr>
            <p:cNvPr id="37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38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9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0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1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2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3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grpSp>
            <p:nvGrpSpPr>
              <p:cNvPr id="45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47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  <p:sp>
              <p:nvSpPr>
                <p:cNvPr id="50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29" name="그룹 28"/>
          <p:cNvGrpSpPr/>
          <p:nvPr/>
        </p:nvGrpSpPr>
        <p:grpSpPr>
          <a:xfrm>
            <a:off x="1571604" y="1285860"/>
            <a:ext cx="5286412" cy="5429288"/>
            <a:chOff x="1714480" y="1357298"/>
            <a:chExt cx="5286412" cy="5429288"/>
          </a:xfrm>
        </p:grpSpPr>
        <p:grpSp>
          <p:nvGrpSpPr>
            <p:cNvPr id="56" name="그룹 55"/>
            <p:cNvGrpSpPr/>
            <p:nvPr/>
          </p:nvGrpSpPr>
          <p:grpSpPr>
            <a:xfrm>
              <a:off x="1714480" y="1357298"/>
              <a:ext cx="5286412" cy="5429288"/>
              <a:chOff x="3743329" y="1214422"/>
              <a:chExt cx="2985153" cy="3065832"/>
            </a:xfrm>
          </p:grpSpPr>
          <p:pic>
            <p:nvPicPr>
              <p:cNvPr id="12306" name="그림 60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743329" y="1214422"/>
                <a:ext cx="1400175" cy="2943225"/>
              </a:xfrm>
              <a:prstGeom prst="rect">
                <a:avLst/>
              </a:prstGeom>
              <a:noFill/>
            </p:spPr>
          </p:pic>
          <p:pic>
            <p:nvPicPr>
              <p:cNvPr id="12307" name="그림 61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16417" y="2419335"/>
                <a:ext cx="444500" cy="285750"/>
              </a:xfrm>
              <a:prstGeom prst="rect">
                <a:avLst/>
              </a:prstGeom>
              <a:noFill/>
            </p:spPr>
          </p:pic>
          <p:pic>
            <p:nvPicPr>
              <p:cNvPr id="12316" name="그림 5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326720" y="1214422"/>
                <a:ext cx="1401762" cy="2933700"/>
              </a:xfrm>
              <a:prstGeom prst="rect">
                <a:avLst/>
              </a:prstGeom>
              <a:noFill/>
              <a:ln w="1270">
                <a:solidFill>
                  <a:srgbClr val="7F7F7F"/>
                </a:solidFill>
                <a:miter lim="800000"/>
                <a:headEnd/>
                <a:tailEnd/>
              </a:ln>
            </p:spPr>
          </p:pic>
          <p:pic>
            <p:nvPicPr>
              <p:cNvPr id="12308" name="그림 62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5"/>
              <a:srcRect t="22223"/>
              <a:stretch>
                <a:fillRect/>
              </a:stretch>
            </p:blipFill>
            <p:spPr bwMode="auto">
              <a:xfrm>
                <a:off x="3781429" y="2227247"/>
                <a:ext cx="436563" cy="341313"/>
              </a:xfrm>
              <a:prstGeom prst="rect">
                <a:avLst/>
              </a:prstGeom>
              <a:noFill/>
            </p:spPr>
          </p:pic>
          <p:pic>
            <p:nvPicPr>
              <p:cNvPr id="12309" name="그림 63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5"/>
              <a:srcRect t="22223"/>
              <a:stretch>
                <a:fillRect/>
              </a:stretch>
            </p:blipFill>
            <p:spPr bwMode="auto">
              <a:xfrm>
                <a:off x="4395943" y="3938941"/>
                <a:ext cx="436563" cy="341313"/>
              </a:xfrm>
              <a:prstGeom prst="rect">
                <a:avLst/>
              </a:prstGeom>
              <a:noFill/>
            </p:spPr>
          </p:pic>
          <p:pic>
            <p:nvPicPr>
              <p:cNvPr id="12310" name="그림 64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7499" t="45624" b="26250"/>
              <a:stretch>
                <a:fillRect/>
              </a:stretch>
            </p:blipFill>
            <p:spPr bwMode="auto">
              <a:xfrm flipV="1">
                <a:off x="4373567" y="3779735"/>
                <a:ext cx="146050" cy="177800"/>
              </a:xfrm>
              <a:prstGeom prst="rect">
                <a:avLst/>
              </a:prstGeom>
              <a:noFill/>
            </p:spPr>
          </p:pic>
          <p:pic>
            <p:nvPicPr>
              <p:cNvPr id="12311" name="그림 65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45624" r="26250" b="77499"/>
              <a:stretch>
                <a:fillRect/>
              </a:stretch>
            </p:blipFill>
            <p:spPr bwMode="auto">
              <a:xfrm>
                <a:off x="3764053" y="2081197"/>
                <a:ext cx="180975" cy="149225"/>
              </a:xfrm>
              <a:prstGeom prst="rect">
                <a:avLst/>
              </a:prstGeom>
              <a:noFill/>
            </p:spPr>
          </p:pic>
          <p:pic>
            <p:nvPicPr>
              <p:cNvPr id="12312" name="그림 66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5"/>
              <a:srcRect t="22223"/>
              <a:stretch>
                <a:fillRect/>
              </a:stretch>
            </p:blipFill>
            <p:spPr bwMode="auto">
              <a:xfrm rot="5125032">
                <a:off x="4502155" y="3509947"/>
                <a:ext cx="436562" cy="331787"/>
              </a:xfrm>
              <a:prstGeom prst="rect">
                <a:avLst/>
              </a:prstGeom>
              <a:noFill/>
            </p:spPr>
          </p:pic>
          <p:pic>
            <p:nvPicPr>
              <p:cNvPr id="12313" name="그림 67" descr="arrow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 rot="-6919555">
                <a:off x="4744248" y="3415491"/>
                <a:ext cx="231775" cy="246063"/>
              </a:xfrm>
              <a:prstGeom prst="rect">
                <a:avLst/>
              </a:prstGeom>
              <a:noFill/>
            </p:spPr>
          </p:pic>
          <p:pic>
            <p:nvPicPr>
              <p:cNvPr id="12314" name="그림 69" descr="finger touch icon png에 대한 이미지 검색결과"/>
              <p:cNvPicPr>
                <a:picLocks noChangeAspect="1" noChangeArrowheads="1"/>
              </p:cNvPicPr>
              <p:nvPr/>
            </p:nvPicPr>
            <p:blipFill>
              <a:blip r:embed="rId5"/>
              <a:srcRect t="22223"/>
              <a:stretch>
                <a:fillRect/>
              </a:stretch>
            </p:blipFill>
            <p:spPr bwMode="auto">
              <a:xfrm rot="2062663">
                <a:off x="5930905" y="2489184"/>
                <a:ext cx="436562" cy="330200"/>
              </a:xfrm>
              <a:prstGeom prst="rect">
                <a:avLst/>
              </a:prstGeom>
              <a:noFill/>
            </p:spPr>
          </p:pic>
          <p:sp>
            <p:nvSpPr>
              <p:cNvPr id="12315" name="AutoShape 27"/>
              <p:cNvSpPr>
                <a:spLocks noChangeArrowheads="1"/>
              </p:cNvSpPr>
              <p:nvPr/>
            </p:nvSpPr>
            <p:spPr bwMode="auto">
              <a:xfrm>
                <a:off x="6008692" y="2382822"/>
                <a:ext cx="190500" cy="184150"/>
              </a:xfrm>
              <a:custGeom>
                <a:avLst/>
                <a:gdLst>
                  <a:gd name="G0" fmla="+- 10800 0 0"/>
                  <a:gd name="G1" fmla="+- 10928729 0 0"/>
                  <a:gd name="G2" fmla="+- 0 0 10928729"/>
                  <a:gd name="T0" fmla="*/ 0 256 1"/>
                  <a:gd name="T1" fmla="*/ 180 256 1"/>
                  <a:gd name="G3" fmla="+- 10928729 T0 T1"/>
                  <a:gd name="T2" fmla="*/ 0 256 1"/>
                  <a:gd name="T3" fmla="*/ 90 256 1"/>
                  <a:gd name="G4" fmla="+- 10928729 T2 T3"/>
                  <a:gd name="G5" fmla="*/ G4 2 1"/>
                  <a:gd name="T4" fmla="*/ 90 256 1"/>
                  <a:gd name="T5" fmla="*/ 0 256 1"/>
                  <a:gd name="G6" fmla="+- 10928729 T4 T5"/>
                  <a:gd name="G7" fmla="*/ G6 2 1"/>
                  <a:gd name="G8" fmla="abs 10928729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800"/>
                  <a:gd name="G18" fmla="*/ 10800 1 2"/>
                  <a:gd name="G19" fmla="+- G18 5400 0"/>
                  <a:gd name="G20" fmla="cos G19 10928729"/>
                  <a:gd name="G21" fmla="sin G19 10928729"/>
                  <a:gd name="G22" fmla="+- G20 10800 0"/>
                  <a:gd name="G23" fmla="+- G21 10800 0"/>
                  <a:gd name="G24" fmla="+- 10800 0 G20"/>
                  <a:gd name="G25" fmla="+- 10800 10800 0"/>
                  <a:gd name="G26" fmla="?: G9 G17 G25"/>
                  <a:gd name="G27" fmla="?: G9 0 21600"/>
                  <a:gd name="G28" fmla="cos 10800 10928729"/>
                  <a:gd name="G29" fmla="sin 10800 10928729"/>
                  <a:gd name="G30" fmla="sin 10800 10928729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0928729 G34 0"/>
                  <a:gd name="G36" fmla="?: G6 G35 G31"/>
                  <a:gd name="G37" fmla="+- 21600 0 G36"/>
                  <a:gd name="G38" fmla="?: G4 0 G33"/>
                  <a:gd name="G39" fmla="?: 10928729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287 w 21600"/>
                  <a:gd name="T15" fmla="*/ 13273 h 21600"/>
                  <a:gd name="T16" fmla="*/ 10800 w 21600"/>
                  <a:gd name="T17" fmla="*/ 0 h 21600"/>
                  <a:gd name="T18" fmla="*/ 21313 w 21600"/>
                  <a:gd name="T19" fmla="*/ 1327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287" y="13273"/>
                    </a:moveTo>
                    <a:cubicBezTo>
                      <a:pt x="96" y="12462"/>
                      <a:pt x="0" y="11632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1632"/>
                      <a:pt x="21503" y="12462"/>
                      <a:pt x="21312" y="13273"/>
                    </a:cubicBezTo>
                    <a:cubicBezTo>
                      <a:pt x="21503" y="12462"/>
                      <a:pt x="21600" y="11632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632"/>
                      <a:pt x="96" y="12462"/>
                      <a:pt x="287" y="132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 l="82537" t="6667" r="1" b="80000"/>
            <a:stretch>
              <a:fillRect/>
            </a:stretch>
          </p:blipFill>
          <p:spPr bwMode="auto">
            <a:xfrm>
              <a:off x="6572264" y="1785926"/>
              <a:ext cx="428628" cy="685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 l="82537" t="6667" r="1" b="80000"/>
            <a:stretch>
              <a:fillRect/>
            </a:stretch>
          </p:blipFill>
          <p:spPr bwMode="auto">
            <a:xfrm>
              <a:off x="3714744" y="1785926"/>
              <a:ext cx="428628" cy="685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22" name="Rectangle 38"/>
          <p:cNvSpPr>
            <a:spLocks noChangeArrowheads="1"/>
          </p:cNvSpPr>
          <p:nvPr/>
        </p:nvSpPr>
        <p:spPr bwMode="auto">
          <a:xfrm>
            <a:off x="0" y="1819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69" name="AutoShape 27"/>
          <p:cNvSpPr>
            <a:spLocks noChangeArrowheads="1"/>
          </p:cNvSpPr>
          <p:nvPr/>
        </p:nvSpPr>
        <p:spPr bwMode="auto">
          <a:xfrm>
            <a:off x="5615778" y="3409950"/>
            <a:ext cx="265919" cy="285752"/>
          </a:xfrm>
          <a:custGeom>
            <a:avLst/>
            <a:gdLst>
              <a:gd name="G0" fmla="+- 10800 0 0"/>
              <a:gd name="G1" fmla="+- 10928729 0 0"/>
              <a:gd name="G2" fmla="+- 0 0 10928729"/>
              <a:gd name="T0" fmla="*/ 0 256 1"/>
              <a:gd name="T1" fmla="*/ 180 256 1"/>
              <a:gd name="G3" fmla="+- 10928729 T0 T1"/>
              <a:gd name="T2" fmla="*/ 0 256 1"/>
              <a:gd name="T3" fmla="*/ 90 256 1"/>
              <a:gd name="G4" fmla="+- 10928729 T2 T3"/>
              <a:gd name="G5" fmla="*/ G4 2 1"/>
              <a:gd name="T4" fmla="*/ 90 256 1"/>
              <a:gd name="T5" fmla="*/ 0 256 1"/>
              <a:gd name="G6" fmla="+- 10928729 T4 T5"/>
              <a:gd name="G7" fmla="*/ G6 2 1"/>
              <a:gd name="G8" fmla="abs 1092872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800"/>
              <a:gd name="G18" fmla="*/ 10800 1 2"/>
              <a:gd name="G19" fmla="+- G18 5400 0"/>
              <a:gd name="G20" fmla="cos G19 10928729"/>
              <a:gd name="G21" fmla="sin G19 10928729"/>
              <a:gd name="G22" fmla="+- G20 10800 0"/>
              <a:gd name="G23" fmla="+- G21 10800 0"/>
              <a:gd name="G24" fmla="+- 10800 0 G20"/>
              <a:gd name="G25" fmla="+- 10800 10800 0"/>
              <a:gd name="G26" fmla="?: G9 G17 G25"/>
              <a:gd name="G27" fmla="?: G9 0 21600"/>
              <a:gd name="G28" fmla="cos 10800 10928729"/>
              <a:gd name="G29" fmla="sin 10800 10928729"/>
              <a:gd name="G30" fmla="sin 10800 10928729"/>
              <a:gd name="G31" fmla="+- G28 10800 0"/>
              <a:gd name="G32" fmla="+- G29 10800 0"/>
              <a:gd name="G33" fmla="+- G30 10800 0"/>
              <a:gd name="G34" fmla="?: G4 0 G31"/>
              <a:gd name="G35" fmla="?: 10928729 G34 0"/>
              <a:gd name="G36" fmla="?: G6 G35 G31"/>
              <a:gd name="G37" fmla="+- 21600 0 G36"/>
              <a:gd name="G38" fmla="?: G4 0 G33"/>
              <a:gd name="G39" fmla="?: 1092872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87 w 21600"/>
              <a:gd name="T15" fmla="*/ 13273 h 21600"/>
              <a:gd name="T16" fmla="*/ 10800 w 21600"/>
              <a:gd name="T17" fmla="*/ 0 h 21600"/>
              <a:gd name="T18" fmla="*/ 21313 w 21600"/>
              <a:gd name="T19" fmla="*/ 13273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87" y="13273"/>
                </a:moveTo>
                <a:cubicBezTo>
                  <a:pt x="96" y="12462"/>
                  <a:pt x="0" y="11632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632"/>
                  <a:pt x="21503" y="12462"/>
                  <a:pt x="21312" y="13273"/>
                </a:cubicBezTo>
                <a:cubicBezTo>
                  <a:pt x="21503" y="12462"/>
                  <a:pt x="21600" y="11632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632"/>
                  <a:pt x="96" y="12462"/>
                  <a:pt x="287" y="13273"/>
                </a:cubicBezTo>
                <a:close/>
              </a:path>
            </a:pathLst>
          </a:cu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/>
              <a:t>기초 코딩</a:t>
            </a:r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데이터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변수만들기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25001" y="1526397"/>
            <a:ext cx="7619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+mn-ea"/>
              </a:rPr>
              <a:t>제이씨블록 프로젝트에서 사용할 데이터를 저장하는 공간을 말한다</a:t>
            </a:r>
            <a:r>
              <a:rPr lang="en-US" altLang="ko-KR" b="1" dirty="0">
                <a:solidFill>
                  <a:srgbClr val="0070C0"/>
                </a:solidFill>
                <a:latin typeface="+mn-ea"/>
              </a:rPr>
              <a:t>. </a:t>
            </a:r>
          </a:p>
        </p:txBody>
      </p:sp>
      <p:graphicFrame>
        <p:nvGraphicFramePr>
          <p:cNvPr id="28" name="표 27"/>
          <p:cNvGraphicFramePr>
            <a:graphicFrameLocks noGrp="1"/>
          </p:cNvGraphicFramePr>
          <p:nvPr/>
        </p:nvGraphicFramePr>
        <p:xfrm>
          <a:off x="1071538" y="4986875"/>
          <a:ext cx="7286676" cy="1228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1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375">
                <a:tc>
                  <a:txBody>
                    <a:bodyPr/>
                    <a:lstStyle/>
                    <a:p>
                      <a:pPr marL="0" algn="r" defTabSz="914400" rtl="0" eaLnBrk="1" latinLnBrk="1" hangingPunct="1"/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정의한 변수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제이씨블록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이다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체크 시 무대에 변수가 표시된다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45">
                <a:tc>
                  <a:txBody>
                    <a:bodyPr/>
                    <a:lstStyle/>
                    <a:p>
                      <a:pPr marL="0" algn="r" defTabSz="914400" rtl="0" eaLnBrk="1" latinLnBrk="1" hangingPunct="1"/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변수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제이씨블록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에 특정 값을 넣는다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87">
                <a:tc>
                  <a:txBody>
                    <a:bodyPr/>
                    <a:lstStyle/>
                    <a:p>
                      <a:pPr marL="0" algn="r" defTabSz="914400" rtl="0" eaLnBrk="1" latinLnBrk="1" hangingPunct="1"/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변수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제이씨블록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에 특정 값만큼 증가시킨다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20" marR="12192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9" name="그룹 28"/>
          <p:cNvGrpSpPr/>
          <p:nvPr/>
        </p:nvGrpSpPr>
        <p:grpSpPr>
          <a:xfrm>
            <a:off x="5715008" y="2285992"/>
            <a:ext cx="2714644" cy="2289688"/>
            <a:chOff x="5429256" y="2214554"/>
            <a:chExt cx="2214578" cy="1867903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29256" y="2214554"/>
              <a:ext cx="2214578" cy="1867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직사각형 30"/>
            <p:cNvSpPr/>
            <p:nvPr/>
          </p:nvSpPr>
          <p:spPr>
            <a:xfrm>
              <a:off x="6072198" y="2791823"/>
              <a:ext cx="1500198" cy="642942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>
                  <a:solidFill>
                    <a:schemeClr val="tx1"/>
                  </a:solidFill>
                  <a:sym typeface="Wingdings 2"/>
                </a:rPr>
                <a:t></a:t>
              </a:r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642910" y="2285992"/>
            <a:ext cx="4693414" cy="2371216"/>
            <a:chOff x="1120864" y="2415106"/>
            <a:chExt cx="3808326" cy="1924050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2976" y="2415106"/>
              <a:ext cx="2121896" cy="192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8992" y="2415106"/>
              <a:ext cx="1500198" cy="857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5" name="직사각형 34"/>
            <p:cNvSpPr/>
            <p:nvPr/>
          </p:nvSpPr>
          <p:spPr>
            <a:xfrm>
              <a:off x="3663386" y="2700858"/>
              <a:ext cx="980052" cy="184325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sym typeface="Wingdings 2"/>
                </a:rPr>
                <a:t></a:t>
              </a: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1731662" y="2657242"/>
              <a:ext cx="885634" cy="257930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>
                  <a:solidFill>
                    <a:schemeClr val="tx1"/>
                  </a:solidFill>
                  <a:sym typeface="Wingdings 2"/>
                </a:rPr>
                <a:t></a:t>
              </a: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120864" y="3694308"/>
              <a:ext cx="885634" cy="257930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>
                  <a:solidFill>
                    <a:schemeClr val="tx1"/>
                  </a:solidFill>
                  <a:sym typeface="Wingdings 2"/>
                </a:rPr>
                <a:t></a:t>
              </a:r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69353" y="5102274"/>
            <a:ext cx="714379" cy="27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5503921"/>
            <a:ext cx="2000264" cy="27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5889084"/>
            <a:ext cx="2000264" cy="27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모서리가 둥근 직사각형 114"/>
          <p:cNvSpPr/>
          <p:nvPr/>
        </p:nvSpPr>
        <p:spPr>
          <a:xfrm>
            <a:off x="4572000" y="928670"/>
            <a:ext cx="4071966" cy="564360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357158" y="1733124"/>
            <a:ext cx="38576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 [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변수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]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를 만들고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,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코딩한다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.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-71470" y="5594023"/>
            <a:ext cx="421332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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실행 버튼을 클릭하여 실행한다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.</a:t>
            </a:r>
          </a:p>
          <a:p>
            <a:pPr algn="r"/>
            <a:endParaRPr lang="en-US" altLang="ko-KR" sz="7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Wingdings 2"/>
            </a:endParaRPr>
          </a:p>
          <a:p>
            <a:pPr algn="r"/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 상태 정보에서 변수 값을 확인한다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56"/>
          <a:stretch>
            <a:fillRect/>
          </a:stretch>
        </p:blipFill>
        <p:spPr bwMode="auto">
          <a:xfrm>
            <a:off x="1643042" y="4286256"/>
            <a:ext cx="231459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143116"/>
            <a:ext cx="2371765" cy="206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 cstate="print"/>
          <a:srcRect b="6780"/>
          <a:stretch>
            <a:fillRect/>
          </a:stretch>
        </p:blipFill>
        <p:spPr bwMode="auto">
          <a:xfrm>
            <a:off x="6823534" y="1133101"/>
            <a:ext cx="16775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직사각형 36"/>
          <p:cNvSpPr/>
          <p:nvPr/>
        </p:nvSpPr>
        <p:spPr>
          <a:xfrm>
            <a:off x="4929190" y="3578370"/>
            <a:ext cx="18573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명령어 실행 횟수에 따라 변수 값이 변하는 모습을 확인할 수 있다</a:t>
            </a:r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92" name="직사각형 91"/>
          <p:cNvSpPr/>
          <p:nvPr/>
        </p:nvSpPr>
        <p:spPr>
          <a:xfrm>
            <a:off x="4643438" y="5691862"/>
            <a:ext cx="4000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“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주니랩 변수를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만큼 바꾸기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”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로 블록설정하여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만큼 변수 값이 더해진다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증가한다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).</a:t>
            </a:r>
          </a:p>
        </p:txBody>
      </p:sp>
      <p:sp>
        <p:nvSpPr>
          <p:cNvPr id="91" name="직사각형 90"/>
          <p:cNvSpPr/>
          <p:nvPr/>
        </p:nvSpPr>
        <p:spPr>
          <a:xfrm>
            <a:off x="4572000" y="4691730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“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제이씨보드를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로 정하기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”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로 데이터 값을 정하였으므로 반복 실행해도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로만 정의한다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47" name="타원 46"/>
          <p:cNvSpPr/>
          <p:nvPr/>
        </p:nvSpPr>
        <p:spPr>
          <a:xfrm>
            <a:off x="6786578" y="3616179"/>
            <a:ext cx="1785950" cy="357190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오각형 80"/>
          <p:cNvSpPr/>
          <p:nvPr/>
        </p:nvSpPr>
        <p:spPr>
          <a:xfrm flipH="1">
            <a:off x="2071670" y="965395"/>
            <a:ext cx="2080534" cy="606217"/>
          </a:xfrm>
          <a:prstGeom prst="homePlate">
            <a:avLst/>
          </a:pr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4" name="speed"/>
          <p:cNvSpPr txBox="1">
            <a:spLocks noChangeArrowheads="1"/>
          </p:cNvSpPr>
          <p:nvPr/>
        </p:nvSpPr>
        <p:spPr bwMode="auto">
          <a:xfrm>
            <a:off x="2550510" y="1158087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변수 활용하기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85" name="Freeform 329"/>
          <p:cNvSpPr>
            <a:spLocks/>
          </p:cNvSpPr>
          <p:nvPr/>
        </p:nvSpPr>
        <p:spPr bwMode="auto">
          <a:xfrm>
            <a:off x="4143372" y="500042"/>
            <a:ext cx="223473" cy="6357958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45"/>
          <p:cNvGrpSpPr/>
          <p:nvPr/>
        </p:nvGrpSpPr>
        <p:grpSpPr>
          <a:xfrm>
            <a:off x="4572000" y="357166"/>
            <a:ext cx="500066" cy="1149906"/>
            <a:chOff x="9765149" y="1426965"/>
            <a:chExt cx="855319" cy="1966812"/>
          </a:xfrm>
        </p:grpSpPr>
        <p:grpSp>
          <p:nvGrpSpPr>
            <p:cNvPr id="5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07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8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9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0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1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2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2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4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5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06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4643438" y="4347811"/>
            <a:ext cx="1160895" cy="30777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[</a:t>
            </a:r>
            <a:r>
              <a:rPr lang="ko-KR" altLang="en-US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제이씨블록</a:t>
            </a:r>
            <a:r>
              <a:rPr lang="en-US" altLang="ko-KR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]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708001" y="5407239"/>
            <a:ext cx="824265" cy="30777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[</a:t>
            </a:r>
            <a:r>
              <a:rPr lang="ko-KR" altLang="en-US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주니랩</a:t>
            </a:r>
            <a:r>
              <a:rPr lang="en-US" altLang="ko-KR" sz="1400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]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b="42187"/>
          <a:stretch>
            <a:fillRect/>
          </a:stretch>
        </p:blipFill>
        <p:spPr bwMode="auto">
          <a:xfrm>
            <a:off x="506233" y="2714620"/>
            <a:ext cx="306563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714348" y="142873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+mn-ea"/>
              </a:rPr>
              <a:t>제어는 프로그램 동작 흐름을 제어하는 것으로 코딩에서 가장 중요한 반복과 조건에 따른 선택 기능을 포함한다</a:t>
            </a:r>
            <a:r>
              <a:rPr lang="en-US" altLang="ko-KR" b="1" dirty="0">
                <a:solidFill>
                  <a:srgbClr val="0070C0"/>
                </a:solidFill>
                <a:latin typeface="+mn-ea"/>
              </a:rPr>
              <a:t>.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785786" y="2214554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「제어」 선택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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제어 블록 확인하기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314665" y="3136421"/>
            <a:ext cx="47116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주어진 </a:t>
            </a:r>
            <a:r>
              <a:rPr lang="ko-KR" altLang="en-US" sz="1600" u="sng" dirty="0"/>
              <a:t>시간 만큼 실행이 일시정지</a:t>
            </a:r>
            <a:r>
              <a:rPr lang="ko-KR" altLang="en-US" sz="1600" dirty="0"/>
              <a:t>된다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sp>
        <p:nvSpPr>
          <p:cNvPr id="30" name="직사각형 29"/>
          <p:cNvSpPr/>
          <p:nvPr/>
        </p:nvSpPr>
        <p:spPr>
          <a:xfrm>
            <a:off x="3314666" y="4042269"/>
            <a:ext cx="56754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600" dirty="0"/>
              <a:t>입력한 </a:t>
            </a:r>
            <a:r>
              <a:rPr lang="ko-KR" altLang="en-US" sz="1600" u="sng" dirty="0"/>
              <a:t>횟수만큼</a:t>
            </a:r>
            <a:r>
              <a:rPr lang="ko-KR" altLang="en-US" sz="1600" dirty="0"/>
              <a:t> 포함된 블록을 </a:t>
            </a:r>
            <a:r>
              <a:rPr lang="ko-KR" altLang="en-US" sz="1600" u="sng" dirty="0"/>
              <a:t>반복 실행</a:t>
            </a:r>
            <a:r>
              <a:rPr lang="ko-KR" altLang="en-US" sz="1600" dirty="0"/>
              <a:t>한다</a:t>
            </a:r>
            <a:r>
              <a:rPr lang="en-US" sz="1600" dirty="0"/>
              <a:t>.</a:t>
            </a:r>
            <a:endParaRPr lang="ko-KR" altLang="en-US" sz="1600" dirty="0"/>
          </a:p>
        </p:txBody>
      </p:sp>
      <p:sp>
        <p:nvSpPr>
          <p:cNvPr id="37" name="직사각형 36"/>
          <p:cNvSpPr/>
          <p:nvPr/>
        </p:nvSpPr>
        <p:spPr>
          <a:xfrm>
            <a:off x="3319547" y="4440534"/>
            <a:ext cx="56754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조건이 </a:t>
            </a:r>
            <a:r>
              <a:rPr lang="ko-KR" altLang="en-US" sz="1600" u="sng" dirty="0"/>
              <a:t>참일 때까지</a:t>
            </a:r>
            <a:r>
              <a:rPr lang="ko-KR" altLang="en-US" sz="1600" dirty="0"/>
              <a:t> 포함된 블록을 </a:t>
            </a:r>
            <a:r>
              <a:rPr lang="ko-KR" altLang="en-US" sz="1600" u="sng" dirty="0"/>
              <a:t>반복 실행</a:t>
            </a:r>
            <a:r>
              <a:rPr lang="ko-KR" altLang="en-US" sz="1600" dirty="0"/>
              <a:t>한다</a:t>
            </a:r>
            <a:r>
              <a:rPr lang="en-US" sz="1600" dirty="0"/>
              <a:t>.</a:t>
            </a:r>
            <a:endParaRPr lang="ko-KR" altLang="en-US" sz="1600" dirty="0"/>
          </a:p>
        </p:txBody>
      </p:sp>
      <p:sp>
        <p:nvSpPr>
          <p:cNvPr id="42" name="직사각형 41"/>
          <p:cNvSpPr/>
          <p:nvPr/>
        </p:nvSpPr>
        <p:spPr>
          <a:xfrm>
            <a:off x="3314666" y="5415993"/>
            <a:ext cx="567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조건이 </a:t>
            </a:r>
            <a:r>
              <a:rPr lang="ko-KR" altLang="en-US" sz="1600" u="sng" dirty="0"/>
              <a:t>참이면 첫번째 안쪽 블록들을 실행</a:t>
            </a:r>
            <a:r>
              <a:rPr lang="ko-KR" altLang="en-US" sz="1600" dirty="0"/>
              <a:t>하고</a:t>
            </a:r>
            <a:r>
              <a:rPr lang="en-US" altLang="ko-KR" sz="1600" dirty="0"/>
              <a:t>, </a:t>
            </a:r>
          </a:p>
          <a:p>
            <a:r>
              <a:rPr lang="ko-KR" altLang="en-US" sz="1600" dirty="0"/>
              <a:t>조건이 </a:t>
            </a:r>
            <a:r>
              <a:rPr lang="ko-KR" altLang="en-US" sz="1600" u="sng" dirty="0"/>
              <a:t>거짓이면 두번째 홈의 블록을 실행</a:t>
            </a:r>
            <a:r>
              <a:rPr lang="ko-KR" altLang="en-US" sz="1600" dirty="0"/>
              <a:t>한다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sp>
        <p:nvSpPr>
          <p:cNvPr id="43" name="직사각형 42"/>
          <p:cNvSpPr/>
          <p:nvPr/>
        </p:nvSpPr>
        <p:spPr>
          <a:xfrm>
            <a:off x="3286116" y="6090842"/>
            <a:ext cx="56754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주어진 조건이 </a:t>
            </a:r>
            <a:r>
              <a:rPr lang="ko-KR" altLang="en-US" sz="1600" u="sng" dirty="0"/>
              <a:t>참이 될때까지 기다린다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2436243" y="3269944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/>
          <p:nvPr/>
        </p:nvCxnSpPr>
        <p:spPr>
          <a:xfrm>
            <a:off x="2436243" y="4140254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화살표 연결선 52"/>
          <p:cNvCxnSpPr/>
          <p:nvPr/>
        </p:nvCxnSpPr>
        <p:spPr>
          <a:xfrm>
            <a:off x="2436243" y="4572927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>
            <a:off x="2436243" y="5598853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>
            <a:off x="2448654" y="6178448"/>
            <a:ext cx="737778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3329307" y="3617436"/>
            <a:ext cx="56754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블록의 안쪽에 위치하는 블록들을 </a:t>
            </a:r>
            <a:r>
              <a:rPr lang="ko-KR" altLang="en-US" sz="1600" u="sng" dirty="0"/>
              <a:t>무한반복해서 실행</a:t>
            </a:r>
            <a:r>
              <a:rPr lang="ko-KR" altLang="en-US" sz="1600" dirty="0"/>
              <a:t>한다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cxnSp>
        <p:nvCxnSpPr>
          <p:cNvPr id="28" name="직선 화살표 연결선 27"/>
          <p:cNvCxnSpPr/>
          <p:nvPr/>
        </p:nvCxnSpPr>
        <p:spPr>
          <a:xfrm>
            <a:off x="2436243" y="3742608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/>
          <p:cNvSpPr/>
          <p:nvPr/>
        </p:nvSpPr>
        <p:spPr>
          <a:xfrm>
            <a:off x="3301909" y="4970963"/>
            <a:ext cx="56754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조건에 </a:t>
            </a:r>
            <a:r>
              <a:rPr lang="ko-KR" altLang="en-US" sz="1600" u="sng" dirty="0"/>
              <a:t>참이면</a:t>
            </a:r>
            <a:r>
              <a:rPr lang="ko-KR" altLang="en-US" sz="1600" dirty="0"/>
              <a:t> 블록의 안쪽에 위치하는 블록들을 </a:t>
            </a:r>
            <a:r>
              <a:rPr lang="ko-KR" altLang="en-US" sz="1600" u="sng" dirty="0"/>
              <a:t>실행</a:t>
            </a:r>
            <a:r>
              <a:rPr lang="ko-KR" altLang="en-US" sz="1600" dirty="0"/>
              <a:t>한다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cxnSp>
        <p:nvCxnSpPr>
          <p:cNvPr id="38" name="직선 화살표 연결선 37"/>
          <p:cNvCxnSpPr/>
          <p:nvPr/>
        </p:nvCxnSpPr>
        <p:spPr>
          <a:xfrm>
            <a:off x="2418605" y="5103356"/>
            <a:ext cx="885333" cy="1309"/>
          </a:xfrm>
          <a:prstGeom prst="straightConnector1">
            <a:avLst/>
          </a:prstGeom>
          <a:ln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제어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반복하기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모서리가 둥근 직사각형 52"/>
          <p:cNvSpPr/>
          <p:nvPr/>
        </p:nvSpPr>
        <p:spPr>
          <a:xfrm>
            <a:off x="3286116" y="3125303"/>
            <a:ext cx="5214974" cy="2928958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 t="40625" b="6250"/>
          <a:stretch>
            <a:fillRect/>
          </a:stretch>
        </p:blipFill>
        <p:spPr bwMode="auto">
          <a:xfrm>
            <a:off x="6215074" y="3625369"/>
            <a:ext cx="209325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82261"/>
            <a:ext cx="22240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직사각형 68"/>
          <p:cNvSpPr/>
          <p:nvPr/>
        </p:nvSpPr>
        <p:spPr>
          <a:xfrm>
            <a:off x="3286116" y="3250927"/>
            <a:ext cx="49292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>
                <a:sym typeface="Wingdings 2"/>
              </a:rPr>
              <a:t></a:t>
            </a:r>
            <a:r>
              <a:rPr lang="en-US" altLang="ko-KR" sz="1400" dirty="0">
                <a:sym typeface="Wingdings 2"/>
              </a:rPr>
              <a:t>~</a:t>
            </a:r>
            <a:r>
              <a:rPr lang="ko-KR" altLang="en-US" sz="1400" dirty="0"/>
              <a:t> 명령어를 순서대로 </a:t>
            </a:r>
            <a:r>
              <a:rPr lang="en-US" altLang="ko-KR" sz="1400" dirty="0">
                <a:sym typeface="Wingdings 2"/>
              </a:rPr>
              <a:t> </a:t>
            </a:r>
            <a:r>
              <a:rPr lang="ko-KR" altLang="en-US" sz="1400" dirty="0">
                <a:sym typeface="Wingdings 2"/>
              </a:rPr>
              <a:t>번 명령어 </a:t>
            </a:r>
            <a:r>
              <a:rPr lang="ko-KR" altLang="en-US" sz="1400" dirty="0">
                <a:solidFill>
                  <a:srgbClr val="FF0000"/>
                </a:solidFill>
                <a:sym typeface="Wingdings 2"/>
              </a:rPr>
              <a:t>횟수만큼 반복</a:t>
            </a:r>
            <a:r>
              <a:rPr lang="ko-KR" altLang="en-US" sz="1400" dirty="0">
                <a:sym typeface="Wingdings 2"/>
              </a:rPr>
              <a:t>한다</a:t>
            </a:r>
            <a:r>
              <a:rPr lang="en-US" altLang="ko-KR" sz="1400" dirty="0">
                <a:sym typeface="Wingdings 2"/>
              </a:rPr>
              <a:t>.</a:t>
            </a:r>
            <a:endParaRPr lang="ko-KR" altLang="en-US" sz="1400" dirty="0"/>
          </a:p>
        </p:txBody>
      </p:sp>
      <p:sp>
        <p:nvSpPr>
          <p:cNvPr id="79" name="직사각형 78"/>
          <p:cNvSpPr/>
          <p:nvPr/>
        </p:nvSpPr>
        <p:spPr>
          <a:xfrm>
            <a:off x="3214679" y="1463593"/>
            <a:ext cx="4286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sym typeface="Wingdings 2"/>
              </a:rPr>
              <a:t> 제어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(1)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초 기다리기 블록을 드래그 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.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3214678" y="1839419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sym typeface="Wingdings 2"/>
              </a:rPr>
              <a:t>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변수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“5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번반복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”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변수 만들기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, 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“(10)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을 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(0+0)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로 정하기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”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 블록 드래그 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.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3214678" y="1053601"/>
            <a:ext cx="4716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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 제어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 “(5)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번 반복하기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”</a:t>
            </a:r>
            <a:r>
              <a:rPr lang="ko-K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 블록을 드래그 한다</a:t>
            </a:r>
            <a:r>
              <a:rPr lang="en-US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" pitchFamily="2" charset="2"/>
              </a:rPr>
              <a:t>.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4" name="직사각형 83"/>
          <p:cNvSpPr/>
          <p:nvPr/>
        </p:nvSpPr>
        <p:spPr>
          <a:xfrm>
            <a:off x="3214678" y="2482361"/>
            <a:ext cx="2410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ym typeface="Wingdings 2"/>
              </a:rPr>
              <a:t></a:t>
            </a:r>
            <a:r>
              <a:rPr lang="ko-KR" altLang="en-US" sz="1600" dirty="0">
                <a:sym typeface="Wingdings 2"/>
              </a:rPr>
              <a:t> 상태 정보 확인하기</a:t>
            </a:r>
            <a:endParaRPr lang="en-US" altLang="ko-KR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5" name="타원 84"/>
          <p:cNvSpPr/>
          <p:nvPr/>
        </p:nvSpPr>
        <p:spPr>
          <a:xfrm>
            <a:off x="642910" y="4857760"/>
            <a:ext cx="1071570" cy="357190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타원 85"/>
          <p:cNvSpPr/>
          <p:nvPr/>
        </p:nvSpPr>
        <p:spPr>
          <a:xfrm>
            <a:off x="6143636" y="4982691"/>
            <a:ext cx="1143008" cy="357190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4" name="그룹 53"/>
          <p:cNvGrpSpPr/>
          <p:nvPr/>
        </p:nvGrpSpPr>
        <p:grpSpPr>
          <a:xfrm>
            <a:off x="3357554" y="3640706"/>
            <a:ext cx="2928958" cy="841919"/>
            <a:chOff x="3143240" y="3587213"/>
            <a:chExt cx="3587378" cy="841919"/>
          </a:xfrm>
        </p:grpSpPr>
        <p:sp>
          <p:nvSpPr>
            <p:cNvPr id="40" name="직사각형 39"/>
            <p:cNvSpPr/>
            <p:nvPr/>
          </p:nvSpPr>
          <p:spPr>
            <a:xfrm>
              <a:off x="3143240" y="4059800"/>
              <a:ext cx="4723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900" b="1" dirty="0">
                  <a:solidFill>
                    <a:srgbClr val="C00000"/>
                  </a:solidFill>
                  <a:latin typeface="+mn-ea"/>
                </a:rPr>
                <a:t>시작</a:t>
              </a:r>
              <a:endParaRPr lang="en-US" altLang="ko-KR" sz="9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9" name="원호 18"/>
            <p:cNvSpPr/>
            <p:nvPr/>
          </p:nvSpPr>
          <p:spPr>
            <a:xfrm rot="5183252">
              <a:off x="3442735" y="3482891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20" name="원호 19"/>
            <p:cNvSpPr/>
            <p:nvPr/>
          </p:nvSpPr>
          <p:spPr>
            <a:xfrm rot="5183252">
              <a:off x="3986516" y="3482893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21" name="원호 20"/>
            <p:cNvSpPr/>
            <p:nvPr/>
          </p:nvSpPr>
          <p:spPr>
            <a:xfrm rot="5183252">
              <a:off x="4482402" y="3482893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22" name="원호 21"/>
            <p:cNvSpPr/>
            <p:nvPr/>
          </p:nvSpPr>
          <p:spPr>
            <a:xfrm rot="5183252">
              <a:off x="4978289" y="3482893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400749" y="3712489"/>
              <a:ext cx="425045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1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892046" y="3644057"/>
              <a:ext cx="562258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1+2</a:t>
              </a: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4375156" y="3644057"/>
              <a:ext cx="605521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3+2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879634" y="3644057"/>
              <a:ext cx="529077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5+2</a:t>
              </a:r>
            </a:p>
          </p:txBody>
        </p:sp>
        <p:cxnSp>
          <p:nvCxnSpPr>
            <p:cNvPr id="29" name="직선 화살표 연결선 28"/>
            <p:cNvCxnSpPr/>
            <p:nvPr/>
          </p:nvCxnSpPr>
          <p:spPr>
            <a:xfrm rot="5400000">
              <a:off x="4235757" y="3870744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rot="5400000">
              <a:off x="4721098" y="3878719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 rot="5400000">
              <a:off x="5249969" y="3886694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원호 32"/>
            <p:cNvSpPr/>
            <p:nvPr/>
          </p:nvSpPr>
          <p:spPr>
            <a:xfrm rot="5183252">
              <a:off x="5514023" y="3482893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426824" y="3657710"/>
              <a:ext cx="53813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7+2</a:t>
              </a:r>
            </a:p>
          </p:txBody>
        </p:sp>
        <p:cxnSp>
          <p:nvCxnSpPr>
            <p:cNvPr id="35" name="직선 화살표 연결선 34"/>
            <p:cNvCxnSpPr/>
            <p:nvPr/>
          </p:nvCxnSpPr>
          <p:spPr>
            <a:xfrm rot="5400000">
              <a:off x="5828425" y="3894669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직사각형 35"/>
            <p:cNvSpPr/>
            <p:nvPr/>
          </p:nvSpPr>
          <p:spPr>
            <a:xfrm>
              <a:off x="4208662" y="4004312"/>
              <a:ext cx="4250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ko-KR" altLang="en-US" sz="900" b="1">
                  <a:solidFill>
                    <a:srgbClr val="C00000"/>
                  </a:solidFill>
                  <a:latin typeface="+mn-ea"/>
                </a:rPr>
                <a:t>초</a:t>
              </a:r>
              <a:endParaRPr lang="en-US" altLang="ko-KR" sz="900" b="1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4704548" y="4004312"/>
              <a:ext cx="4250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ko-KR" altLang="en-US" sz="900" b="1">
                  <a:solidFill>
                    <a:srgbClr val="C00000"/>
                  </a:solidFill>
                  <a:latin typeface="+mn-ea"/>
                </a:rPr>
                <a:t>초</a:t>
              </a:r>
              <a:endParaRPr lang="en-US" altLang="ko-KR" sz="900" b="1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5218555" y="4004312"/>
              <a:ext cx="4250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ko-KR" altLang="en-US" sz="900" b="1">
                  <a:solidFill>
                    <a:srgbClr val="C00000"/>
                  </a:solidFill>
                  <a:latin typeface="+mn-ea"/>
                </a:rPr>
                <a:t>초</a:t>
              </a:r>
              <a:endParaRPr lang="en-US" altLang="ko-KR" sz="900" b="1">
                <a:solidFill>
                  <a:srgbClr val="C00000"/>
                </a:solidFill>
                <a:latin typeface="+mn-ea"/>
              </a:endParaRPr>
            </a:p>
          </p:txBody>
        </p:sp>
        <p:cxnSp>
          <p:nvCxnSpPr>
            <p:cNvPr id="41" name="직선 화살표 연결선 40"/>
            <p:cNvCxnSpPr/>
            <p:nvPr/>
          </p:nvCxnSpPr>
          <p:spPr>
            <a:xfrm rot="5400000">
              <a:off x="3203160" y="3874197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직사각형 86"/>
            <p:cNvSpPr/>
            <p:nvPr/>
          </p:nvSpPr>
          <p:spPr>
            <a:xfrm>
              <a:off x="5733722" y="4001247"/>
              <a:ext cx="4250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ko-KR" altLang="en-US" sz="900" b="1">
                  <a:solidFill>
                    <a:srgbClr val="C00000"/>
                  </a:solidFill>
                  <a:latin typeface="+mn-ea"/>
                </a:rPr>
                <a:t>초</a:t>
              </a:r>
              <a:endParaRPr lang="en-US" altLang="ko-KR" sz="900" b="1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89" name="원호 88"/>
            <p:cNvSpPr/>
            <p:nvPr/>
          </p:nvSpPr>
          <p:spPr>
            <a:xfrm rot="5183252">
              <a:off x="6085873" y="3482891"/>
              <a:ext cx="287242" cy="495886"/>
            </a:xfrm>
            <a:prstGeom prst="arc">
              <a:avLst>
                <a:gd name="adj1" fmla="val 16200000"/>
                <a:gd name="adj2" fmla="val 5685819"/>
              </a:avLst>
            </a:prstGeom>
            <a:ln w="15875">
              <a:solidFill>
                <a:srgbClr val="C00000"/>
              </a:solidFill>
              <a:head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900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998676" y="3657708"/>
              <a:ext cx="53813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 dirty="0">
                  <a:solidFill>
                    <a:srgbClr val="C00000"/>
                  </a:solidFill>
                  <a:latin typeface="+mn-ea"/>
                </a:rPr>
                <a:t>9+2</a:t>
              </a:r>
            </a:p>
          </p:txBody>
        </p:sp>
        <p:cxnSp>
          <p:nvCxnSpPr>
            <p:cNvPr id="91" name="직선 화살표 연결선 90"/>
            <p:cNvCxnSpPr/>
            <p:nvPr/>
          </p:nvCxnSpPr>
          <p:spPr>
            <a:xfrm rot="5400000">
              <a:off x="6400276" y="3894667"/>
              <a:ext cx="270000" cy="135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직사각형 91"/>
            <p:cNvSpPr/>
            <p:nvPr/>
          </p:nvSpPr>
          <p:spPr>
            <a:xfrm>
              <a:off x="6305573" y="4001245"/>
              <a:ext cx="4250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900" b="1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ko-KR" altLang="en-US" sz="900" b="1">
                  <a:solidFill>
                    <a:srgbClr val="C00000"/>
                  </a:solidFill>
                  <a:latin typeface="+mn-ea"/>
                </a:rPr>
                <a:t>초</a:t>
              </a:r>
              <a:endParaRPr lang="en-US" altLang="ko-KR" sz="900" b="1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9" name="Freeform 329"/>
          <p:cNvSpPr>
            <a:spLocks/>
          </p:cNvSpPr>
          <p:nvPr/>
        </p:nvSpPr>
        <p:spPr bwMode="auto">
          <a:xfrm>
            <a:off x="2928927" y="553534"/>
            <a:ext cx="214314" cy="6304465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42" name="오각형 41"/>
          <p:cNvSpPr/>
          <p:nvPr/>
        </p:nvSpPr>
        <p:spPr>
          <a:xfrm flipH="1">
            <a:off x="785786" y="733136"/>
            <a:ext cx="2160392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speed"/>
          <p:cNvSpPr txBox="1">
            <a:spLocks noChangeArrowheads="1"/>
          </p:cNvSpPr>
          <p:nvPr/>
        </p:nvSpPr>
        <p:spPr bwMode="auto">
          <a:xfrm>
            <a:off x="1550378" y="921385"/>
            <a:ext cx="1307110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제어 활용하기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grpSp>
        <p:nvGrpSpPr>
          <p:cNvPr id="55" name="그룹 45"/>
          <p:cNvGrpSpPr/>
          <p:nvPr/>
        </p:nvGrpSpPr>
        <p:grpSpPr>
          <a:xfrm>
            <a:off x="8001024" y="2404025"/>
            <a:ext cx="500066" cy="1149906"/>
            <a:chOff x="9765149" y="1426965"/>
            <a:chExt cx="855319" cy="1966812"/>
          </a:xfrm>
        </p:grpSpPr>
        <p:grpSp>
          <p:nvGrpSpPr>
            <p:cNvPr id="56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65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6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7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8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7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7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57" name="그룹 34"/>
            <p:cNvGrpSpPr/>
            <p:nvPr/>
          </p:nvGrpSpPr>
          <p:grpSpPr>
            <a:xfrm>
              <a:off x="9765163" y="1426977"/>
              <a:ext cx="855320" cy="553748"/>
              <a:chOff x="14482836" y="4593351"/>
              <a:chExt cx="1044575" cy="676276"/>
            </a:xfrm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9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1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2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23482</TotalTime>
  <Words>770</Words>
  <Application>Microsoft Office PowerPoint</Application>
  <PresentationFormat>화면 슬라이드 쇼(4:3)</PresentationFormat>
  <Paragraphs>151</Paragraphs>
  <Slides>17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17</vt:i4>
      </vt:variant>
    </vt:vector>
  </HeadingPairs>
  <TitlesOfParts>
    <vt:vector size="31" baseType="lpstr">
      <vt:lpstr>HY헤드라인M</vt:lpstr>
      <vt:lpstr>굴림</vt:lpstr>
      <vt:lpstr>나눔고딕 ExtraBold</vt:lpstr>
      <vt:lpstr>맑은 고딕</vt:lpstr>
      <vt:lpstr>Arial</vt:lpstr>
      <vt:lpstr>Calibri</vt:lpstr>
      <vt:lpstr>Segoe UI Black</vt:lpstr>
      <vt:lpstr>Times New Roman</vt:lpstr>
      <vt:lpstr>Wingdings</vt:lpstr>
      <vt:lpstr>Wingdings 2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4063</cp:revision>
  <cp:lastPrinted>2016-04-11T08:38:53Z</cp:lastPrinted>
  <dcterms:created xsi:type="dcterms:W3CDTF">2016-03-30T04:54:04Z</dcterms:created>
  <dcterms:modified xsi:type="dcterms:W3CDTF">2025-03-14T06:36:33Z</dcterms:modified>
</cp:coreProperties>
</file>