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2"/>
  </p:notesMasterIdLst>
  <p:handoutMasterIdLst>
    <p:handoutMasterId r:id="rId23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15" r:id="rId14"/>
    <p:sldId id="616" r:id="rId15"/>
    <p:sldId id="617" r:id="rId16"/>
    <p:sldId id="619" r:id="rId17"/>
    <p:sldId id="624" r:id="rId18"/>
    <p:sldId id="622" r:id="rId19"/>
    <p:sldId id="623" r:id="rId20"/>
    <p:sldId id="607" r:id="rId21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099FF"/>
    <a:srgbClr val="3399FF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무브먼트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보행높이 제어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428628" y="1500174"/>
            <a:ext cx="8643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보행 높이 변화를 이용하여 로보독의 푸쉬업 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429000"/>
            <a:ext cx="26003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71744"/>
            <a:ext cx="50196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푸쉬업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보행높이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814875"/>
            <a:ext cx="2784819" cy="95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79" y="2464682"/>
            <a:ext cx="1976223" cy="82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5250612"/>
            <a:ext cx="2119099" cy="88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직사각형 15"/>
          <p:cNvSpPr/>
          <p:nvPr/>
        </p:nvSpPr>
        <p:spPr>
          <a:xfrm>
            <a:off x="1070275" y="3202486"/>
            <a:ext cx="2571768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60</a:t>
            </a:r>
            <a:r>
              <a:rPr lang="ko-KR" altLang="en-US" sz="1600" b="1" dirty="0"/>
              <a:t>높이로 </a:t>
            </a:r>
            <a:r>
              <a:rPr lang="en-US" altLang="ko-KR" sz="1600" b="1" dirty="0"/>
              <a:t>50</a:t>
            </a:r>
            <a:r>
              <a:rPr lang="ko-KR" altLang="en-US" sz="1600" b="1" dirty="0"/>
              <a:t>빠르게 보행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998838" y="4612801"/>
            <a:ext cx="2571768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40</a:t>
            </a:r>
            <a:r>
              <a:rPr lang="ko-KR" altLang="en-US" sz="1600" b="1" dirty="0"/>
              <a:t>높이로 </a:t>
            </a:r>
            <a:r>
              <a:rPr lang="en-US" altLang="ko-KR" sz="1600" b="1" dirty="0"/>
              <a:t>80</a:t>
            </a:r>
            <a:r>
              <a:rPr lang="ko-KR" altLang="en-US" sz="1600" b="1" dirty="0"/>
              <a:t>빠르게 보행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998838" y="6060006"/>
            <a:ext cx="2571768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80</a:t>
            </a:r>
            <a:r>
              <a:rPr lang="ko-KR" altLang="en-US" sz="1600" b="1" dirty="0"/>
              <a:t>높이로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빠르게 보행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285720" y="1500174"/>
            <a:ext cx="8643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보행 높이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+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보행 속도를 이용하여 앞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/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뒤로 로보독 자동보행  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2071678"/>
            <a:ext cx="484513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en-US" altLang="ko-KR" dirty="0">
                <a:latin typeface="돋움체" pitchFamily="49" charset="-127"/>
                <a:ea typeface="돋움체" pitchFamily="49" charset="-127"/>
              </a:rPr>
              <a:t>4</a:t>
            </a:r>
            <a:r>
              <a:rPr lang="ko-KR" altLang="en-US" dirty="0"/>
              <a:t>족 보행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보행높이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보행속도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428628" y="1500174"/>
            <a:ext cx="828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왼쪽과 오른쪽다리 보행 높이를 각각 제어 좌우 흔들표현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7289" y="2643182"/>
            <a:ext cx="193307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직사각형 7"/>
          <p:cNvSpPr/>
          <p:nvPr/>
        </p:nvSpPr>
        <p:spPr>
          <a:xfrm>
            <a:off x="357158" y="4214818"/>
            <a:ext cx="85725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다리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2786050" y="4214818"/>
            <a:ext cx="92869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다리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071678"/>
            <a:ext cx="497592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흔들보행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보행높이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501122" cy="3714776"/>
          </a:xfrm>
          <a:prstGeom prst="roundRect">
            <a:avLst>
              <a:gd name="adj" fmla="val 5642"/>
            </a:avLst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amble</a:t>
            </a:r>
            <a:r>
              <a:rPr lang="en-US" altLang="ko-KR" dirty="0"/>
              <a:t>-Trot-Walk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 t="5128" b="5128"/>
          <a:stretch>
            <a:fillRect/>
          </a:stretch>
        </p:blipFill>
        <p:spPr bwMode="auto">
          <a:xfrm>
            <a:off x="2786050" y="2357430"/>
            <a:ext cx="493389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2643174" y="1500174"/>
            <a:ext cx="5500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보행높이와 보행 속도를 이용하여 다양한 걸음 걸이를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33" name="그룹 32"/>
          <p:cNvGrpSpPr/>
          <p:nvPr/>
        </p:nvGrpSpPr>
        <p:grpSpPr>
          <a:xfrm>
            <a:off x="2214546" y="5143512"/>
            <a:ext cx="5017912" cy="1214446"/>
            <a:chOff x="2000232" y="4929198"/>
            <a:chExt cx="5017912" cy="121444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/>
            <a:srcRect b="61307"/>
            <a:stretch>
              <a:fillRect/>
            </a:stretch>
          </p:blipFill>
          <p:spPr bwMode="auto">
            <a:xfrm>
              <a:off x="2000232" y="4929198"/>
              <a:ext cx="500066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/>
            <a:srcRect t="62231" b="-924"/>
            <a:stretch>
              <a:fillRect/>
            </a:stretch>
          </p:blipFill>
          <p:spPr bwMode="auto">
            <a:xfrm>
              <a:off x="2017484" y="5572140"/>
              <a:ext cx="500066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285884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좌우 다리 높이 값을 다르게 하여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뒤뚱이는 로보독을 만들어보세요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3071802" y="2928934"/>
            <a:ext cx="2928114" cy="2332013"/>
            <a:chOff x="3071802" y="2928934"/>
            <a:chExt cx="2928114" cy="2332013"/>
          </a:xfrm>
        </p:grpSpPr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57554" y="2928934"/>
              <a:ext cx="2428892" cy="233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3" name="Picture 7" descr="Shake - Free technology icons"/>
            <p:cNvPicPr>
              <a:picLocks noChangeAspect="1" noChangeArrowheads="1"/>
            </p:cNvPicPr>
            <p:nvPr/>
          </p:nvPicPr>
          <p:blipFill>
            <a:blip r:embed="rId3" cstate="print"/>
            <a:srcRect r="82422"/>
            <a:stretch>
              <a:fillRect/>
            </a:stretch>
          </p:blipFill>
          <p:spPr bwMode="auto">
            <a:xfrm>
              <a:off x="3071802" y="3429000"/>
              <a:ext cx="200913" cy="1143008"/>
            </a:xfrm>
            <a:prstGeom prst="rect">
              <a:avLst/>
            </a:prstGeom>
            <a:noFill/>
          </p:spPr>
        </p:pic>
        <p:pic>
          <p:nvPicPr>
            <p:cNvPr id="13" name="Picture 7" descr="Shake - Free technology icons"/>
            <p:cNvPicPr>
              <a:picLocks noChangeAspect="1" noChangeArrowheads="1"/>
            </p:cNvPicPr>
            <p:nvPr/>
          </p:nvPicPr>
          <p:blipFill>
            <a:blip r:embed="rId4" cstate="print"/>
            <a:srcRect r="82422"/>
            <a:stretch>
              <a:fillRect/>
            </a:stretch>
          </p:blipFill>
          <p:spPr bwMode="auto">
            <a:xfrm flipH="1">
              <a:off x="5786446" y="3474997"/>
              <a:ext cx="213470" cy="1214446"/>
            </a:xfrm>
            <a:prstGeom prst="rect">
              <a:avLst/>
            </a:prstGeom>
            <a:noFill/>
          </p:spPr>
        </p:pic>
      </p:grpSp>
      <p:sp>
        <p:nvSpPr>
          <p:cNvPr id="8" name="직사각형 7"/>
          <p:cNvSpPr/>
          <p:nvPr/>
        </p:nvSpPr>
        <p:spPr>
          <a:xfrm>
            <a:off x="642910" y="3643314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 다리 높이 </a:t>
            </a:r>
            <a:r>
              <a:rPr lang="en-US" altLang="ko-KR" sz="1600" b="1" dirty="0"/>
              <a:t>: 30</a:t>
            </a:r>
            <a:endParaRPr lang="ko-KR" altLang="en-US" sz="1600" b="1" dirty="0"/>
          </a:p>
        </p:txBody>
      </p:sp>
      <p:grpSp>
        <p:nvGrpSpPr>
          <p:cNvPr id="9" name="그룹 8"/>
          <p:cNvGrpSpPr/>
          <p:nvPr/>
        </p:nvGrpSpPr>
        <p:grpSpPr>
          <a:xfrm>
            <a:off x="7429520" y="4786322"/>
            <a:ext cx="862614" cy="1500198"/>
            <a:chOff x="7799489" y="3888934"/>
            <a:chExt cx="987353" cy="2084977"/>
          </a:xfrm>
        </p:grpSpPr>
        <p:grpSp>
          <p:nvGrpSpPr>
            <p:cNvPr id="10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17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1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grpSp>
            <p:nvGrpSpPr>
              <p:cNvPr id="14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  <p:sp>
              <p:nvSpPr>
                <p:cNvPr id="16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25" name="직사각형 24"/>
          <p:cNvSpPr/>
          <p:nvPr/>
        </p:nvSpPr>
        <p:spPr>
          <a:xfrm>
            <a:off x="642910" y="4071942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 다리 높이 </a:t>
            </a:r>
            <a:r>
              <a:rPr lang="en-US" altLang="ko-KR" sz="1600" b="1" dirty="0"/>
              <a:t>: 60</a:t>
            </a:r>
            <a:endParaRPr lang="ko-KR" altLang="en-US" sz="1600" b="1" dirty="0"/>
          </a:p>
        </p:txBody>
      </p:sp>
      <p:sp>
        <p:nvSpPr>
          <p:cNvPr id="26" name="직사각형 25"/>
          <p:cNvSpPr/>
          <p:nvPr/>
        </p:nvSpPr>
        <p:spPr>
          <a:xfrm>
            <a:off x="6072198" y="3714752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 다리 높이 </a:t>
            </a:r>
            <a:r>
              <a:rPr lang="en-US" altLang="ko-KR" sz="1600" b="1" dirty="0"/>
              <a:t>: 60</a:t>
            </a:r>
            <a:endParaRPr lang="ko-KR" altLang="en-US" sz="1600" b="1" dirty="0"/>
          </a:p>
        </p:txBody>
      </p:sp>
      <p:sp>
        <p:nvSpPr>
          <p:cNvPr id="27" name="직사각형 26"/>
          <p:cNvSpPr/>
          <p:nvPr/>
        </p:nvSpPr>
        <p:spPr>
          <a:xfrm>
            <a:off x="6072198" y="4143380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 다리 높이 </a:t>
            </a:r>
            <a:r>
              <a:rPr lang="en-US" altLang="ko-KR" sz="1600" b="1" dirty="0"/>
              <a:t>: 30</a:t>
            </a:r>
            <a:endParaRPr lang="ko-KR" altLang="en-US" sz="1600" b="1" dirty="0"/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2-1.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좌우 흔들 보행하기 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2-2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좌우 흔들 보행하기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코딩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)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071670" y="2928934"/>
            <a:ext cx="235745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왼쪽으로 기운 자세로 앞으로 보행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2000232" y="4429132"/>
            <a:ext cx="242889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오른쪽으로 기운 자세로  뒤로 보행</a:t>
            </a: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5286388"/>
            <a:ext cx="73316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직사각형 37"/>
          <p:cNvSpPr/>
          <p:nvPr/>
        </p:nvSpPr>
        <p:spPr>
          <a:xfrm>
            <a:off x="2000232" y="5643578"/>
            <a:ext cx="242889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균형을 맞춘 자세로 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앞으로 보행</a:t>
            </a: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2643182"/>
            <a:ext cx="75255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19117" y="4071942"/>
            <a:ext cx="75255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54" y="967661"/>
            <a:ext cx="4786346" cy="5890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25404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보행높이제어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3857628"/>
            <a:ext cx="4500562" cy="500066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2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보행 높이란 다리 각도를 조절하여 로보독의 보행자세를 취하게 하는 값을 말한다</a:t>
            </a:r>
            <a:r>
              <a:rPr lang="en-US" altLang="ko-KR" sz="12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  <a:r>
              <a:rPr lang="ko-KR" altLang="en-US" sz="12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lang="en-US" altLang="ko-KR" sz="12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endParaRPr lang="ko-KR" altLang="en-US" sz="12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보행 높이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t="19481"/>
          <a:stretch>
            <a:fillRect/>
          </a:stretch>
        </p:blipFill>
        <p:spPr bwMode="auto">
          <a:xfrm>
            <a:off x="95250" y="2928934"/>
            <a:ext cx="9048750" cy="354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직사각형 30"/>
          <p:cNvSpPr/>
          <p:nvPr/>
        </p:nvSpPr>
        <p:spPr>
          <a:xfrm>
            <a:off x="500034" y="1500174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로보독의 보행을 위한 다리 자세를 설정하는 블록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357430"/>
            <a:ext cx="43148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162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23841</TotalTime>
  <Words>239</Words>
  <Application>Microsoft Office PowerPoint</Application>
  <PresentationFormat>화면 슬라이드 쇼(4:3)</PresentationFormat>
  <Paragraphs>63</Paragraphs>
  <Slides>17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17</vt:i4>
      </vt:variant>
    </vt:vector>
  </HeadingPairs>
  <TitlesOfParts>
    <vt:vector size="28" baseType="lpstr">
      <vt:lpstr>나눔고딕 ExtraBold</vt:lpstr>
      <vt:lpstr>돋움체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4075</cp:revision>
  <cp:lastPrinted>2016-04-11T08:38:53Z</cp:lastPrinted>
  <dcterms:created xsi:type="dcterms:W3CDTF">2016-03-30T04:54:04Z</dcterms:created>
  <dcterms:modified xsi:type="dcterms:W3CDTF">2025-03-14T06:38:14Z</dcterms:modified>
</cp:coreProperties>
</file>