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7"/>
  </p:notesMasterIdLst>
  <p:handoutMasterIdLst>
    <p:handoutMasterId r:id="rId28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4" r:id="rId14"/>
    <p:sldId id="635" r:id="rId15"/>
    <p:sldId id="636" r:id="rId16"/>
    <p:sldId id="630" r:id="rId17"/>
    <p:sldId id="632" r:id="rId18"/>
    <p:sldId id="639" r:id="rId19"/>
    <p:sldId id="637" r:id="rId20"/>
    <p:sldId id="619" r:id="rId21"/>
    <p:sldId id="622" r:id="rId22"/>
    <p:sldId id="633" r:id="rId23"/>
    <p:sldId id="638" r:id="rId24"/>
    <p:sldId id="623" r:id="rId25"/>
    <p:sldId id="607" r:id="rId26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3.jpe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눈과소리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8*8DotMatrix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움직이는 눈</a:t>
            </a:r>
            <a:r>
              <a:rPr lang="en-US" altLang="ko-KR" dirty="0"/>
              <a:t>(1) : </a:t>
            </a:r>
            <a:r>
              <a:rPr lang="en-US" altLang="ko-KR" sz="2800" dirty="0">
                <a:solidFill>
                  <a:schemeClr val="bg1"/>
                </a:solidFill>
              </a:rPr>
              <a:t>moving eye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0" y="1214422"/>
            <a:ext cx="9144000" cy="107157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57158" y="1336032"/>
            <a:ext cx="4214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연속 동작을 순서대로 쌓아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눈이 움직이도록 표현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02"/>
          <a:stretch>
            <a:fillRect/>
          </a:stretch>
        </p:blipFill>
        <p:spPr bwMode="auto">
          <a:xfrm>
            <a:off x="4643438" y="1071546"/>
            <a:ext cx="400052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5500678"/>
            <a:ext cx="1357322" cy="1357322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500066" y="6000768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자주 사용되는 눈동자 주세요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움직이는 눈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불러오기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371887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모서리가 둥근 직사각형 7"/>
          <p:cNvSpPr/>
          <p:nvPr/>
        </p:nvSpPr>
        <p:spPr>
          <a:xfrm>
            <a:off x="0" y="1214422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571472" y="1357298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저장된 로보독의 다양한 표정 불러오기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7715272" y="5138410"/>
            <a:ext cx="1071570" cy="1719614"/>
            <a:chOff x="3357554" y="4286256"/>
            <a:chExt cx="1500198" cy="2219680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3" name="직사각형 12"/>
          <p:cNvSpPr/>
          <p:nvPr/>
        </p:nvSpPr>
        <p:spPr>
          <a:xfrm>
            <a:off x="5143504" y="6000768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움직이는 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불러오기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28254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소리</a:t>
            </a:r>
            <a:r>
              <a:rPr lang="en-US" altLang="ko-KR" sz="3900" b="1" dirty="0">
                <a:solidFill>
                  <a:schemeClr val="bg1"/>
                </a:solidFill>
              </a:rPr>
              <a:t>(mp3)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소리</a:t>
            </a:r>
            <a:r>
              <a:rPr lang="en-US" altLang="ko-KR" dirty="0"/>
              <a:t> 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00034" y="1428736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내장된 소리를 이용하여 다양한 목소리 효과 삽입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4098" name="Picture 2" descr="C:\Users\이미선\Downloads\KakaoTalk_20250205_115955160-removebg-preview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249" t="17562" r="23788" b="35300"/>
          <a:stretch>
            <a:fillRect/>
          </a:stretch>
        </p:blipFill>
        <p:spPr bwMode="auto">
          <a:xfrm>
            <a:off x="500035" y="3143248"/>
            <a:ext cx="3073092" cy="3714752"/>
          </a:xfrm>
          <a:prstGeom prst="rect">
            <a:avLst/>
          </a:prstGeom>
          <a:noFill/>
        </p:spPr>
      </p:pic>
      <p:sp>
        <p:nvSpPr>
          <p:cNvPr id="8" name="타원 7"/>
          <p:cNvSpPr/>
          <p:nvPr/>
        </p:nvSpPr>
        <p:spPr>
          <a:xfrm>
            <a:off x="1418095" y="3675213"/>
            <a:ext cx="714380" cy="7143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0" name="Picture 4" descr="speaker&quot; Icon - Download for free – Icondu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428728" y="2928934"/>
            <a:ext cx="714380" cy="71438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500438"/>
            <a:ext cx="498970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소리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피아노 연주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18428"/>
            <a:ext cx="3849933" cy="503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214554"/>
            <a:ext cx="3780422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모서리가 둥근 직사각형 11"/>
          <p:cNvSpPr/>
          <p:nvPr/>
        </p:nvSpPr>
        <p:spPr>
          <a:xfrm>
            <a:off x="0" y="1214422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571472" y="1285860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봄 나들이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10244" name="Picture 4" descr="450+ Forsythia Stock Illustrations, Royalty-Free Vector Graphics &amp; Clip Art  - iStock | Forsythia flower, Forsythia isolated, Forsythia bush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1000108"/>
            <a:ext cx="1214446" cy="1214446"/>
          </a:xfrm>
          <a:prstGeom prst="rect">
            <a:avLst/>
          </a:prstGeom>
          <a:noFill/>
        </p:spPr>
      </p:pic>
      <p:pic>
        <p:nvPicPr>
          <p:cNvPr id="10242" name="Picture 2" descr="Chick - Free animals ico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285860"/>
            <a:ext cx="857256" cy="857256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4286248" y="1214422"/>
            <a:ext cx="3714776" cy="928694"/>
            <a:chOff x="2857488" y="1285860"/>
            <a:chExt cx="3714776" cy="928694"/>
          </a:xfrm>
        </p:grpSpPr>
        <p:sp>
          <p:nvSpPr>
            <p:cNvPr id="14" name="직사각형 13"/>
            <p:cNvSpPr/>
            <p:nvPr/>
          </p:nvSpPr>
          <p:spPr>
            <a:xfrm>
              <a:off x="2857488" y="1285860"/>
              <a:ext cx="37147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400" b="1" spc="300" dirty="0">
                  <a:solidFill>
                    <a:srgbClr val="3399FF"/>
                  </a:solidFill>
                  <a:latin typeface="휴먼편지체" pitchFamily="18" charset="-127"/>
                  <a:ea typeface="휴먼편지체" pitchFamily="18" charset="-127"/>
                </a:rPr>
                <a:t>솔미솔미 솔라솔 미솔미도 레미레</a:t>
              </a:r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  <a:p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  <a:p>
              <a:r>
                <a:rPr lang="ko-KR" altLang="en-US" sz="1400" b="1" spc="300" dirty="0">
                  <a:solidFill>
                    <a:srgbClr val="3399FF"/>
                  </a:solidFill>
                  <a:latin typeface="휴먼편지체" pitchFamily="18" charset="-127"/>
                  <a:ea typeface="휴먼편지체" pitchFamily="18" charset="-127"/>
                </a:rPr>
                <a:t>솔미솔미 솔라솔 도라솔미 레미도</a:t>
              </a:r>
              <a:endParaRPr lang="en-US" altLang="ko-KR" sz="1400" b="1" spc="300" dirty="0">
                <a:solidFill>
                  <a:srgbClr val="3399FF"/>
                </a:solidFill>
                <a:latin typeface="휴먼편지체" pitchFamily="18" charset="-127"/>
                <a:ea typeface="휴먼편지체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857488" y="1475890"/>
              <a:ext cx="37147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400" b="1" dirty="0">
                  <a:latin typeface="맑은 고딕" pitchFamily="50" charset="-127"/>
                  <a:ea typeface="맑은 고딕" pitchFamily="50" charset="-127"/>
                </a:rPr>
                <a:t>나리나리  개나리 입에따다  물고요</a:t>
              </a:r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  <a:p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  <a:p>
              <a:r>
                <a:rPr lang="ko-KR" altLang="en-US" sz="1400" b="1" dirty="0">
                  <a:latin typeface="맑은 고딕" pitchFamily="50" charset="-127"/>
                  <a:ea typeface="맑은 고딕" pitchFamily="50" charset="-127"/>
                </a:rPr>
                <a:t>병아리떼  종종종 봄나들이  갑니다</a:t>
              </a:r>
              <a:endParaRPr lang="en-US" altLang="ko-KR" sz="1400" b="1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0" y="1214422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소리</a:t>
            </a:r>
            <a:r>
              <a:rPr lang="en-US" altLang="ko-KR" dirty="0"/>
              <a:t> + </a:t>
            </a:r>
            <a:r>
              <a:rPr lang="ko-KR" altLang="en-US" dirty="0"/>
              <a:t>보행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 봄나들이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보행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b="12608"/>
          <a:stretch>
            <a:fillRect/>
          </a:stretch>
        </p:blipFill>
        <p:spPr bwMode="auto">
          <a:xfrm>
            <a:off x="500034" y="1857364"/>
            <a:ext cx="3943350" cy="4786346"/>
          </a:xfrm>
          <a:prstGeom prst="flowChartDocumen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 b="15278"/>
          <a:stretch>
            <a:fillRect/>
          </a:stretch>
        </p:blipFill>
        <p:spPr bwMode="auto">
          <a:xfrm>
            <a:off x="5072066" y="2214554"/>
            <a:ext cx="3768052" cy="4357718"/>
          </a:xfrm>
          <a:prstGeom prst="flowChartDocumen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직사각형 15"/>
          <p:cNvSpPr/>
          <p:nvPr/>
        </p:nvSpPr>
        <p:spPr>
          <a:xfrm>
            <a:off x="603371" y="2314898"/>
            <a:ext cx="3611439" cy="64294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5143504" y="2285992"/>
            <a:ext cx="3714776" cy="64294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자유형 23"/>
          <p:cNvSpPr/>
          <p:nvPr/>
        </p:nvSpPr>
        <p:spPr>
          <a:xfrm>
            <a:off x="3071802" y="1500174"/>
            <a:ext cx="3000396" cy="5357826"/>
          </a:xfrm>
          <a:custGeom>
            <a:avLst/>
            <a:gdLst>
              <a:gd name="connsiteX0" fmla="*/ 93921 w 2114107"/>
              <a:gd name="connsiteY0" fmla="*/ 5633483 h 6728636"/>
              <a:gd name="connsiteX1" fmla="*/ 147084 w 2114107"/>
              <a:gd name="connsiteY1" fmla="*/ 5686646 h 6728636"/>
              <a:gd name="connsiteX2" fmla="*/ 976423 w 2114107"/>
              <a:gd name="connsiteY2" fmla="*/ 5920562 h 6728636"/>
              <a:gd name="connsiteX3" fmla="*/ 1093381 w 2114107"/>
              <a:gd name="connsiteY3" fmla="*/ 838200 h 6728636"/>
              <a:gd name="connsiteX4" fmla="*/ 2114107 w 2114107"/>
              <a:gd name="connsiteY4" fmla="*/ 891362 h 672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107" h="6728636">
                <a:moveTo>
                  <a:pt x="93921" y="5633483"/>
                </a:moveTo>
                <a:cubicBezTo>
                  <a:pt x="46960" y="5636141"/>
                  <a:pt x="0" y="5638800"/>
                  <a:pt x="147084" y="5686646"/>
                </a:cubicBezTo>
                <a:cubicBezTo>
                  <a:pt x="294168" y="5734492"/>
                  <a:pt x="818707" y="6728636"/>
                  <a:pt x="976423" y="5920562"/>
                </a:cubicBezTo>
                <a:cubicBezTo>
                  <a:pt x="1134139" y="5112488"/>
                  <a:pt x="903767" y="1676400"/>
                  <a:pt x="1093381" y="838200"/>
                </a:cubicBezTo>
                <a:cubicBezTo>
                  <a:pt x="1282995" y="0"/>
                  <a:pt x="1698551" y="445681"/>
                  <a:pt x="2114107" y="891362"/>
                </a:cubicBezTo>
              </a:path>
            </a:pathLst>
          </a:custGeom>
          <a:ln w="44450">
            <a:solidFill>
              <a:srgbClr val="C0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71472" y="1285860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봄나들이 연주와 함께 직진과 후진 보행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악수하기</a:t>
            </a:r>
            <a:r>
              <a:rPr lang="en-US" altLang="ko-KR" dirty="0"/>
              <a:t> :</a:t>
            </a:r>
            <a:r>
              <a:rPr lang="en-US" altLang="ko-KR" sz="2800" dirty="0">
                <a:solidFill>
                  <a:schemeClr val="bg1"/>
                </a:solidFill>
              </a:rPr>
              <a:t> </a:t>
            </a:r>
            <a:r>
              <a:rPr lang="ko-KR" altLang="en-US" sz="2800" dirty="0">
                <a:solidFill>
                  <a:schemeClr val="bg1"/>
                </a:solidFill>
              </a:rPr>
              <a:t>관절각도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소리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헤드</a:t>
            </a:r>
            <a:r>
              <a:rPr lang="en-US" altLang="ko-KR" sz="2800" dirty="0">
                <a:solidFill>
                  <a:schemeClr val="bg1"/>
                </a:solidFill>
              </a:rPr>
              <a:t>LED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0" y="1357298"/>
            <a:ext cx="9144000" cy="857256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857232"/>
            <a:ext cx="6162951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357158" y="1357298"/>
            <a:ext cx="4429156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46524" y="3571876"/>
            <a:ext cx="3868285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57158" y="5979502"/>
            <a:ext cx="3714776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929322" y="1383557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악수 동작에 맞춰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소리와 눈 삽입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86020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3"/>
          <a:srcRect l="10399" t="13857" r="25909" b="8198"/>
          <a:stretch>
            <a:fillRect/>
          </a:stretch>
        </p:blipFill>
        <p:spPr bwMode="auto">
          <a:xfrm>
            <a:off x="5643570" y="3786190"/>
            <a:ext cx="2928958" cy="2689859"/>
          </a:xfrm>
          <a:prstGeom prst="rect">
            <a:avLst/>
          </a:prstGeom>
          <a:noFill/>
        </p:spPr>
      </p:pic>
      <p:pic>
        <p:nvPicPr>
          <p:cNvPr id="86022" name="Picture 6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3000372"/>
            <a:ext cx="1071570" cy="92869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918953" y="3114342"/>
            <a:ext cx="857256" cy="71438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안녕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500438"/>
            <a:ext cx="1928826" cy="117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285884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목례와 함께 공손한 몸짓으로 인사하기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관절 속도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다리 높이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소리 </a:t>
            </a:r>
            <a:r>
              <a:rPr lang="en-US" altLang="ko-KR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2400" b="1" dirty="0">
                <a:solidFill>
                  <a:srgbClr val="0070C0"/>
                </a:solidFill>
                <a:latin typeface="HY견고딕" pitchFamily="18" charset="-127"/>
                <a:ea typeface="HY견고딕" pitchFamily="18" charset="-127"/>
              </a:rPr>
              <a:t>눈</a:t>
            </a:r>
            <a:endParaRPr lang="en-US" altLang="ko-KR" sz="2400" b="1" dirty="0">
              <a:solidFill>
                <a:srgbClr val="0070C0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29822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000636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직사각형 32"/>
          <p:cNvSpPr/>
          <p:nvPr/>
        </p:nvSpPr>
        <p:spPr>
          <a:xfrm>
            <a:off x="4786315" y="5143512"/>
            <a:ext cx="184621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</a:t>
            </a:r>
            <a:r>
              <a:rPr lang="en-US" altLang="ko-KR" sz="1600" b="1" dirty="0"/>
              <a:t>:</a:t>
            </a:r>
            <a:r>
              <a:rPr lang="ko-KR" altLang="en-US" sz="1400" b="1" spc="-150" dirty="0">
                <a:solidFill>
                  <a:srgbClr val="FFFF00"/>
                </a:solidFill>
              </a:rPr>
              <a:t>앞</a:t>
            </a:r>
            <a:r>
              <a:rPr lang="en-US" altLang="ko-KR" sz="1400" b="1" spc="-150" dirty="0">
                <a:solidFill>
                  <a:srgbClr val="FFFF00"/>
                </a:solidFill>
              </a:rPr>
              <a:t>(</a:t>
            </a:r>
            <a:r>
              <a:rPr lang="ko-KR" altLang="en-US" sz="1400" b="1" spc="-150" dirty="0">
                <a:solidFill>
                  <a:srgbClr val="FFFF00"/>
                </a:solidFill>
              </a:rPr>
              <a:t>뒤</a:t>
            </a:r>
            <a:r>
              <a:rPr lang="en-US" altLang="ko-KR" sz="1400" b="1" spc="-150" dirty="0">
                <a:solidFill>
                  <a:srgbClr val="FFFF00"/>
                </a:solidFill>
              </a:rPr>
              <a:t>)</a:t>
            </a:r>
            <a:r>
              <a:rPr lang="ko-KR" altLang="en-US" sz="1400" b="1" spc="-150" dirty="0">
                <a:solidFill>
                  <a:srgbClr val="FFFF00"/>
                </a:solidFill>
              </a:rPr>
              <a:t>다리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4786314" y="5643578"/>
            <a:ext cx="185738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소리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개소리</a:t>
            </a: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유교독</a:t>
            </a:r>
            <a:r>
              <a:rPr lang="en-US" altLang="ko-KR" dirty="0"/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 인사하기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9FD"/>
              </a:clrFrom>
              <a:clrTo>
                <a:srgbClr val="FEF9FD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4857752" y="3534158"/>
            <a:ext cx="156405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4786314" y="6072206"/>
            <a:ext cx="185738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눈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고마워요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7143768" y="5143512"/>
            <a:ext cx="1775209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뒷다리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7143768" y="5643578"/>
            <a:ext cx="178595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눈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왕눈이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AFE"/>
              </a:clrFrom>
              <a:clrTo>
                <a:srgbClr val="FFFA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571736" y="3605596"/>
            <a:ext cx="172976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52572">
            <a:off x="1796561" y="4259182"/>
            <a:ext cx="1086540" cy="1086540"/>
          </a:xfrm>
          <a:prstGeom prst="rect">
            <a:avLst/>
          </a:prstGeom>
          <a:noFill/>
        </p:spPr>
      </p:pic>
      <p:pic>
        <p:nvPicPr>
          <p:cNvPr id="27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14178">
            <a:off x="3931197" y="4250676"/>
            <a:ext cx="1086540" cy="1086540"/>
          </a:xfrm>
          <a:prstGeom prst="rect">
            <a:avLst/>
          </a:prstGeom>
          <a:noFill/>
        </p:spPr>
      </p:pic>
      <p:pic>
        <p:nvPicPr>
          <p:cNvPr id="2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14178">
            <a:off x="6074337" y="4179239"/>
            <a:ext cx="1086540" cy="1086540"/>
          </a:xfrm>
          <a:prstGeom prst="rect">
            <a:avLst/>
          </a:prstGeom>
          <a:noFill/>
        </p:spPr>
      </p:pic>
      <p:sp>
        <p:nvSpPr>
          <p:cNvPr id="40" name="직사각형 39"/>
          <p:cNvSpPr/>
          <p:nvPr/>
        </p:nvSpPr>
        <p:spPr>
          <a:xfrm>
            <a:off x="2500299" y="5143512"/>
            <a:ext cx="185738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관절속도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천천히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2500298" y="5643578"/>
            <a:ext cx="185738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다리높이 </a:t>
            </a:r>
            <a:r>
              <a:rPr lang="en-US" altLang="ko-KR" sz="1600" b="1" dirty="0"/>
              <a:t>: </a:t>
            </a:r>
            <a:r>
              <a:rPr lang="ko-KR" altLang="en-US" sz="1600" b="1" dirty="0">
                <a:solidFill>
                  <a:srgbClr val="FFFF00"/>
                </a:solidFill>
              </a:rPr>
              <a:t>네다리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00100" y="3286124"/>
            <a:ext cx="714380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준비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071802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일어섯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86380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인사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00958" y="328612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앉아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r>
              <a:rPr lang="en-US" altLang="ko-KR" sz="2800" dirty="0">
                <a:solidFill>
                  <a:schemeClr val="bg1"/>
                </a:solidFill>
              </a:rPr>
              <a:t>(1)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687890" y="2460226"/>
            <a:ext cx="1382440" cy="1558302"/>
          </a:xfrm>
          <a:prstGeom prst="rect">
            <a:avLst/>
          </a:prstGeom>
          <a:noFill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9FD"/>
              </a:clrFrom>
              <a:clrTo>
                <a:srgbClr val="FEF9FD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1928794" y="3573557"/>
            <a:ext cx="1285884" cy="99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E"/>
              </a:clrFrom>
              <a:clrTo>
                <a:srgbClr val="FFFA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428596" y="1716169"/>
            <a:ext cx="132276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1357298"/>
            <a:ext cx="591860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2914976"/>
            <a:ext cx="5643570" cy="394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42910" y="1430417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일어섯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3359243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인사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r>
              <a:rPr lang="en-US" altLang="ko-KR" sz="2800" dirty="0">
                <a:solidFill>
                  <a:schemeClr val="bg1"/>
                </a:solidFill>
              </a:rPr>
              <a:t>(2)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1785926"/>
            <a:ext cx="1382440" cy="1558302"/>
          </a:xfrm>
          <a:prstGeom prst="rect">
            <a:avLst/>
          </a:prstGeom>
          <a:noFill/>
        </p:spPr>
      </p:pic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6575" y="2428868"/>
            <a:ext cx="52673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4939" y="2500306"/>
            <a:ext cx="1571636" cy="95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733567" y="2214554"/>
            <a:ext cx="857256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앉아</a:t>
            </a:r>
            <a:r>
              <a:rPr lang="en-US" altLang="ko-KR" sz="2000" dirty="0">
                <a:solidFill>
                  <a:srgbClr val="0070C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!</a:t>
            </a:r>
            <a:endParaRPr lang="ko-KR" altLang="en-US" sz="2000" dirty="0">
              <a:solidFill>
                <a:srgbClr val="0070C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10896" y="0"/>
            <a:ext cx="533310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텍스트 개체 틀 6"/>
          <p:cNvSpPr txBox="1">
            <a:spLocks/>
          </p:cNvSpPr>
          <p:nvPr/>
        </p:nvSpPr>
        <p:spPr>
          <a:xfrm>
            <a:off x="350218" y="515938"/>
            <a:ext cx="3364526" cy="10556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유교독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(Dog)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en-US" altLang="ko-KR" dirty="0"/>
              <a:t>: </a:t>
            </a:r>
          </a:p>
          <a:p>
            <a:pPr lvl="0">
              <a:spcBef>
                <a:spcPct val="20000"/>
              </a:spcBef>
              <a:defRPr/>
            </a:pPr>
            <a:r>
              <a:rPr lang="ko-KR" altLang="en-US" sz="2800" dirty="0">
                <a:solidFill>
                  <a:srgbClr val="0070C0"/>
                </a:solidFill>
              </a:rPr>
              <a:t>          코딩 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96842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눈</a:t>
            </a:r>
            <a:r>
              <a:rPr lang="en-US" altLang="ko-KR" sz="3900" b="1" dirty="0">
                <a:solidFill>
                  <a:schemeClr val="bg1"/>
                </a:solidFill>
              </a:rPr>
              <a:t>(</a:t>
            </a:r>
            <a:r>
              <a:rPr lang="en-US" altLang="ko-KR" sz="3900" b="1" dirty="0" err="1">
                <a:solidFill>
                  <a:schemeClr val="bg1"/>
                </a:solidFill>
              </a:rPr>
              <a:t>DotMatrix</a:t>
            </a:r>
            <a:r>
              <a:rPr lang="en-US" altLang="ko-KR" sz="3900" b="1" dirty="0">
                <a:solidFill>
                  <a:schemeClr val="bg1"/>
                </a:solidFill>
              </a:rPr>
              <a:t>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직사각형 15"/>
          <p:cNvSpPr/>
          <p:nvPr/>
        </p:nvSpPr>
        <p:spPr>
          <a:xfrm>
            <a:off x="0" y="1214422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571472" y="1357298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로보독 눈으로 문자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&amp;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캐릭터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&amp;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이모션을 표현해보세요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214554"/>
            <a:ext cx="5500726" cy="73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/>
          <a:srcRect l="9505" t="40797" r="62263" b="40510"/>
          <a:stretch>
            <a:fillRect/>
          </a:stretch>
        </p:blipFill>
        <p:spPr bwMode="auto">
          <a:xfrm>
            <a:off x="500034" y="3286124"/>
            <a:ext cx="13692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1" name="그룹 30"/>
          <p:cNvGrpSpPr/>
          <p:nvPr/>
        </p:nvGrpSpPr>
        <p:grpSpPr>
          <a:xfrm>
            <a:off x="2357422" y="3143248"/>
            <a:ext cx="6429420" cy="3500462"/>
            <a:chOff x="2285984" y="3407734"/>
            <a:chExt cx="6000792" cy="3111373"/>
          </a:xfrm>
        </p:grpSpPr>
        <p:grpSp>
          <p:nvGrpSpPr>
            <p:cNvPr id="26" name="그룹 25"/>
            <p:cNvGrpSpPr/>
            <p:nvPr/>
          </p:nvGrpSpPr>
          <p:grpSpPr>
            <a:xfrm>
              <a:off x="4214810" y="3429000"/>
              <a:ext cx="4071966" cy="3071834"/>
              <a:chOff x="3929058" y="3071810"/>
              <a:chExt cx="3571900" cy="2643206"/>
            </a:xfrm>
          </p:grpSpPr>
          <p:grpSp>
            <p:nvGrpSpPr>
              <p:cNvPr id="25" name="그룹 24"/>
              <p:cNvGrpSpPr/>
              <p:nvPr/>
            </p:nvGrpSpPr>
            <p:grpSpPr>
              <a:xfrm>
                <a:off x="3929058" y="3071810"/>
                <a:ext cx="3571900" cy="888737"/>
                <a:chOff x="5068905" y="3040329"/>
                <a:chExt cx="3360747" cy="888737"/>
              </a:xfrm>
            </p:grpSpPr>
            <p:grpSp>
              <p:nvGrpSpPr>
                <p:cNvPr id="12" name="그룹 11"/>
                <p:cNvGrpSpPr/>
                <p:nvPr/>
              </p:nvGrpSpPr>
              <p:grpSpPr>
                <a:xfrm>
                  <a:off x="6792568" y="3049553"/>
                  <a:ext cx="1637084" cy="879513"/>
                  <a:chOff x="6440507" y="3429000"/>
                  <a:chExt cx="1989145" cy="1000132"/>
                </a:xfrm>
              </p:grpSpPr>
              <p:pic>
                <p:nvPicPr>
                  <p:cNvPr id="102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6440507" y="3429000"/>
                    <a:ext cx="958460" cy="9830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1032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/>
                  <a:srcRect/>
                  <a:stretch>
                    <a:fillRect/>
                  </a:stretch>
                </p:blipFill>
                <p:spPr bwMode="auto">
                  <a:xfrm>
                    <a:off x="7440639" y="3429000"/>
                    <a:ext cx="989013" cy="1000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</p:grpSp>
            <p:grpSp>
              <p:nvGrpSpPr>
                <p:cNvPr id="14" name="그룹 13"/>
                <p:cNvGrpSpPr/>
                <p:nvPr/>
              </p:nvGrpSpPr>
              <p:grpSpPr>
                <a:xfrm>
                  <a:off x="5068905" y="3040329"/>
                  <a:ext cx="1646234" cy="879513"/>
                  <a:chOff x="6429389" y="2428868"/>
                  <a:chExt cx="1928826" cy="941885"/>
                </a:xfrm>
              </p:grpSpPr>
              <p:pic>
                <p:nvPicPr>
                  <p:cNvPr id="2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/>
                  <a:srcRect/>
                  <a:stretch>
                    <a:fillRect/>
                  </a:stretch>
                </p:blipFill>
                <p:spPr bwMode="auto">
                  <a:xfrm>
                    <a:off x="7429521" y="2428868"/>
                    <a:ext cx="928694" cy="9418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/>
                  <a:srcRect/>
                  <a:stretch>
                    <a:fillRect/>
                  </a:stretch>
                </p:blipFill>
                <p:spPr bwMode="auto">
                  <a:xfrm>
                    <a:off x="6429389" y="2428868"/>
                    <a:ext cx="933912" cy="9286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</p:grpSp>
          </p:grp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929058" y="4000504"/>
                <a:ext cx="834544" cy="8253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836486" y="4000504"/>
                <a:ext cx="839245" cy="8228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" name="Picture 4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6643702" y="4000504"/>
                <a:ext cx="839245" cy="818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" name="Picture 5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746907" y="4008282"/>
                <a:ext cx="839245" cy="820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24" name="그룹 23"/>
              <p:cNvGrpSpPr/>
              <p:nvPr/>
            </p:nvGrpSpPr>
            <p:grpSpPr>
              <a:xfrm>
                <a:off x="3929058" y="4825861"/>
                <a:ext cx="3571900" cy="889155"/>
                <a:chOff x="5072066" y="4897299"/>
                <a:chExt cx="3321208" cy="889155"/>
              </a:xfrm>
            </p:grpSpPr>
            <p:pic>
              <p:nvPicPr>
                <p:cNvPr id="1028" name="Picture 4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 b="56048"/>
                <a:stretch>
                  <a:fillRect/>
                </a:stretch>
              </p:blipFill>
              <p:spPr bwMode="auto">
                <a:xfrm>
                  <a:off x="5072066" y="4929198"/>
                  <a:ext cx="1646235" cy="8572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23" name="Picture 4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 t="43952" b="8659"/>
                <a:stretch>
                  <a:fillRect/>
                </a:stretch>
              </p:blipFill>
              <p:spPr bwMode="auto">
                <a:xfrm>
                  <a:off x="6747039" y="4897299"/>
                  <a:ext cx="1646235" cy="8528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/>
            <a:srcRect l="9505" t="81292" r="62263"/>
            <a:stretch>
              <a:fillRect/>
            </a:stretch>
          </p:blipFill>
          <p:spPr bwMode="auto">
            <a:xfrm>
              <a:off x="2297034" y="4489937"/>
              <a:ext cx="1896510" cy="990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4"/>
            <a:srcRect l="9505" t="20339" r="62263" b="59409"/>
            <a:stretch>
              <a:fillRect/>
            </a:stretch>
          </p:blipFill>
          <p:spPr bwMode="auto">
            <a:xfrm>
              <a:off x="2318300" y="5509657"/>
              <a:ext cx="1857388" cy="100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4"/>
            <a:srcRect l="9505" t="61049" r="62263" b="20057"/>
            <a:stretch>
              <a:fillRect/>
            </a:stretch>
          </p:blipFill>
          <p:spPr bwMode="auto">
            <a:xfrm>
              <a:off x="2285984" y="3407734"/>
              <a:ext cx="189651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눈</a:t>
            </a:r>
            <a:r>
              <a:rPr lang="en-US" altLang="ko-KR" dirty="0"/>
              <a:t> : </a:t>
            </a:r>
            <a:r>
              <a:rPr lang="en-US" altLang="ko-KR" sz="2800" dirty="0">
                <a:solidFill>
                  <a:schemeClr val="bg1"/>
                </a:solidFill>
              </a:rPr>
              <a:t>Eye Expression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25294</TotalTime>
  <Words>305</Words>
  <Application>Microsoft Office PowerPoint</Application>
  <PresentationFormat>화면 슬라이드 쇼(4:3)</PresentationFormat>
  <Paragraphs>83</Paragraphs>
  <Slides>22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22</vt:i4>
      </vt:variant>
    </vt:vector>
  </HeadingPairs>
  <TitlesOfParts>
    <vt:vector size="34" baseType="lpstr">
      <vt:lpstr>HY견고딕</vt:lpstr>
      <vt:lpstr>나눔고딕 ExtraBold</vt:lpstr>
      <vt:lpstr>맑은 고딕</vt:lpstr>
      <vt:lpstr>휴먼편지체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4242</cp:revision>
  <cp:lastPrinted>2016-04-11T08:38:53Z</cp:lastPrinted>
  <dcterms:created xsi:type="dcterms:W3CDTF">2016-03-30T04:54:04Z</dcterms:created>
  <dcterms:modified xsi:type="dcterms:W3CDTF">2025-03-14T06:40:45Z</dcterms:modified>
</cp:coreProperties>
</file>