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24"/>
  </p:notesMasterIdLst>
  <p:handoutMasterIdLst>
    <p:handoutMasterId r:id="rId25"/>
  </p:handoutMasterIdLst>
  <p:sldIdLst>
    <p:sldId id="258" r:id="rId5"/>
    <p:sldId id="609" r:id="rId6"/>
    <p:sldId id="611" r:id="rId7"/>
    <p:sldId id="621" r:id="rId8"/>
    <p:sldId id="259" r:id="rId9"/>
    <p:sldId id="604" r:id="rId10"/>
    <p:sldId id="625" r:id="rId11"/>
    <p:sldId id="608" r:id="rId12"/>
    <p:sldId id="598" r:id="rId13"/>
    <p:sldId id="630" r:id="rId14"/>
    <p:sldId id="636" r:id="rId15"/>
    <p:sldId id="646" r:id="rId16"/>
    <p:sldId id="647" r:id="rId17"/>
    <p:sldId id="639" r:id="rId18"/>
    <p:sldId id="645" r:id="rId19"/>
    <p:sldId id="642" r:id="rId20"/>
    <p:sldId id="643" r:id="rId21"/>
    <p:sldId id="644" r:id="rId22"/>
    <p:sldId id="607" r:id="rId23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8">
          <p15:clr>
            <a:srgbClr val="A4A3A4"/>
          </p15:clr>
        </p15:guide>
        <p15:guide id="2" pos="216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99FF"/>
    <a:srgbClr val="F8F8F8"/>
    <a:srgbClr val="CC3399"/>
    <a:srgbClr val="FF9801"/>
    <a:srgbClr val="FFC000"/>
    <a:srgbClr val="1555A6"/>
    <a:srgbClr val="009900"/>
    <a:srgbClr val="E2A028"/>
    <a:srgbClr val="C87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6" autoAdjust="0"/>
    <p:restoredTop sz="95493" autoAdjust="0"/>
  </p:normalViewPr>
  <p:slideViewPr>
    <p:cSldViewPr>
      <p:cViewPr varScale="1">
        <p:scale>
          <a:sx n="101" d="100"/>
          <a:sy n="101" d="100"/>
        </p:scale>
        <p:origin x="1644" y="312"/>
      </p:cViewPr>
      <p:guideLst>
        <p:guide orient="horz" pos="2160"/>
        <p:guide pos="2880"/>
        <p:guide orient="horz" pos="2880"/>
        <p:guide pos="2160"/>
        <p:guide orient="horz" pos="16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/>
              <a:t>설명설명</a:t>
            </a:r>
            <a:endParaRPr lang="en-US" altLang="ko-KR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9732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983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2837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5201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1034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5335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0836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012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628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8138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80558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9754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63243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38132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075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1500167" y="3745474"/>
            <a:ext cx="7643834" cy="45719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0" name="그룹 49"/>
          <p:cNvGrpSpPr/>
          <p:nvPr userDrawn="1"/>
        </p:nvGrpSpPr>
        <p:grpSpPr>
          <a:xfrm>
            <a:off x="428596" y="1785926"/>
            <a:ext cx="4000528" cy="2526179"/>
            <a:chOff x="390617" y="1713959"/>
            <a:chExt cx="3281110" cy="2526179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1147172" y="2011062"/>
              <a:ext cx="269502" cy="269502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1124443" y="1986708"/>
              <a:ext cx="316584" cy="318208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3252862" y="2978673"/>
              <a:ext cx="267878" cy="267879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3228510" y="2954319"/>
              <a:ext cx="314961" cy="316585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733177" y="3421890"/>
              <a:ext cx="220797" cy="219174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710448" y="3397538"/>
              <a:ext cx="266255" cy="267879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1432909" y="1713959"/>
              <a:ext cx="1256596" cy="4870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1135807" y="1842217"/>
              <a:ext cx="595827" cy="4870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2743080" y="1962356"/>
              <a:ext cx="217550" cy="4870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2808021" y="2084119"/>
              <a:ext cx="420488" cy="47082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1210488" y="2413692"/>
              <a:ext cx="128257" cy="4870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582191" y="2425056"/>
              <a:ext cx="353925" cy="4870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749412" y="3080953"/>
              <a:ext cx="353925" cy="4870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692590" y="2613383"/>
              <a:ext cx="603945" cy="4870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841952" y="2761122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1147172" y="3373185"/>
              <a:ext cx="163974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390617" y="2929967"/>
              <a:ext cx="832859" cy="4870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692590" y="3246551"/>
              <a:ext cx="530887" cy="4870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1820927" y="4191433"/>
              <a:ext cx="680250" cy="4870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3090511" y="2207506"/>
              <a:ext cx="141245" cy="4870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3114864" y="2613383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3233380" y="2481879"/>
              <a:ext cx="211056" cy="4870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3009336" y="2882885"/>
              <a:ext cx="212679" cy="50329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3067148" y="3610217"/>
              <a:ext cx="428606" cy="4870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2984983" y="3277398"/>
              <a:ext cx="240279" cy="4870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890658" y="3822897"/>
              <a:ext cx="918906" cy="4870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1189383" y="3956025"/>
              <a:ext cx="1298807" cy="4870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2624565" y="3956025"/>
              <a:ext cx="313337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1040020" y="360534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3060476" y="3395914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841952" y="2317905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3071029" y="184221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pic>
        <p:nvPicPr>
          <p:cNvPr id="49" name="Picture 3" descr="D:\Dropbox\창업지원자료\로보독 사진\눈모양(하트).png"/>
          <p:cNvPicPr>
            <a:picLocks noChangeAspect="1" noChangeArrowheads="1"/>
          </p:cNvPicPr>
          <p:nvPr userDrawn="1"/>
        </p:nvPicPr>
        <p:blipFill>
          <a:blip r:embed="rId3" cstate="print"/>
          <a:srcRect b="31982"/>
          <a:stretch>
            <a:fillRect/>
          </a:stretch>
        </p:blipFill>
        <p:spPr bwMode="auto">
          <a:xfrm>
            <a:off x="1142976" y="2295586"/>
            <a:ext cx="2714644" cy="14906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94939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33841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12472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1944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258553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41254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39143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02968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18539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164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3100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84525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0652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691807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Thank</a:t>
            </a:r>
            <a:r>
              <a:rPr lang="ko-KR" altLang="en-US" dirty="0"/>
              <a:t> </a:t>
            </a:r>
            <a:r>
              <a:rPr lang="en-US" altLang="ko-KR" dirty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716" r:id="rId3"/>
    <p:sldLayoutId id="2147483660" r:id="rId4"/>
    <p:sldLayoutId id="2147483655" r:id="rId5"/>
    <p:sldLayoutId id="2147483710" r:id="rId6"/>
    <p:sldLayoutId id="2147483711" r:id="rId7"/>
    <p:sldLayoutId id="2147483715" r:id="rId8"/>
    <p:sldLayoutId id="2147483717" r:id="rId9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직사각형 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err="1">
                <a:latin typeface="Segoe UI Black" pitchFamily="34" charset="0"/>
                <a:ea typeface="Segoe UI Black" pitchFamily="34" charset="0"/>
              </a:rPr>
              <a:t>RoboDog</a:t>
            </a:r>
            <a:endParaRPr lang="en-US" altLang="en-US" sz="4400" dirty="0">
              <a:latin typeface="Segoe UI Black" pitchFamily="34" charset="0"/>
              <a:ea typeface="Segoe UI Black" pitchFamily="34" charset="0"/>
            </a:endParaRPr>
          </a:p>
        </p:txBody>
      </p:sp>
      <p:grpSp>
        <p:nvGrpSpPr>
          <p:cNvPr id="46" name="그룹 4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8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89" name="그룹 188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1" name="모서리가 둥근 직사각형 19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2" name="모서리가 둥근 직사각형 19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3" name="모서리가 둥근 직사각형 19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90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1" name="모서리가 둥근 직사각형 200"/>
          <p:cNvSpPr/>
          <p:nvPr/>
        </p:nvSpPr>
        <p:spPr>
          <a:xfrm>
            <a:off x="2714612" y="4857760"/>
            <a:ext cx="5857916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인사이드아웃①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  <a:p>
            <a:pPr algn="ctr"/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기울기센서</a:t>
            </a:r>
          </a:p>
        </p:txBody>
      </p:sp>
      <p:grpSp>
        <p:nvGrpSpPr>
          <p:cNvPr id="202" name="그룹 201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3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8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9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0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6806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2. </a:t>
            </a:r>
            <a:r>
              <a:rPr lang="ko-KR" altLang="en-US" dirty="0"/>
              <a:t>패드디자인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1000100" y="1285860"/>
            <a:ext cx="70723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조이스틱 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2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개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스크롤바 원하는 위치에 레이아웃 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000240"/>
            <a:ext cx="708587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3. </a:t>
            </a:r>
            <a:r>
              <a:rPr lang="ko-KR" altLang="en-US" dirty="0"/>
              <a:t>다리높이</a:t>
            </a:r>
            <a:r>
              <a:rPr lang="en-US" altLang="ko-KR" dirty="0"/>
              <a:t>/</a:t>
            </a:r>
            <a:r>
              <a:rPr lang="ko-KR" altLang="en-US" dirty="0"/>
              <a:t>직진</a:t>
            </a:r>
            <a:r>
              <a:rPr lang="en-US" altLang="ko-KR" dirty="0"/>
              <a:t>/</a:t>
            </a:r>
            <a:r>
              <a:rPr lang="ko-KR" altLang="en-US" dirty="0"/>
              <a:t>후진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86058"/>
            <a:ext cx="8269027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직사각형 16"/>
          <p:cNvSpPr/>
          <p:nvPr/>
        </p:nvSpPr>
        <p:spPr>
          <a:xfrm>
            <a:off x="6429388" y="3571876"/>
            <a:ext cx="1285884" cy="285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/>
              <a:t>다리높이 제어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6072198" y="4090992"/>
            <a:ext cx="1285884" cy="285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/>
              <a:t>직진</a:t>
            </a:r>
            <a:r>
              <a:rPr lang="en-US" altLang="ko-KR" sz="1200" b="1" dirty="0"/>
              <a:t>/</a:t>
            </a:r>
            <a:r>
              <a:rPr lang="ko-KR" altLang="en-US" sz="1200" b="1" dirty="0"/>
              <a:t>후진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428596" y="1285860"/>
            <a:ext cx="8286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조이스틱과 스크롤바 값으로 로보독 제어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715008" y="5143512"/>
            <a:ext cx="2428892" cy="285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/>
              <a:t>현재 로보독 위치 값 저장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6500858" y="2286024"/>
            <a:ext cx="1500198" cy="6429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/>
              <a:t>아이콘에 손을 </a:t>
            </a:r>
            <a:endParaRPr lang="en-US" altLang="ko-KR" sz="1200" b="1" dirty="0"/>
          </a:p>
          <a:p>
            <a:pPr algn="ctr"/>
            <a:r>
              <a:rPr lang="ko-KR" altLang="en-US" sz="1200" b="1" dirty="0"/>
              <a:t>뗐을 때</a:t>
            </a:r>
            <a:endParaRPr lang="en-US" altLang="ko-KR" sz="1200" b="1" dirty="0"/>
          </a:p>
          <a:p>
            <a:pPr algn="ctr"/>
            <a:r>
              <a:rPr lang="en-US" altLang="ko-KR" sz="1200" b="1" dirty="0"/>
              <a:t>0</a:t>
            </a:r>
            <a:r>
              <a:rPr lang="ko-KR" altLang="en-US" sz="1200" b="1" dirty="0"/>
              <a:t>번 조이스틱</a:t>
            </a:r>
            <a:r>
              <a:rPr lang="en-US" altLang="ko-KR" sz="1200" b="1" dirty="0"/>
              <a:t>=0</a:t>
            </a:r>
          </a:p>
        </p:txBody>
      </p:sp>
      <p:grpSp>
        <p:nvGrpSpPr>
          <p:cNvPr id="24" name="그룹 23"/>
          <p:cNvGrpSpPr/>
          <p:nvPr/>
        </p:nvGrpSpPr>
        <p:grpSpPr>
          <a:xfrm>
            <a:off x="5429256" y="2000208"/>
            <a:ext cx="1214478" cy="1214478"/>
            <a:chOff x="8429652" y="2714620"/>
            <a:chExt cx="3157497" cy="3157497"/>
          </a:xfrm>
        </p:grpSpPr>
        <p:pic>
          <p:nvPicPr>
            <p:cNvPr id="6148" name="Picture 4" descr="D:\backup\191111_창업지원자료\기획\디자인\JDCode\앱디자인\jdcode\PNG파일\오른쪽조종\오른쪽조종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429652" y="2714620"/>
              <a:ext cx="3157497" cy="3157497"/>
            </a:xfrm>
            <a:prstGeom prst="rect">
              <a:avLst/>
            </a:prstGeom>
            <a:noFill/>
          </p:spPr>
        </p:pic>
        <p:pic>
          <p:nvPicPr>
            <p:cNvPr id="6149" name="Picture 5" descr="D:\backup\191111_창업지원자료\기획\디자인\JDCode\앱디자인\jdcode\PNG파일\오른쪽조종\오른쪽드론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544033" y="3829001"/>
              <a:ext cx="1033366" cy="938603"/>
            </a:xfrm>
            <a:prstGeom prst="rect">
              <a:avLst/>
            </a:prstGeom>
            <a:noFill/>
          </p:spPr>
        </p:pic>
      </p:grpSp>
      <p:sp>
        <p:nvSpPr>
          <p:cNvPr id="30" name="자유형 29"/>
          <p:cNvSpPr/>
          <p:nvPr/>
        </p:nvSpPr>
        <p:spPr>
          <a:xfrm rot="670034">
            <a:off x="7778110" y="2555451"/>
            <a:ext cx="908113" cy="2351626"/>
          </a:xfrm>
          <a:custGeom>
            <a:avLst/>
            <a:gdLst>
              <a:gd name="connsiteX0" fmla="*/ 0 w 949325"/>
              <a:gd name="connsiteY0" fmla="*/ 4763 h 2214563"/>
              <a:gd name="connsiteX1" fmla="*/ 866775 w 949325"/>
              <a:gd name="connsiteY1" fmla="*/ 138113 h 2214563"/>
              <a:gd name="connsiteX2" fmla="*/ 495300 w 949325"/>
              <a:gd name="connsiteY2" fmla="*/ 833438 h 2214563"/>
              <a:gd name="connsiteX3" fmla="*/ 809625 w 949325"/>
              <a:gd name="connsiteY3" fmla="*/ 1585913 h 2214563"/>
              <a:gd name="connsiteX4" fmla="*/ 428625 w 949325"/>
              <a:gd name="connsiteY4" fmla="*/ 2214563 h 221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325" h="2214563">
                <a:moveTo>
                  <a:pt x="0" y="4763"/>
                </a:moveTo>
                <a:cubicBezTo>
                  <a:pt x="392112" y="2381"/>
                  <a:pt x="784225" y="0"/>
                  <a:pt x="866775" y="138113"/>
                </a:cubicBezTo>
                <a:cubicBezTo>
                  <a:pt x="949325" y="276226"/>
                  <a:pt x="504825" y="592138"/>
                  <a:pt x="495300" y="833438"/>
                </a:cubicBezTo>
                <a:cubicBezTo>
                  <a:pt x="485775" y="1074738"/>
                  <a:pt x="820737" y="1355726"/>
                  <a:pt x="809625" y="1585913"/>
                </a:cubicBezTo>
                <a:cubicBezTo>
                  <a:pt x="798513" y="1816100"/>
                  <a:pt x="428625" y="2214563"/>
                  <a:pt x="428625" y="2214563"/>
                </a:cubicBezTo>
              </a:path>
            </a:pathLst>
          </a:custGeom>
          <a:ln w="349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자유형 31"/>
          <p:cNvSpPr/>
          <p:nvPr/>
        </p:nvSpPr>
        <p:spPr>
          <a:xfrm rot="16398051" flipH="1">
            <a:off x="3761440" y="5376874"/>
            <a:ext cx="572485" cy="1778872"/>
          </a:xfrm>
          <a:custGeom>
            <a:avLst/>
            <a:gdLst>
              <a:gd name="connsiteX0" fmla="*/ 0 w 949325"/>
              <a:gd name="connsiteY0" fmla="*/ 4763 h 2214563"/>
              <a:gd name="connsiteX1" fmla="*/ 866775 w 949325"/>
              <a:gd name="connsiteY1" fmla="*/ 138113 h 2214563"/>
              <a:gd name="connsiteX2" fmla="*/ 495300 w 949325"/>
              <a:gd name="connsiteY2" fmla="*/ 833438 h 2214563"/>
              <a:gd name="connsiteX3" fmla="*/ 809625 w 949325"/>
              <a:gd name="connsiteY3" fmla="*/ 1585913 h 2214563"/>
              <a:gd name="connsiteX4" fmla="*/ 428625 w 949325"/>
              <a:gd name="connsiteY4" fmla="*/ 2214563 h 221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325" h="2214563">
                <a:moveTo>
                  <a:pt x="0" y="4763"/>
                </a:moveTo>
                <a:cubicBezTo>
                  <a:pt x="392112" y="2381"/>
                  <a:pt x="784225" y="0"/>
                  <a:pt x="866775" y="138113"/>
                </a:cubicBezTo>
                <a:cubicBezTo>
                  <a:pt x="949325" y="276226"/>
                  <a:pt x="504825" y="592138"/>
                  <a:pt x="495300" y="833438"/>
                </a:cubicBezTo>
                <a:cubicBezTo>
                  <a:pt x="485775" y="1074738"/>
                  <a:pt x="820737" y="1355726"/>
                  <a:pt x="809625" y="1585913"/>
                </a:cubicBezTo>
                <a:cubicBezTo>
                  <a:pt x="798513" y="1816100"/>
                  <a:pt x="428625" y="2214563"/>
                  <a:pt x="428625" y="2214563"/>
                </a:cubicBezTo>
              </a:path>
            </a:pathLst>
          </a:custGeom>
          <a:ln w="349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타원 30"/>
          <p:cNvSpPr/>
          <p:nvPr/>
        </p:nvSpPr>
        <p:spPr>
          <a:xfrm>
            <a:off x="3000364" y="5643578"/>
            <a:ext cx="357190" cy="357190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5000628" y="6143644"/>
            <a:ext cx="2928958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/>
              <a:t>조이스틱 움직일때 조건절 삽입</a:t>
            </a:r>
            <a:endParaRPr lang="en-US" altLang="ko-KR" sz="1200" b="1" dirty="0"/>
          </a:p>
          <a:p>
            <a:pPr algn="ctr"/>
            <a:r>
              <a:rPr lang="ko-KR" altLang="en-US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>
                <a:solidFill>
                  <a:srgbClr val="FFFF00"/>
                </a:solidFill>
                <a:sym typeface="Wingdings" pitchFamily="2" charset="2"/>
              </a:rPr>
              <a:t></a:t>
            </a:r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ko-KR" altLang="en-US" sz="1200" b="1" dirty="0">
                <a:solidFill>
                  <a:srgbClr val="FFFF00"/>
                </a:solidFill>
              </a:rPr>
              <a:t>즉</a:t>
            </a:r>
            <a:r>
              <a:rPr lang="en-US" altLang="ko-KR" sz="1200" b="1" dirty="0">
                <a:solidFill>
                  <a:srgbClr val="FFFF00"/>
                </a:solidFill>
              </a:rPr>
              <a:t>, </a:t>
            </a:r>
            <a:r>
              <a:rPr lang="ko-KR" altLang="en-US" sz="1200" b="1" dirty="0">
                <a:solidFill>
                  <a:srgbClr val="FFFF00"/>
                </a:solidFill>
              </a:rPr>
              <a:t>로보독 회전 조건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4. </a:t>
            </a:r>
            <a:r>
              <a:rPr lang="ko-KR" altLang="en-US" dirty="0"/>
              <a:t>회전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667"/>
          <a:stretch>
            <a:fillRect/>
          </a:stretch>
        </p:blipFill>
        <p:spPr bwMode="auto">
          <a:xfrm>
            <a:off x="71406" y="2641380"/>
            <a:ext cx="8358246" cy="4216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모서리가 둥근 직사각형 20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428596" y="1285860"/>
            <a:ext cx="8286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0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번 조이스틱 값으로 좌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/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우회전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7500959" y="4572008"/>
            <a:ext cx="1000132" cy="2611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/>
              <a:t>좌회전</a:t>
            </a:r>
          </a:p>
        </p:txBody>
      </p:sp>
      <p:sp>
        <p:nvSpPr>
          <p:cNvPr id="41" name="직사각형 40"/>
          <p:cNvSpPr/>
          <p:nvPr/>
        </p:nvSpPr>
        <p:spPr>
          <a:xfrm>
            <a:off x="7858148" y="5382381"/>
            <a:ext cx="1000132" cy="2611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/>
              <a:t>우회전</a:t>
            </a:r>
          </a:p>
        </p:txBody>
      </p:sp>
      <p:sp>
        <p:nvSpPr>
          <p:cNvPr id="42" name="자유형 41"/>
          <p:cNvSpPr/>
          <p:nvPr/>
        </p:nvSpPr>
        <p:spPr>
          <a:xfrm rot="670034">
            <a:off x="8037736" y="1994212"/>
            <a:ext cx="758863" cy="2553665"/>
          </a:xfrm>
          <a:custGeom>
            <a:avLst/>
            <a:gdLst>
              <a:gd name="connsiteX0" fmla="*/ 0 w 949325"/>
              <a:gd name="connsiteY0" fmla="*/ 4763 h 2214563"/>
              <a:gd name="connsiteX1" fmla="*/ 866775 w 949325"/>
              <a:gd name="connsiteY1" fmla="*/ 138113 h 2214563"/>
              <a:gd name="connsiteX2" fmla="*/ 495300 w 949325"/>
              <a:gd name="connsiteY2" fmla="*/ 833438 h 2214563"/>
              <a:gd name="connsiteX3" fmla="*/ 809625 w 949325"/>
              <a:gd name="connsiteY3" fmla="*/ 1585913 h 2214563"/>
              <a:gd name="connsiteX4" fmla="*/ 428625 w 949325"/>
              <a:gd name="connsiteY4" fmla="*/ 2214563 h 221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325" h="2214563">
                <a:moveTo>
                  <a:pt x="0" y="4763"/>
                </a:moveTo>
                <a:cubicBezTo>
                  <a:pt x="392112" y="2381"/>
                  <a:pt x="784225" y="0"/>
                  <a:pt x="866775" y="138113"/>
                </a:cubicBezTo>
                <a:cubicBezTo>
                  <a:pt x="949325" y="276226"/>
                  <a:pt x="504825" y="592138"/>
                  <a:pt x="495300" y="833438"/>
                </a:cubicBezTo>
                <a:cubicBezTo>
                  <a:pt x="485775" y="1074738"/>
                  <a:pt x="820737" y="1355726"/>
                  <a:pt x="809625" y="1585913"/>
                </a:cubicBezTo>
                <a:cubicBezTo>
                  <a:pt x="798513" y="1816100"/>
                  <a:pt x="428625" y="2214563"/>
                  <a:pt x="428625" y="2214563"/>
                </a:cubicBezTo>
              </a:path>
            </a:pathLst>
          </a:custGeom>
          <a:ln w="349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직사각형 42"/>
          <p:cNvSpPr/>
          <p:nvPr/>
        </p:nvSpPr>
        <p:spPr>
          <a:xfrm>
            <a:off x="6858016" y="1643050"/>
            <a:ext cx="1500198" cy="6429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/>
              <a:t>조이스틱 값 </a:t>
            </a:r>
            <a:endParaRPr lang="en-US" altLang="ko-KR" sz="1200" b="1" dirty="0"/>
          </a:p>
          <a:p>
            <a:pPr algn="ctr"/>
            <a:r>
              <a:rPr lang="ko-KR" altLang="en-US" sz="1200" b="1" dirty="0"/>
              <a:t>범위 </a:t>
            </a:r>
            <a:r>
              <a:rPr lang="en-US" altLang="ko-KR" sz="1200" b="1" dirty="0"/>
              <a:t>: -100~100</a:t>
            </a:r>
          </a:p>
        </p:txBody>
      </p:sp>
      <p:grpSp>
        <p:nvGrpSpPr>
          <p:cNvPr id="44" name="그룹 43"/>
          <p:cNvGrpSpPr/>
          <p:nvPr/>
        </p:nvGrpSpPr>
        <p:grpSpPr>
          <a:xfrm>
            <a:off x="5357818" y="1142984"/>
            <a:ext cx="1721316" cy="1571636"/>
            <a:chOff x="5357818" y="1571612"/>
            <a:chExt cx="1643074" cy="1500198"/>
          </a:xfrm>
        </p:grpSpPr>
        <p:grpSp>
          <p:nvGrpSpPr>
            <p:cNvPr id="25" name="그룹 24"/>
            <p:cNvGrpSpPr/>
            <p:nvPr/>
          </p:nvGrpSpPr>
          <p:grpSpPr>
            <a:xfrm>
              <a:off x="5429256" y="1571612"/>
              <a:ext cx="1500198" cy="1500198"/>
              <a:chOff x="8429652" y="2714620"/>
              <a:chExt cx="3157497" cy="3157497"/>
            </a:xfrm>
          </p:grpSpPr>
          <p:pic>
            <p:nvPicPr>
              <p:cNvPr id="26" name="Picture 4" descr="D:\backup\191111_창업지원자료\기획\디자인\JDCode\앱디자인\jdcode\PNG파일\오른쪽조종\오른쪽조종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8429652" y="2714620"/>
                <a:ext cx="3157497" cy="3157497"/>
              </a:xfrm>
              <a:prstGeom prst="rect">
                <a:avLst/>
              </a:prstGeom>
              <a:noFill/>
            </p:spPr>
          </p:pic>
          <p:pic>
            <p:nvPicPr>
              <p:cNvPr id="27" name="Picture 5" descr="D:\backup\191111_창업지원자료\기획\디자인\JDCode\앱디자인\jdcode\PNG파일\오른쪽조종\오른쪽드론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9503939" y="3829002"/>
                <a:ext cx="1033365" cy="938602"/>
              </a:xfrm>
              <a:prstGeom prst="rect">
                <a:avLst/>
              </a:prstGeom>
              <a:noFill/>
            </p:spPr>
          </p:pic>
        </p:grpSp>
        <p:cxnSp>
          <p:nvCxnSpPr>
            <p:cNvPr id="29" name="직선 화살표 연결선 28"/>
            <p:cNvCxnSpPr/>
            <p:nvPr/>
          </p:nvCxnSpPr>
          <p:spPr>
            <a:xfrm rot="10800000" flipV="1">
              <a:off x="5572132" y="2357430"/>
              <a:ext cx="1214446" cy="1588"/>
            </a:xfrm>
            <a:prstGeom prst="straightConnector1">
              <a:avLst/>
            </a:prstGeom>
            <a:ln w="57150">
              <a:solidFill>
                <a:schemeClr val="accent6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 36"/>
            <p:cNvCxnSpPr/>
            <p:nvPr/>
          </p:nvCxnSpPr>
          <p:spPr>
            <a:xfrm rot="5400000">
              <a:off x="5900747" y="2347905"/>
              <a:ext cx="571504" cy="1588"/>
            </a:xfrm>
            <a:prstGeom prst="line">
              <a:avLst/>
            </a:prstGeom>
            <a:ln w="31750">
              <a:solidFill>
                <a:srgbClr val="C0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직사각형 37"/>
            <p:cNvSpPr/>
            <p:nvPr/>
          </p:nvSpPr>
          <p:spPr>
            <a:xfrm>
              <a:off x="6072198" y="1785926"/>
              <a:ext cx="214314" cy="285752"/>
            </a:xfrm>
            <a:prstGeom prst="rect">
              <a:avLst/>
            </a:prstGeom>
            <a:solidFill>
              <a:srgbClr val="FF0000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>
                  <a:solidFill>
                    <a:srgbClr val="FFFF00"/>
                  </a:solidFill>
                </a:rPr>
                <a:t>0</a:t>
              </a:r>
              <a:endParaRPr lang="ko-KR" altLang="en-US" sz="1200" b="1" dirty="0">
                <a:solidFill>
                  <a:srgbClr val="FFFF00"/>
                </a:solidFill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5357818" y="2071678"/>
              <a:ext cx="500066" cy="214314"/>
            </a:xfrm>
            <a:prstGeom prst="rect">
              <a:avLst/>
            </a:prstGeom>
            <a:solidFill>
              <a:srgbClr val="FF000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>
                  <a:solidFill>
                    <a:srgbClr val="FFFF00"/>
                  </a:solidFill>
                </a:rPr>
                <a:t>100</a:t>
              </a:r>
              <a:endParaRPr lang="ko-KR" altLang="en-US" sz="1200" b="1" dirty="0">
                <a:solidFill>
                  <a:srgbClr val="FFFF00"/>
                </a:solidFill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6429388" y="2071678"/>
              <a:ext cx="571504" cy="214314"/>
            </a:xfrm>
            <a:prstGeom prst="rect">
              <a:avLst/>
            </a:prstGeom>
            <a:solidFill>
              <a:srgbClr val="FF000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>
                  <a:solidFill>
                    <a:srgbClr val="FFFF00"/>
                  </a:solidFill>
                </a:rPr>
                <a:t>-100</a:t>
              </a:r>
              <a:endParaRPr lang="ko-KR" altLang="en-US" sz="1200" b="1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5. </a:t>
            </a:r>
            <a:r>
              <a:rPr lang="ko-KR" altLang="en-US" dirty="0"/>
              <a:t>전체보기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8003" y="0"/>
            <a:ext cx="6625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06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928958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실습하기</a:t>
            </a:r>
          </a:p>
        </p:txBody>
      </p:sp>
      <p:pic>
        <p:nvPicPr>
          <p:cNvPr id="7170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643702" y="2714620"/>
            <a:ext cx="1357322" cy="5552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1. </a:t>
            </a:r>
            <a:r>
              <a:rPr lang="ko-KR" altLang="en-US" dirty="0"/>
              <a:t>키보드형 </a:t>
            </a:r>
            <a:r>
              <a:rPr lang="en-US" altLang="ko-KR"/>
              <a:t>RC 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028" name="AutoShape 4" descr="How is Wearable Technology Turning Tables in Healthcare? | CitrusBits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030" name="AutoShape 6" descr="How is Wearable Technology Turning Tables in Healthcare? | CitrusBits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032" name="AutoShape 8" descr="https://d8uxrqyva11im.cloudfront.net/citrusbits/wp-content/uploads/2019/09/15142550/how-is-wearable-technology-turning-tables-in-healthcare.webp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7" name="모서리가 둥근 직사각형 6"/>
          <p:cNvSpPr/>
          <p:nvPr/>
        </p:nvSpPr>
        <p:spPr>
          <a:xfrm>
            <a:off x="0" y="1357298"/>
            <a:ext cx="9144000" cy="107157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28596" y="1500174"/>
            <a:ext cx="84296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패드디자인 버튼을 이용하여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 키보드형 조종기 구현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500150"/>
            <a:ext cx="2606522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패드디자인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2786050" y="685778"/>
            <a:ext cx="6367475" cy="6167483"/>
            <a:chOff x="2428860" y="428604"/>
            <a:chExt cx="6490397" cy="6286544"/>
          </a:xfrm>
        </p:grpSpPr>
        <p:sp>
          <p:nvSpPr>
            <p:cNvPr id="14" name="직사각형 13"/>
            <p:cNvSpPr/>
            <p:nvPr/>
          </p:nvSpPr>
          <p:spPr>
            <a:xfrm>
              <a:off x="2643174" y="571480"/>
              <a:ext cx="2428892" cy="3571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089"/>
            <a:stretch>
              <a:fillRect/>
            </a:stretch>
          </p:blipFill>
          <p:spPr bwMode="auto">
            <a:xfrm>
              <a:off x="2428860" y="428604"/>
              <a:ext cx="6490397" cy="6286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" name="직사각형 15"/>
          <p:cNvSpPr/>
          <p:nvPr/>
        </p:nvSpPr>
        <p:spPr>
          <a:xfrm>
            <a:off x="1428728" y="1795451"/>
            <a:ext cx="857256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전진</a:t>
            </a:r>
            <a:endParaRPr lang="en-US" altLang="ko-KR" sz="1600" b="1" dirty="0"/>
          </a:p>
        </p:txBody>
      </p:sp>
      <p:sp>
        <p:nvSpPr>
          <p:cNvPr id="17" name="왼쪽 중괄호 16"/>
          <p:cNvSpPr/>
          <p:nvPr/>
        </p:nvSpPr>
        <p:spPr>
          <a:xfrm>
            <a:off x="2428860" y="1714488"/>
            <a:ext cx="357190" cy="1214446"/>
          </a:xfrm>
          <a:prstGeom prst="leftBrace">
            <a:avLst>
              <a:gd name="adj1" fmla="val 27654"/>
              <a:gd name="adj2" fmla="val 19227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왼쪽 중괄호 17"/>
          <p:cNvSpPr/>
          <p:nvPr/>
        </p:nvSpPr>
        <p:spPr>
          <a:xfrm>
            <a:off x="2428860" y="3000372"/>
            <a:ext cx="357190" cy="1214446"/>
          </a:xfrm>
          <a:prstGeom prst="leftBrace">
            <a:avLst>
              <a:gd name="adj1" fmla="val 27654"/>
              <a:gd name="adj2" fmla="val 19227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왼쪽 중괄호 18"/>
          <p:cNvSpPr/>
          <p:nvPr/>
        </p:nvSpPr>
        <p:spPr>
          <a:xfrm>
            <a:off x="2428860" y="4286256"/>
            <a:ext cx="357190" cy="1214446"/>
          </a:xfrm>
          <a:prstGeom prst="leftBrace">
            <a:avLst>
              <a:gd name="adj1" fmla="val 27654"/>
              <a:gd name="adj2" fmla="val 19227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왼쪽 중괄호 19"/>
          <p:cNvSpPr/>
          <p:nvPr/>
        </p:nvSpPr>
        <p:spPr>
          <a:xfrm>
            <a:off x="2428860" y="5572140"/>
            <a:ext cx="357190" cy="1214446"/>
          </a:xfrm>
          <a:prstGeom prst="leftBrace">
            <a:avLst>
              <a:gd name="adj1" fmla="val 27654"/>
              <a:gd name="adj2" fmla="val 19227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1428728" y="3076572"/>
            <a:ext cx="857256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후진</a:t>
            </a:r>
            <a:endParaRPr lang="en-US" altLang="ko-KR" sz="1600" b="1" dirty="0"/>
          </a:p>
        </p:txBody>
      </p:sp>
      <p:sp>
        <p:nvSpPr>
          <p:cNvPr id="22" name="직사각형 21"/>
          <p:cNvSpPr/>
          <p:nvPr/>
        </p:nvSpPr>
        <p:spPr>
          <a:xfrm>
            <a:off x="1428728" y="4367219"/>
            <a:ext cx="857256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좌회전</a:t>
            </a:r>
            <a:endParaRPr lang="en-US" altLang="ko-KR" sz="1600" b="1" dirty="0"/>
          </a:p>
        </p:txBody>
      </p:sp>
      <p:sp>
        <p:nvSpPr>
          <p:cNvPr id="23" name="직사각형 22"/>
          <p:cNvSpPr/>
          <p:nvPr/>
        </p:nvSpPr>
        <p:spPr>
          <a:xfrm>
            <a:off x="1428728" y="5648340"/>
            <a:ext cx="857256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우회전</a:t>
            </a:r>
            <a:endParaRPr lang="en-US" altLang="ko-KR" sz="16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버튼 제어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57158" y="1214422"/>
            <a:ext cx="2857520" cy="18573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/>
              <a:t>만약 </a:t>
            </a:r>
            <a:r>
              <a:rPr lang="en-US" altLang="ko-KR" sz="1600" b="1" dirty="0"/>
              <a:t>0</a:t>
            </a:r>
            <a:r>
              <a:rPr lang="ko-KR" altLang="en-US" sz="1600" b="1" dirty="0"/>
              <a:t>번 버튼을 눌렀을 때</a:t>
            </a:r>
            <a:endParaRPr lang="en-US" altLang="ko-KR" sz="1600" b="1" dirty="0"/>
          </a:p>
          <a:p>
            <a:r>
              <a:rPr lang="ko-KR" altLang="en-US" sz="1600" b="1" dirty="0"/>
              <a:t>     </a:t>
            </a:r>
            <a:r>
              <a:rPr lang="en-US" altLang="ko-KR" sz="1600" b="1" dirty="0">
                <a:solidFill>
                  <a:srgbClr val="FFFF00"/>
                </a:solidFill>
              </a:rPr>
              <a:t>50</a:t>
            </a:r>
            <a:r>
              <a:rPr lang="ko-KR" altLang="en-US" sz="1600" b="1" dirty="0">
                <a:solidFill>
                  <a:srgbClr val="FFFF00"/>
                </a:solidFill>
              </a:rPr>
              <a:t>빠르기로 직진</a:t>
            </a:r>
            <a:endParaRPr lang="en-US" altLang="ko-KR" sz="1600" b="1" dirty="0">
              <a:solidFill>
                <a:srgbClr val="FFFF00"/>
              </a:solidFill>
            </a:endParaRPr>
          </a:p>
          <a:p>
            <a:r>
              <a:rPr lang="ko-KR" altLang="en-US" sz="1600" b="1" dirty="0"/>
              <a:t>아니면</a:t>
            </a:r>
            <a:endParaRPr lang="en-US" altLang="ko-KR" sz="1600" b="1" dirty="0"/>
          </a:p>
          <a:p>
            <a:r>
              <a:rPr lang="en-US" altLang="ko-KR" sz="1600" b="1" dirty="0"/>
              <a:t>   </a:t>
            </a:r>
            <a:r>
              <a:rPr lang="ko-KR" altLang="en-US" sz="1600" b="1" dirty="0"/>
              <a:t>만약 </a:t>
            </a:r>
            <a:r>
              <a:rPr lang="en-US" altLang="ko-KR" sz="1600" b="1" dirty="0"/>
              <a:t>1</a:t>
            </a:r>
            <a:r>
              <a:rPr lang="ko-KR" altLang="en-US" sz="1600" b="1" dirty="0"/>
              <a:t>번 버튼을 눌렀을 때</a:t>
            </a:r>
            <a:endParaRPr lang="en-US" altLang="ko-KR" sz="1600" b="1" dirty="0"/>
          </a:p>
          <a:p>
            <a:r>
              <a:rPr lang="en-US" altLang="ko-KR" sz="1600" b="1" dirty="0">
                <a:solidFill>
                  <a:srgbClr val="FFFF00"/>
                </a:solidFill>
              </a:rPr>
              <a:t>    </a:t>
            </a:r>
            <a:r>
              <a:rPr lang="ko-KR" altLang="en-US" sz="1600" b="1" dirty="0"/>
              <a:t> </a:t>
            </a:r>
            <a:r>
              <a:rPr lang="en-US" altLang="ko-KR" sz="1600" b="1" dirty="0">
                <a:solidFill>
                  <a:srgbClr val="FFFF00"/>
                </a:solidFill>
              </a:rPr>
              <a:t>50</a:t>
            </a:r>
            <a:r>
              <a:rPr lang="ko-KR" altLang="en-US" sz="1600" b="1" dirty="0">
                <a:solidFill>
                  <a:srgbClr val="FFFF00"/>
                </a:solidFill>
              </a:rPr>
              <a:t>빠르기로 후진</a:t>
            </a:r>
            <a:endParaRPr lang="en-US" altLang="ko-KR" sz="1600" b="1" dirty="0">
              <a:solidFill>
                <a:srgbClr val="FFFF00"/>
              </a:solidFill>
            </a:endParaRPr>
          </a:p>
          <a:p>
            <a:r>
              <a:rPr lang="ko-KR" altLang="en-US" sz="1600" b="1" dirty="0"/>
              <a:t>   아니면</a:t>
            </a:r>
            <a:endParaRPr lang="en-US" altLang="ko-KR" sz="1600" b="1" dirty="0"/>
          </a:p>
          <a:p>
            <a:r>
              <a:rPr lang="ko-KR" altLang="en-US" sz="1600" b="1" dirty="0">
                <a:solidFill>
                  <a:srgbClr val="FFFF00"/>
                </a:solidFill>
              </a:rPr>
              <a:t>     보행 정지</a:t>
            </a:r>
          </a:p>
        </p:txBody>
      </p:sp>
      <p:grpSp>
        <p:nvGrpSpPr>
          <p:cNvPr id="18" name="그룹 17"/>
          <p:cNvGrpSpPr/>
          <p:nvPr/>
        </p:nvGrpSpPr>
        <p:grpSpPr>
          <a:xfrm>
            <a:off x="3500430" y="0"/>
            <a:ext cx="5643570" cy="6889754"/>
            <a:chOff x="3500430" y="142852"/>
            <a:chExt cx="5500546" cy="6715148"/>
          </a:xfrm>
        </p:grpSpPr>
        <p:sp>
          <p:nvSpPr>
            <p:cNvPr id="17" name="직사각형 16"/>
            <p:cNvSpPr/>
            <p:nvPr/>
          </p:nvSpPr>
          <p:spPr>
            <a:xfrm>
              <a:off x="4071934" y="571480"/>
              <a:ext cx="2071702" cy="7143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00430" y="142852"/>
              <a:ext cx="5500546" cy="67151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9" name="직사각형 18"/>
          <p:cNvSpPr/>
          <p:nvPr/>
        </p:nvSpPr>
        <p:spPr>
          <a:xfrm>
            <a:off x="357158" y="3643314"/>
            <a:ext cx="2857520" cy="18573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/>
              <a:t>만약 </a:t>
            </a:r>
            <a:r>
              <a:rPr lang="en-US" altLang="ko-KR" sz="1600" b="1" dirty="0"/>
              <a:t>3</a:t>
            </a:r>
            <a:r>
              <a:rPr lang="ko-KR" altLang="en-US" sz="1600" b="1" dirty="0"/>
              <a:t>번 버튼을 눌렀을 때</a:t>
            </a:r>
            <a:endParaRPr lang="en-US" altLang="ko-KR" sz="1600" b="1" dirty="0"/>
          </a:p>
          <a:p>
            <a:r>
              <a:rPr lang="ko-KR" altLang="en-US" sz="1600" b="1" dirty="0">
                <a:solidFill>
                  <a:srgbClr val="FFFF00"/>
                </a:solidFill>
              </a:rPr>
              <a:t>    우회전</a:t>
            </a:r>
            <a:endParaRPr lang="en-US" altLang="ko-KR" sz="1600" b="1" dirty="0">
              <a:solidFill>
                <a:srgbClr val="FFFF00"/>
              </a:solidFill>
            </a:endParaRPr>
          </a:p>
          <a:p>
            <a:r>
              <a:rPr lang="ko-KR" altLang="en-US" sz="1600" b="1" dirty="0"/>
              <a:t>아니면</a:t>
            </a:r>
            <a:endParaRPr lang="en-US" altLang="ko-KR" sz="1600" b="1" dirty="0"/>
          </a:p>
          <a:p>
            <a:r>
              <a:rPr lang="en-US" altLang="ko-KR" sz="1600" b="1" dirty="0"/>
              <a:t>   </a:t>
            </a:r>
            <a:r>
              <a:rPr lang="ko-KR" altLang="en-US" sz="1600" b="1" dirty="0"/>
              <a:t>만약 </a:t>
            </a:r>
            <a:r>
              <a:rPr lang="en-US" altLang="ko-KR" sz="1600" b="1" dirty="0"/>
              <a:t>2</a:t>
            </a:r>
            <a:r>
              <a:rPr lang="ko-KR" altLang="en-US" sz="1600" b="1" dirty="0"/>
              <a:t>번 버튼을 눌렀을 때</a:t>
            </a:r>
            <a:endParaRPr lang="en-US" altLang="ko-KR" sz="1600" b="1" dirty="0"/>
          </a:p>
          <a:p>
            <a:r>
              <a:rPr lang="ko-KR" altLang="en-US" sz="1600" b="1" dirty="0">
                <a:solidFill>
                  <a:srgbClr val="FFFF00"/>
                </a:solidFill>
              </a:rPr>
              <a:t>     좌회전</a:t>
            </a:r>
            <a:endParaRPr lang="en-US" altLang="ko-KR" sz="1600" b="1" dirty="0">
              <a:solidFill>
                <a:srgbClr val="FFFF00"/>
              </a:solidFill>
            </a:endParaRPr>
          </a:p>
          <a:p>
            <a:r>
              <a:rPr lang="ko-KR" altLang="en-US" sz="1600" b="1" dirty="0"/>
              <a:t>   아니면</a:t>
            </a:r>
            <a:endParaRPr lang="en-US" altLang="ko-KR" sz="1600" b="1" dirty="0"/>
          </a:p>
          <a:p>
            <a:r>
              <a:rPr lang="ko-KR" altLang="en-US" sz="1600" b="1" dirty="0">
                <a:solidFill>
                  <a:srgbClr val="FFFF00"/>
                </a:solidFill>
              </a:rPr>
              <a:t>     정지</a:t>
            </a:r>
            <a:r>
              <a:rPr lang="en-US" altLang="ko-KR" sz="1600" b="1" dirty="0">
                <a:solidFill>
                  <a:srgbClr val="FFFF00"/>
                </a:solidFill>
              </a:rPr>
              <a:t>(</a:t>
            </a:r>
            <a:r>
              <a:rPr lang="ko-KR" altLang="en-US" sz="1600" b="1" dirty="0">
                <a:solidFill>
                  <a:srgbClr val="FFFF00"/>
                </a:solidFill>
              </a:rPr>
              <a:t>현재 회전값</a:t>
            </a:r>
            <a:r>
              <a:rPr lang="en-US" altLang="ko-KR" sz="1600" b="1" dirty="0">
                <a:solidFill>
                  <a:srgbClr val="FFFF00"/>
                </a:solidFill>
              </a:rPr>
              <a:t>)</a:t>
            </a:r>
            <a:endParaRPr lang="ko-KR" altLang="en-US" sz="1600" b="1" dirty="0">
              <a:solidFill>
                <a:srgbClr val="FFFF00"/>
              </a:solidFill>
            </a:endParaRPr>
          </a:p>
        </p:txBody>
      </p:sp>
      <p:sp>
        <p:nvSpPr>
          <p:cNvPr id="20" name="왼쪽 중괄호 19"/>
          <p:cNvSpPr/>
          <p:nvPr/>
        </p:nvSpPr>
        <p:spPr>
          <a:xfrm>
            <a:off x="3286116" y="3429000"/>
            <a:ext cx="214314" cy="3143272"/>
          </a:xfrm>
          <a:prstGeom prst="leftBrace">
            <a:avLst>
              <a:gd name="adj1" fmla="val 27654"/>
              <a:gd name="adj2" fmla="val 19227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왼쪽 중괄호 20"/>
          <p:cNvSpPr/>
          <p:nvPr/>
        </p:nvSpPr>
        <p:spPr>
          <a:xfrm>
            <a:off x="3286116" y="357166"/>
            <a:ext cx="142876" cy="2857520"/>
          </a:xfrm>
          <a:prstGeom prst="leftBrace">
            <a:avLst>
              <a:gd name="adj1" fmla="val 27654"/>
              <a:gd name="adj2" fmla="val 19227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4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전체보기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3428992" y="0"/>
            <a:ext cx="3441779" cy="6858000"/>
            <a:chOff x="3428992" y="0"/>
            <a:chExt cx="3441779" cy="6858000"/>
          </a:xfrm>
        </p:grpSpPr>
        <p:sp>
          <p:nvSpPr>
            <p:cNvPr id="7" name="직사각형 6"/>
            <p:cNvSpPr/>
            <p:nvPr/>
          </p:nvSpPr>
          <p:spPr>
            <a:xfrm>
              <a:off x="3786182" y="785794"/>
              <a:ext cx="1143008" cy="5000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28992" y="0"/>
              <a:ext cx="3441779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sz="5000" dirty="0"/>
              <a:t>Thank</a:t>
            </a:r>
            <a:r>
              <a:rPr lang="ko-KR" altLang="en-US" sz="5000" dirty="0"/>
              <a:t> </a:t>
            </a:r>
            <a:r>
              <a:rPr lang="en-US" altLang="ko-KR" sz="5000" dirty="0"/>
              <a:t>You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val="2033095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790020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01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00694" y="2928934"/>
            <a:ext cx="1714512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실행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로보독 전원 켜기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2571736" y="2714620"/>
            <a:ext cx="5790272" cy="3843171"/>
            <a:chOff x="3071802" y="3214686"/>
            <a:chExt cx="4929222" cy="3271667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2"/>
            <a:srcRect t="75778"/>
            <a:stretch>
              <a:fillRect/>
            </a:stretch>
          </p:blipFill>
          <p:spPr bwMode="auto">
            <a:xfrm>
              <a:off x="3071802" y="5643578"/>
              <a:ext cx="4786346" cy="84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0226" b="24741"/>
            <a:stretch>
              <a:fillRect/>
            </a:stretch>
          </p:blipFill>
          <p:spPr bwMode="auto">
            <a:xfrm>
              <a:off x="4929190" y="3214686"/>
              <a:ext cx="3071834" cy="2408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8" name="그룹 7"/>
          <p:cNvGrpSpPr/>
          <p:nvPr/>
        </p:nvGrpSpPr>
        <p:grpSpPr>
          <a:xfrm>
            <a:off x="500033" y="1357298"/>
            <a:ext cx="5420777" cy="3286148"/>
            <a:chOff x="500034" y="1357298"/>
            <a:chExt cx="4495832" cy="2725434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/>
            <a:srcRect l="41915" t="25212" r="3845" b="47515"/>
            <a:stretch>
              <a:fillRect/>
            </a:stretch>
          </p:blipFill>
          <p:spPr bwMode="auto">
            <a:xfrm>
              <a:off x="2428860" y="1714488"/>
              <a:ext cx="256700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00034" y="1357298"/>
              <a:ext cx="1785950" cy="2725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lang="ko-KR" altLang="en-US" dirty="0"/>
              <a:t>앱</a:t>
            </a:r>
            <a:r>
              <a:rPr lang="en-US" altLang="ko-KR" dirty="0"/>
              <a:t>(JCBlock)</a:t>
            </a:r>
            <a:r>
              <a:rPr lang="ko-KR" altLang="en-US" dirty="0"/>
              <a:t> </a:t>
            </a:r>
            <a:r>
              <a:rPr lang="en-US" altLang="ko-KR" dirty="0"/>
              <a:t>– </a:t>
            </a:r>
            <a:r>
              <a:rPr lang="ko-KR" altLang="en-US" dirty="0"/>
              <a:t>로보독 연결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79686" t="24010" r="3250" b="38861"/>
          <a:stretch>
            <a:fillRect/>
          </a:stretch>
        </p:blipFill>
        <p:spPr bwMode="auto">
          <a:xfrm>
            <a:off x="1571604" y="1214422"/>
            <a:ext cx="714380" cy="68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2214546" y="1357298"/>
            <a:ext cx="5143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JCBlock(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제이씨블록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)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앱을 실행한다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65038"/>
            <a:ext cx="10227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2165038"/>
            <a:ext cx="2071702" cy="425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직사각형 10"/>
          <p:cNvSpPr/>
          <p:nvPr/>
        </p:nvSpPr>
        <p:spPr>
          <a:xfrm>
            <a:off x="3857621" y="3736674"/>
            <a:ext cx="1071569" cy="5715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"/>
            </a:pPr>
            <a:r>
              <a:rPr lang="ko-KR" altLang="en-US" sz="1400" b="1" dirty="0"/>
              <a:t>로보독</a:t>
            </a:r>
            <a:r>
              <a:rPr lang="en-US" altLang="ko-KR" sz="1400" b="1" dirty="0"/>
              <a:t>ID</a:t>
            </a:r>
          </a:p>
          <a:p>
            <a:pPr algn="ctr"/>
            <a:r>
              <a:rPr lang="ko-KR" altLang="en-US" sz="1400" b="1" dirty="0"/>
              <a:t>확인</a:t>
            </a:r>
          </a:p>
        </p:txBody>
      </p:sp>
      <p:sp>
        <p:nvSpPr>
          <p:cNvPr id="12" name="타원 11"/>
          <p:cNvSpPr/>
          <p:nvPr/>
        </p:nvSpPr>
        <p:spPr>
          <a:xfrm>
            <a:off x="2954804" y="3911354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3857620" y="4308178"/>
            <a:ext cx="1071570" cy="121444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900" b="1" dirty="0"/>
              <a:t>로보독 </a:t>
            </a:r>
            <a:r>
              <a:rPr lang="en-US" altLang="ko-KR" sz="900" b="1" dirty="0"/>
              <a:t>ID</a:t>
            </a:r>
            <a:r>
              <a:rPr lang="ko-KR" altLang="en-US" sz="900" b="1" dirty="0"/>
              <a:t>는 앱과 연결되면 자동으로 저장된다</a:t>
            </a:r>
            <a:r>
              <a:rPr lang="en-US" altLang="ko-KR" sz="900" b="1" dirty="0"/>
              <a:t>. </a:t>
            </a:r>
          </a:p>
          <a:p>
            <a:endParaRPr lang="en-US" altLang="ko-KR" sz="900" b="1" dirty="0"/>
          </a:p>
          <a:p>
            <a:r>
              <a:rPr lang="ko-KR" altLang="en-US" sz="900" b="1" dirty="0"/>
              <a:t>새로운 로보독과 연결 시 </a:t>
            </a:r>
            <a:r>
              <a:rPr lang="en-US" altLang="ko-KR" sz="900" b="1" dirty="0"/>
              <a:t>ID </a:t>
            </a:r>
            <a:r>
              <a:rPr lang="ko-KR" altLang="en-US" sz="900" b="1" dirty="0"/>
              <a:t>삭제후 재연결 시도한다</a:t>
            </a:r>
            <a:r>
              <a:rPr lang="en-US" altLang="ko-KR" sz="900" b="1" dirty="0"/>
              <a:t>.</a:t>
            </a:r>
            <a:endParaRPr lang="ko-KR" altLang="en-US" sz="900" b="1" dirty="0"/>
          </a:p>
        </p:txBody>
      </p:sp>
      <p:sp>
        <p:nvSpPr>
          <p:cNvPr id="16" name="타원 15"/>
          <p:cNvSpPr/>
          <p:nvPr/>
        </p:nvSpPr>
        <p:spPr>
          <a:xfrm>
            <a:off x="3314424" y="2173664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3857621" y="2165038"/>
            <a:ext cx="1000132" cy="4286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아이콘 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터치</a:t>
            </a:r>
            <a:endParaRPr lang="ko-KR" altLang="en-US" sz="1400" b="1" dirty="0"/>
          </a:p>
        </p:txBody>
      </p:sp>
      <p:pic>
        <p:nvPicPr>
          <p:cNvPr id="19" name="그림 5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2165038"/>
            <a:ext cx="2071702" cy="4335796"/>
          </a:xfrm>
          <a:prstGeom prst="rect">
            <a:avLst/>
          </a:prstGeom>
          <a:noFill/>
          <a:ln w="1270">
            <a:solidFill>
              <a:srgbClr val="7F7F7F"/>
            </a:solidFill>
            <a:miter lim="800000"/>
            <a:headEnd/>
            <a:tailEnd/>
          </a:ln>
        </p:spPr>
      </p:pic>
      <p:sp>
        <p:nvSpPr>
          <p:cNvPr id="21" name="오른쪽 화살표 20"/>
          <p:cNvSpPr/>
          <p:nvPr/>
        </p:nvSpPr>
        <p:spPr>
          <a:xfrm>
            <a:off x="5072066" y="2665104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오른쪽 화살표 14"/>
          <p:cNvSpPr/>
          <p:nvPr/>
        </p:nvSpPr>
        <p:spPr>
          <a:xfrm>
            <a:off x="1357290" y="2593666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/>
        </p:nvSpPr>
        <p:spPr>
          <a:xfrm>
            <a:off x="7011948" y="2165038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7572396" y="2143116"/>
            <a:ext cx="1071569" cy="4286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파란색</a:t>
            </a:r>
            <a:endParaRPr lang="en-US" altLang="ko-KR" sz="1400" b="1" dirty="0"/>
          </a:p>
          <a:p>
            <a:pPr algn="ctr"/>
            <a:r>
              <a:rPr lang="ko-KR" altLang="en-US" sz="1400" b="1" dirty="0"/>
              <a:t>표시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7572396" y="3286124"/>
            <a:ext cx="1071569" cy="7143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로보독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부저음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출력됨</a:t>
            </a:r>
            <a:endParaRPr lang="ko-KR" altLang="en-US" sz="14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4143380"/>
            <a:ext cx="1214446" cy="1005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483231">
            <a:off x="8064814" y="3862689"/>
            <a:ext cx="596150" cy="45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02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357454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살펴보기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전면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측면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02017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상단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하단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BAE8AB9-DD65-2290-BC97-6B61310BF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" y="1404791"/>
            <a:ext cx="9129395" cy="51345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03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3754106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원격조종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061880" y="-418730"/>
            <a:ext cx="3500462" cy="7195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1. </a:t>
            </a:r>
            <a:r>
              <a:rPr lang="ko-KR" altLang="en-US" dirty="0"/>
              <a:t>조이스틱형 </a:t>
            </a:r>
            <a:r>
              <a:rPr lang="en-US" altLang="ko-KR" dirty="0"/>
              <a:t>RC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cxnSp>
        <p:nvCxnSpPr>
          <p:cNvPr id="7" name="직선 화살표 연결선 6"/>
          <p:cNvCxnSpPr/>
          <p:nvPr/>
        </p:nvCxnSpPr>
        <p:spPr>
          <a:xfrm rot="5400000" flipH="1" flipV="1">
            <a:off x="2894001" y="2750339"/>
            <a:ext cx="500066" cy="1588"/>
          </a:xfrm>
          <a:prstGeom prst="straightConnector1">
            <a:avLst/>
          </a:prstGeom>
          <a:ln w="57150">
            <a:solidFill>
              <a:schemeClr val="accent6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화살표 연결선 7"/>
          <p:cNvCxnSpPr/>
          <p:nvPr/>
        </p:nvCxnSpPr>
        <p:spPr>
          <a:xfrm rot="5400000">
            <a:off x="2913051" y="3659189"/>
            <a:ext cx="500066" cy="1588"/>
          </a:xfrm>
          <a:prstGeom prst="straightConnector1">
            <a:avLst/>
          </a:prstGeom>
          <a:ln w="57150">
            <a:solidFill>
              <a:schemeClr val="accent6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 l="51386"/>
          <a:stretch>
            <a:fillRect/>
          </a:stretch>
        </p:blipFill>
        <p:spPr bwMode="auto">
          <a:xfrm>
            <a:off x="938867" y="4929198"/>
            <a:ext cx="310889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 l="1117" t="50000" r="48614" b="11111"/>
          <a:stretch>
            <a:fillRect/>
          </a:stretch>
        </p:blipFill>
        <p:spPr bwMode="auto">
          <a:xfrm>
            <a:off x="4153577" y="5429264"/>
            <a:ext cx="4133199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25015" y="5072074"/>
            <a:ext cx="23717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직사각형 13"/>
          <p:cNvSpPr/>
          <p:nvPr/>
        </p:nvSpPr>
        <p:spPr>
          <a:xfrm>
            <a:off x="2071670" y="1785926"/>
            <a:ext cx="1571636" cy="28575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rgbClr val="FF0000"/>
                </a:solidFill>
              </a:rPr>
              <a:t>1</a:t>
            </a:r>
            <a:r>
              <a:rPr lang="ko-KR" altLang="en-US" sz="1200" b="1" dirty="0">
                <a:solidFill>
                  <a:srgbClr val="FF0000"/>
                </a:solidFill>
              </a:rPr>
              <a:t>번 조이스틱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5572132" y="1785926"/>
            <a:ext cx="1571636" cy="28575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rgbClr val="FF0000"/>
                </a:solidFill>
              </a:rPr>
              <a:t>0</a:t>
            </a:r>
            <a:r>
              <a:rPr lang="ko-KR" altLang="en-US" sz="1200" b="1" dirty="0">
                <a:solidFill>
                  <a:srgbClr val="FF0000"/>
                </a:solidFill>
              </a:rPr>
              <a:t>번 조이스틱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3786182" y="1785926"/>
            <a:ext cx="1571636" cy="28575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rgbClr val="FF0000"/>
                </a:solidFill>
              </a:rPr>
              <a:t>스크롤바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2643174" y="3071810"/>
            <a:ext cx="1071570" cy="28575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>
                <a:solidFill>
                  <a:schemeClr val="tx1"/>
                </a:solidFill>
              </a:rPr>
              <a:t>직진</a:t>
            </a:r>
            <a:r>
              <a:rPr lang="en-US" altLang="ko-KR" sz="1200" b="1" dirty="0">
                <a:solidFill>
                  <a:schemeClr val="tx1"/>
                </a:solidFill>
              </a:rPr>
              <a:t>/</a:t>
            </a:r>
            <a:r>
              <a:rPr lang="ko-KR" altLang="en-US" sz="1200" b="1" dirty="0">
                <a:solidFill>
                  <a:schemeClr val="tx1"/>
                </a:solidFill>
              </a:rPr>
              <a:t>후진</a:t>
            </a:r>
          </a:p>
        </p:txBody>
      </p:sp>
      <p:cxnSp>
        <p:nvCxnSpPr>
          <p:cNvPr id="18" name="직선 화살표 연결선 17"/>
          <p:cNvCxnSpPr/>
          <p:nvPr/>
        </p:nvCxnSpPr>
        <p:spPr>
          <a:xfrm flipV="1">
            <a:off x="6572264" y="3171823"/>
            <a:ext cx="500066" cy="1588"/>
          </a:xfrm>
          <a:prstGeom prst="straightConnector1">
            <a:avLst/>
          </a:prstGeom>
          <a:ln w="57150">
            <a:solidFill>
              <a:schemeClr val="accent6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 flipH="1">
            <a:off x="5572132" y="3186111"/>
            <a:ext cx="500066" cy="1588"/>
          </a:xfrm>
          <a:prstGeom prst="straightConnector1">
            <a:avLst/>
          </a:prstGeom>
          <a:ln w="57150">
            <a:solidFill>
              <a:schemeClr val="accent6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직사각형 19"/>
          <p:cNvSpPr/>
          <p:nvPr/>
        </p:nvSpPr>
        <p:spPr>
          <a:xfrm>
            <a:off x="6000760" y="3000372"/>
            <a:ext cx="642942" cy="4286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</a:rPr>
              <a:t>좌회전</a:t>
            </a:r>
            <a:endParaRPr lang="en-US" altLang="ko-KR" sz="1200" b="1" dirty="0">
              <a:solidFill>
                <a:schemeClr val="tx1"/>
              </a:solidFill>
            </a:endParaRPr>
          </a:p>
          <a:p>
            <a:pPr algn="ctr"/>
            <a:r>
              <a:rPr lang="ko-KR" altLang="en-US" sz="1200" b="1" dirty="0">
                <a:solidFill>
                  <a:schemeClr val="tx1"/>
                </a:solidFill>
              </a:rPr>
              <a:t>우회전</a:t>
            </a:r>
          </a:p>
        </p:txBody>
      </p:sp>
      <p:sp>
        <p:nvSpPr>
          <p:cNvPr id="21" name="타원 20"/>
          <p:cNvSpPr/>
          <p:nvPr/>
        </p:nvSpPr>
        <p:spPr>
          <a:xfrm>
            <a:off x="4714876" y="3000372"/>
            <a:ext cx="357190" cy="35719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25476</TotalTime>
  <Words>253</Words>
  <Application>Microsoft Office PowerPoint</Application>
  <PresentationFormat>화면 슬라이드 쇼(4:3)</PresentationFormat>
  <Paragraphs>86</Paragraphs>
  <Slides>19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19</vt:i4>
      </vt:variant>
    </vt:vector>
  </HeadingPairs>
  <TitlesOfParts>
    <vt:vector size="29" baseType="lpstr">
      <vt:lpstr>나눔고딕 ExtraBold</vt:lpstr>
      <vt:lpstr>맑은 고딕</vt:lpstr>
      <vt:lpstr>Arial</vt:lpstr>
      <vt:lpstr>Calibri</vt:lpstr>
      <vt:lpstr>Segoe UI Black</vt:lpstr>
      <vt:lpstr>Wingdings</vt:lpstr>
      <vt:lpstr>Office 테마</vt:lpstr>
      <vt:lpstr>1_디자인 사용자 지정</vt:lpstr>
      <vt:lpstr>디자인 사용자 지정</vt:lpstr>
      <vt:lpstr>2_디자인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인수 김</cp:lastModifiedBy>
  <cp:revision>4304</cp:revision>
  <cp:lastPrinted>2016-04-11T08:38:53Z</cp:lastPrinted>
  <dcterms:created xsi:type="dcterms:W3CDTF">2016-03-30T04:54:04Z</dcterms:created>
  <dcterms:modified xsi:type="dcterms:W3CDTF">2025-03-14T06:41:47Z</dcterms:modified>
</cp:coreProperties>
</file>