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5"/>
  </p:notesMasterIdLst>
  <p:handoutMasterIdLst>
    <p:handoutMasterId r:id="rId26"/>
  </p:handoutMasterIdLst>
  <p:sldIdLst>
    <p:sldId id="258" r:id="rId5"/>
    <p:sldId id="609" r:id="rId6"/>
    <p:sldId id="611" r:id="rId7"/>
    <p:sldId id="621" r:id="rId8"/>
    <p:sldId id="259" r:id="rId9"/>
    <p:sldId id="604" r:id="rId10"/>
    <p:sldId id="625" r:id="rId11"/>
    <p:sldId id="608" r:id="rId12"/>
    <p:sldId id="598" r:id="rId13"/>
    <p:sldId id="635" r:id="rId14"/>
    <p:sldId id="630" r:id="rId15"/>
    <p:sldId id="632" r:id="rId16"/>
    <p:sldId id="619" r:id="rId17"/>
    <p:sldId id="622" r:id="rId18"/>
    <p:sldId id="633" r:id="rId19"/>
    <p:sldId id="623" r:id="rId20"/>
    <p:sldId id="636" r:id="rId21"/>
    <p:sldId id="637" r:id="rId22"/>
    <p:sldId id="638" r:id="rId23"/>
    <p:sldId id="607" r:id="rId24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99FF"/>
    <a:srgbClr val="F8F8F8"/>
    <a:srgbClr val="CC3399"/>
    <a:srgbClr val="FF9801"/>
    <a:srgbClr val="FFC000"/>
    <a:srgbClr val="1555A6"/>
    <a:srgbClr val="009900"/>
    <a:srgbClr val="E2A028"/>
    <a:srgbClr val="C8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6" autoAdjust="0"/>
    <p:restoredTop sz="95493" autoAdjust="0"/>
  </p:normalViewPr>
  <p:slideViewPr>
    <p:cSldViewPr>
      <p:cViewPr varScale="1">
        <p:scale>
          <a:sx n="101" d="100"/>
          <a:sy n="101" d="100"/>
        </p:scale>
        <p:origin x="1644" y="312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/>
              <a:t>설명설명</a:t>
            </a:r>
            <a:endParaRPr lang="en-US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31982"/>
          <a:stretch>
            <a:fillRect/>
          </a:stretch>
        </p:blipFill>
        <p:spPr bwMode="auto">
          <a:xfrm>
            <a:off x="1142976" y="2295586"/>
            <a:ext cx="2714644" cy="1490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  <p:sldLayoutId id="2147483717" r:id="rId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jpe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7.png"/><Relationship Id="rId7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5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err="1">
                <a:latin typeface="Segoe UI Black" pitchFamily="34" charset="0"/>
                <a:ea typeface="Segoe UI Black" pitchFamily="34" charset="0"/>
              </a:rPr>
              <a:t>RoboDog</a:t>
            </a:r>
            <a:endParaRPr lang="en-US" altLang="en-US" sz="4400" dirty="0">
              <a:latin typeface="Segoe UI Black" pitchFamily="34" charset="0"/>
              <a:ea typeface="Segoe UI Black" pitchFamily="34" charset="0"/>
            </a:endParaRP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714612" y="4857760"/>
            <a:ext cx="5857916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음성제어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ko-KR" altLang="en-US" sz="5000" b="1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보행</a:t>
            </a:r>
            <a:r>
              <a:rPr lang="en-US" altLang="ko-KR" sz="5000" b="1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&amp;</a:t>
            </a:r>
            <a:r>
              <a:rPr lang="ko-KR" altLang="en-US" sz="5000" b="1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거수경례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일어서</a:t>
            </a:r>
            <a:r>
              <a:rPr lang="en-US" altLang="ko-KR" dirty="0"/>
              <a:t>/</a:t>
            </a:r>
            <a:r>
              <a:rPr lang="ko-KR" altLang="en-US" dirty="0"/>
              <a:t>다운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54369"/>
          <a:stretch>
            <a:fillRect/>
          </a:stretch>
        </p:blipFill>
        <p:spPr bwMode="auto">
          <a:xfrm>
            <a:off x="285720" y="1428736"/>
            <a:ext cx="6091713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5857884" y="4429132"/>
            <a:ext cx="2857520" cy="5715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“</a:t>
            </a:r>
            <a:r>
              <a:rPr lang="ko-KR" altLang="en-US" sz="1600" b="1" dirty="0"/>
              <a:t>앉어</a:t>
            </a:r>
            <a:r>
              <a:rPr lang="en-US" altLang="ko-KR" sz="1600" b="1" dirty="0"/>
              <a:t>”</a:t>
            </a:r>
            <a:r>
              <a:rPr lang="ko-KR" altLang="en-US" sz="1600" b="1" dirty="0"/>
              <a:t>보다는 보다 간결한</a:t>
            </a:r>
            <a:endParaRPr lang="en-US" altLang="ko-KR" sz="1600" b="1" dirty="0"/>
          </a:p>
          <a:p>
            <a:pPr algn="ctr"/>
            <a:r>
              <a:rPr lang="en-US" altLang="ko-KR" sz="1600" b="1" dirty="0"/>
              <a:t>“</a:t>
            </a:r>
            <a:r>
              <a:rPr lang="ko-KR" altLang="en-US" sz="1600" b="1" dirty="0"/>
              <a:t>다운</a:t>
            </a:r>
            <a:r>
              <a:rPr lang="en-US" altLang="ko-KR" sz="1600" b="1" dirty="0"/>
              <a:t>”</a:t>
            </a:r>
            <a:r>
              <a:rPr lang="ko-KR" altLang="en-US" sz="1600" b="1" dirty="0"/>
              <a:t>으로 명령어 사용</a:t>
            </a:r>
            <a:endParaRPr lang="en-US" altLang="ko-KR" sz="1600" b="1" dirty="0"/>
          </a:p>
        </p:txBody>
      </p:sp>
      <p:sp>
        <p:nvSpPr>
          <p:cNvPr id="6" name="자유형 5"/>
          <p:cNvSpPr/>
          <p:nvPr/>
        </p:nvSpPr>
        <p:spPr>
          <a:xfrm>
            <a:off x="3643305" y="4269828"/>
            <a:ext cx="2205701" cy="428296"/>
          </a:xfrm>
          <a:custGeom>
            <a:avLst/>
            <a:gdLst>
              <a:gd name="connsiteX0" fmla="*/ 0 w 2475186"/>
              <a:gd name="connsiteY0" fmla="*/ 317938 h 428296"/>
              <a:gd name="connsiteX1" fmla="*/ 756745 w 2475186"/>
              <a:gd name="connsiteY1" fmla="*/ 18393 h 428296"/>
              <a:gd name="connsiteX2" fmla="*/ 2475186 w 2475186"/>
              <a:gd name="connsiteY2" fmla="*/ 428296 h 42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75186" h="428296">
                <a:moveTo>
                  <a:pt x="0" y="317938"/>
                </a:moveTo>
                <a:cubicBezTo>
                  <a:pt x="172107" y="158969"/>
                  <a:pt x="344214" y="0"/>
                  <a:pt x="756745" y="18393"/>
                </a:cubicBezTo>
                <a:cubicBezTo>
                  <a:pt x="1169276" y="36786"/>
                  <a:pt x="1822231" y="232541"/>
                  <a:pt x="2475186" y="428296"/>
                </a:cubicBezTo>
              </a:path>
            </a:pathLst>
          </a:custGeom>
          <a:ln w="412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앞뒤보행</a:t>
            </a:r>
            <a:r>
              <a:rPr lang="en-US" altLang="ko-KR" dirty="0"/>
              <a:t>/</a:t>
            </a:r>
            <a:r>
              <a:rPr lang="ko-KR" altLang="en-US" dirty="0"/>
              <a:t>정지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t="44593"/>
          <a:stretch>
            <a:fillRect/>
          </a:stretch>
        </p:blipFill>
        <p:spPr bwMode="auto">
          <a:xfrm>
            <a:off x="500034" y="1285860"/>
            <a:ext cx="5690800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직사각형 7"/>
          <p:cNvSpPr/>
          <p:nvPr/>
        </p:nvSpPr>
        <p:spPr>
          <a:xfrm>
            <a:off x="5715008" y="4714884"/>
            <a:ext cx="2857520" cy="5715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“</a:t>
            </a:r>
            <a:r>
              <a:rPr lang="ko-KR" altLang="en-US" sz="1600" b="1" dirty="0"/>
              <a:t>멈춰</a:t>
            </a:r>
            <a:r>
              <a:rPr lang="en-US" altLang="ko-KR" sz="1600" b="1" dirty="0"/>
              <a:t>”</a:t>
            </a:r>
            <a:r>
              <a:rPr lang="ko-KR" altLang="en-US" sz="1600" b="1" dirty="0"/>
              <a:t>보다는 보다 간결한</a:t>
            </a:r>
            <a:endParaRPr lang="en-US" altLang="ko-KR" sz="1600" b="1" dirty="0"/>
          </a:p>
          <a:p>
            <a:pPr algn="ctr"/>
            <a:r>
              <a:rPr lang="en-US" altLang="ko-KR" sz="1600" b="1" dirty="0"/>
              <a:t>“</a:t>
            </a:r>
            <a:r>
              <a:rPr lang="ko-KR" altLang="en-US" sz="1600" b="1" dirty="0"/>
              <a:t>정지</a:t>
            </a:r>
            <a:r>
              <a:rPr lang="en-US" altLang="ko-KR" sz="1600" b="1" dirty="0"/>
              <a:t>”</a:t>
            </a:r>
            <a:r>
              <a:rPr lang="ko-KR" altLang="en-US" sz="1600" b="1" dirty="0"/>
              <a:t>로 명령어 사용</a:t>
            </a:r>
            <a:endParaRPr lang="en-US" altLang="ko-KR" sz="1600" b="1" dirty="0"/>
          </a:p>
        </p:txBody>
      </p:sp>
      <p:sp>
        <p:nvSpPr>
          <p:cNvPr id="11" name="자유형 10"/>
          <p:cNvSpPr/>
          <p:nvPr/>
        </p:nvSpPr>
        <p:spPr>
          <a:xfrm>
            <a:off x="3500429" y="4555580"/>
            <a:ext cx="2205701" cy="428296"/>
          </a:xfrm>
          <a:custGeom>
            <a:avLst/>
            <a:gdLst>
              <a:gd name="connsiteX0" fmla="*/ 0 w 2475186"/>
              <a:gd name="connsiteY0" fmla="*/ 317938 h 428296"/>
              <a:gd name="connsiteX1" fmla="*/ 756745 w 2475186"/>
              <a:gd name="connsiteY1" fmla="*/ 18393 h 428296"/>
              <a:gd name="connsiteX2" fmla="*/ 2475186 w 2475186"/>
              <a:gd name="connsiteY2" fmla="*/ 428296 h 42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75186" h="428296">
                <a:moveTo>
                  <a:pt x="0" y="317938"/>
                </a:moveTo>
                <a:cubicBezTo>
                  <a:pt x="172107" y="158969"/>
                  <a:pt x="344214" y="0"/>
                  <a:pt x="756745" y="18393"/>
                </a:cubicBezTo>
                <a:cubicBezTo>
                  <a:pt x="1169276" y="36786"/>
                  <a:pt x="1822231" y="232541"/>
                  <a:pt x="2475186" y="428296"/>
                </a:cubicBezTo>
              </a:path>
            </a:pathLst>
          </a:custGeom>
          <a:ln w="412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보행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전체보기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4504038" y="0"/>
            <a:ext cx="3925614" cy="6858000"/>
            <a:chOff x="4504038" y="0"/>
            <a:chExt cx="3925614" cy="6858000"/>
          </a:xfrm>
        </p:grpSpPr>
        <p:sp>
          <p:nvSpPr>
            <p:cNvPr id="12" name="직사각형 11"/>
            <p:cNvSpPr/>
            <p:nvPr/>
          </p:nvSpPr>
          <p:spPr>
            <a:xfrm>
              <a:off x="5143504" y="785794"/>
              <a:ext cx="2571768" cy="6429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04038" y="0"/>
              <a:ext cx="3925614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04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92895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실습하기</a:t>
            </a:r>
          </a:p>
        </p:txBody>
      </p:sp>
      <p:pic>
        <p:nvPicPr>
          <p:cNvPr id="717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643702" y="2714620"/>
            <a:ext cx="1357322" cy="555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30"/>
          <p:cNvSpPr/>
          <p:nvPr/>
        </p:nvSpPr>
        <p:spPr>
          <a:xfrm>
            <a:off x="285720" y="1357298"/>
            <a:ext cx="8643998" cy="1571636"/>
          </a:xfrm>
          <a:prstGeom prst="roundRect">
            <a:avLst/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857488" y="1571612"/>
            <a:ext cx="5500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준비 자세를 취하고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앞다리 관절제어로 거수경례하는 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예의 바른 로보독을 표현해보세요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</a:p>
        </p:txBody>
      </p:sp>
      <p:pic>
        <p:nvPicPr>
          <p:cNvPr id="37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42910" y="1643050"/>
            <a:ext cx="1746263" cy="714380"/>
          </a:xfrm>
          <a:prstGeom prst="rect">
            <a:avLst/>
          </a:prstGeom>
          <a:noFill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0438"/>
            <a:ext cx="199065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4214818"/>
            <a:ext cx="107505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786322"/>
            <a:ext cx="1857388" cy="504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08" y="5857892"/>
            <a:ext cx="1857388" cy="45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1539099" y="4039437"/>
            <a:ext cx="1492054" cy="1492054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22575" y="4214818"/>
            <a:ext cx="134955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786710" y="3214686"/>
            <a:ext cx="1131709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444"/>
          <a:stretch>
            <a:fillRect/>
          </a:stretch>
        </p:blipFill>
        <p:spPr bwMode="auto">
          <a:xfrm>
            <a:off x="5978385" y="4286256"/>
            <a:ext cx="1236821" cy="146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712471">
            <a:off x="6716429" y="3930355"/>
            <a:ext cx="1492054" cy="1492054"/>
          </a:xfrm>
          <a:prstGeom prst="rect">
            <a:avLst/>
          </a:prstGeom>
          <a:noFill/>
        </p:spPr>
      </p:pic>
      <p:pic>
        <p:nvPicPr>
          <p:cNvPr id="30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3489250" y="4573115"/>
            <a:ext cx="968253" cy="827048"/>
          </a:xfrm>
          <a:prstGeom prst="rect">
            <a:avLst/>
          </a:prstGeom>
          <a:noFill/>
        </p:spPr>
      </p:pic>
      <p:pic>
        <p:nvPicPr>
          <p:cNvPr id="3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5329439" y="4644553"/>
            <a:ext cx="968253" cy="827048"/>
          </a:xfrm>
          <a:prstGeom prst="rect">
            <a:avLst/>
          </a:prstGeom>
          <a:noFill/>
        </p:spPr>
      </p:pic>
      <p:sp>
        <p:nvSpPr>
          <p:cNvPr id="33" name="직사각형 32"/>
          <p:cNvSpPr/>
          <p:nvPr/>
        </p:nvSpPr>
        <p:spPr>
          <a:xfrm>
            <a:off x="4357686" y="5929330"/>
            <a:ext cx="915375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앞으로</a:t>
            </a:r>
            <a:endParaRPr lang="en-US" altLang="ko-KR" sz="1600" b="1" dirty="0"/>
          </a:p>
          <a:p>
            <a:pPr algn="ctr"/>
            <a:r>
              <a:rPr lang="ko-KR" altLang="en-US" sz="1600" b="1" dirty="0"/>
              <a:t>나란히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6215074" y="5929330"/>
            <a:ext cx="915375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차렷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7929586" y="4929198"/>
            <a:ext cx="915375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경례</a:t>
            </a:r>
          </a:p>
        </p:txBody>
      </p:sp>
      <p:sp>
        <p:nvSpPr>
          <p:cNvPr id="38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거수경례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동작 순서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거수경례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관절 각도로 포즈 취하기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1165527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571612"/>
            <a:ext cx="6143668" cy="1091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62175" y="3214686"/>
            <a:ext cx="6481791" cy="110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444"/>
          <a:stretch>
            <a:fillRect/>
          </a:stretch>
        </p:blipFill>
        <p:spPr bwMode="auto">
          <a:xfrm>
            <a:off x="1071538" y="3071810"/>
            <a:ext cx="1236821" cy="146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5072074"/>
            <a:ext cx="6110345" cy="1488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28794" y="5072074"/>
            <a:ext cx="939629" cy="1364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417416" y="2787164"/>
            <a:ext cx="968253" cy="827048"/>
          </a:xfrm>
          <a:prstGeom prst="rect">
            <a:avLst/>
          </a:prstGeom>
          <a:noFill/>
        </p:spPr>
      </p:pic>
      <p:pic>
        <p:nvPicPr>
          <p:cNvPr id="43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1060357" y="4644553"/>
            <a:ext cx="968253" cy="827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9408"/>
          <a:stretch>
            <a:fillRect/>
          </a:stretch>
        </p:blipFill>
        <p:spPr bwMode="auto">
          <a:xfrm>
            <a:off x="4278914" y="2071678"/>
            <a:ext cx="4865086" cy="313697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거수경례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음성조건절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1479"/>
          <a:stretch>
            <a:fillRect/>
          </a:stretch>
        </p:blipFill>
        <p:spPr bwMode="auto">
          <a:xfrm>
            <a:off x="0" y="2143092"/>
            <a:ext cx="5072097" cy="4714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6" descr="Headache - Free healthcare and medical ic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678" y="5500678"/>
            <a:ext cx="1357322" cy="1357322"/>
          </a:xfrm>
          <a:prstGeom prst="rect">
            <a:avLst/>
          </a:prstGeom>
          <a:noFill/>
        </p:spPr>
      </p:pic>
      <p:sp>
        <p:nvSpPr>
          <p:cNvPr id="7" name="직사각형 6"/>
          <p:cNvSpPr/>
          <p:nvPr/>
        </p:nvSpPr>
        <p:spPr>
          <a:xfrm>
            <a:off x="1285852" y="1324261"/>
            <a:ext cx="77867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명령어 순서 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: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준비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  <a:sym typeface="Wingdings" pitchFamily="2" charset="2"/>
              </a:rPr>
              <a:t>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  <a:sym typeface="Wingdings" pitchFamily="2" charset="2"/>
              </a:rPr>
              <a:t>나란히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  <a:sym typeface="Wingdings" pitchFamily="2" charset="2"/>
              </a:rPr>
              <a:t>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  <a:sym typeface="Wingdings" pitchFamily="2" charset="2"/>
              </a:rPr>
              <a:t>차렷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  <a:sym typeface="Wingdings" pitchFamily="2" charset="2"/>
              </a:rPr>
              <a:t>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  <a:sym typeface="Wingdings" pitchFamily="2" charset="2"/>
              </a:rPr>
              <a:t>경례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  <a:sym typeface="Wingdings" pitchFamily="2" charset="2"/>
              </a:rPr>
              <a:t>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  <a:sym typeface="Wingdings" pitchFamily="2" charset="2"/>
              </a:rPr>
              <a:t>쉬어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572132" y="5786454"/>
            <a:ext cx="2643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명령어 순서를 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바꿔보세요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4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거수경례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로보독 자세 확인 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786190"/>
            <a:ext cx="578167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모서리가 둥근 직사각형 7"/>
          <p:cNvSpPr/>
          <p:nvPr/>
        </p:nvSpPr>
        <p:spPr>
          <a:xfrm>
            <a:off x="285720" y="1357298"/>
            <a:ext cx="8643998" cy="2286016"/>
          </a:xfrm>
          <a:prstGeom prst="roundRect">
            <a:avLst>
              <a:gd name="adj" fmla="val 13219"/>
            </a:avLst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500298" y="1571612"/>
            <a:ext cx="62865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명령어 순서를 바꾸면 로보독 거수경례 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무브먼트가 무너집니다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</a:p>
          <a:p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FF0000"/>
                </a:solidFill>
                <a:latin typeface="+mn-ea"/>
              </a:rPr>
              <a:t>그래서</a:t>
            </a:r>
            <a:r>
              <a:rPr lang="en-US" altLang="ko-KR" sz="2400" b="1" dirty="0">
                <a:solidFill>
                  <a:srgbClr val="FF0000"/>
                </a:solidFill>
                <a:latin typeface="+mn-ea"/>
              </a:rPr>
              <a:t>~ </a:t>
            </a:r>
            <a:r>
              <a:rPr lang="ko-KR" altLang="en-US" sz="2400" b="1" dirty="0">
                <a:solidFill>
                  <a:srgbClr val="FF0000"/>
                </a:solidFill>
                <a:latin typeface="+mn-ea"/>
              </a:rPr>
              <a:t>기울기를 이용하여 앉기 자세를 취하도록 한다</a:t>
            </a:r>
            <a:r>
              <a:rPr lang="en-US" altLang="ko-KR" sz="2400" b="1" dirty="0">
                <a:solidFill>
                  <a:srgbClr val="FF0000"/>
                </a:solidFill>
                <a:latin typeface="+mn-ea"/>
              </a:rPr>
              <a:t>.</a:t>
            </a:r>
            <a:r>
              <a:rPr lang="ko-KR" altLang="en-US" sz="2400" b="1" dirty="0">
                <a:solidFill>
                  <a:srgbClr val="FF0000"/>
                </a:solidFill>
                <a:latin typeface="+mn-ea"/>
              </a:rPr>
              <a:t> </a:t>
            </a:r>
            <a:endParaRPr lang="en-US" altLang="ko-KR" sz="24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42910" y="1643050"/>
            <a:ext cx="1746263" cy="714380"/>
          </a:xfrm>
          <a:prstGeom prst="rect">
            <a:avLst/>
          </a:prstGeom>
          <a:noFill/>
        </p:spPr>
      </p:pic>
      <p:grpSp>
        <p:nvGrpSpPr>
          <p:cNvPr id="16" name="그룹 10"/>
          <p:cNvGrpSpPr/>
          <p:nvPr/>
        </p:nvGrpSpPr>
        <p:grpSpPr>
          <a:xfrm>
            <a:off x="7715272" y="5138410"/>
            <a:ext cx="1071570" cy="1719614"/>
            <a:chOff x="3357554" y="4286256"/>
            <a:chExt cx="1500198" cy="2219680"/>
          </a:xfrm>
        </p:grpSpPr>
        <p:pic>
          <p:nvPicPr>
            <p:cNvPr id="17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813478" y="5715016"/>
              <a:ext cx="1000132" cy="790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" name="Picture 4" descr="Positive thinking - Free miscellaneous icon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57554" y="4286256"/>
              <a:ext cx="1500198" cy="1500198"/>
            </a:xfrm>
            <a:prstGeom prst="rect">
              <a:avLst/>
            </a:prstGeom>
            <a:noFill/>
          </p:spPr>
        </p:pic>
      </p:grpSp>
      <p:sp>
        <p:nvSpPr>
          <p:cNvPr id="19" name="직사각형 18"/>
          <p:cNvSpPr/>
          <p:nvPr/>
        </p:nvSpPr>
        <p:spPr>
          <a:xfrm>
            <a:off x="6072198" y="6027003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상기 조건을 이용해보세요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3116"/>
            <a:ext cx="6715172" cy="445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5.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거수경례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자세조건</a:t>
            </a:r>
            <a:r>
              <a:rPr lang="en-US" altLang="ko-KR" sz="2800" dirty="0">
                <a:solidFill>
                  <a:schemeClr val="bg1"/>
                </a:solidFill>
              </a:rPr>
              <a:t>&amp;</a:t>
            </a:r>
            <a:r>
              <a:rPr lang="ko-KR" altLang="en-US" sz="2800" dirty="0">
                <a:solidFill>
                  <a:schemeClr val="bg1"/>
                </a:solidFill>
              </a:rPr>
              <a:t> 음성제어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928662" y="1324261"/>
            <a:ext cx="77867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음성인식 조건절에 로보독 기울기로 자세 상태 확인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785786" y="2786058"/>
            <a:ext cx="5429288" cy="2000288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6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거수경례</a:t>
            </a:r>
            <a:r>
              <a:rPr lang="en-US" altLang="ko-KR" dirty="0"/>
              <a:t>:</a:t>
            </a:r>
            <a:r>
              <a:rPr lang="ko-KR" altLang="en-US" sz="2800" dirty="0">
                <a:solidFill>
                  <a:schemeClr val="bg1"/>
                </a:solidFill>
              </a:rPr>
              <a:t>전체보기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0192"/>
          <a:stretch>
            <a:fillRect/>
          </a:stretch>
        </p:blipFill>
        <p:spPr bwMode="auto">
          <a:xfrm>
            <a:off x="0" y="1928802"/>
            <a:ext cx="4684291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 t="38975" b="2576"/>
          <a:stretch>
            <a:fillRect/>
          </a:stretch>
        </p:blipFill>
        <p:spPr bwMode="auto">
          <a:xfrm>
            <a:off x="4286248" y="0"/>
            <a:ext cx="4857752" cy="685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17145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실행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로보독 전원 켜기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2571736" y="2714620"/>
            <a:ext cx="5790272" cy="3843171"/>
            <a:chOff x="3071802" y="3214686"/>
            <a:chExt cx="4929222" cy="3271667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/>
            <a:srcRect t="75778"/>
            <a:stretch>
              <a:fillRect/>
            </a:stretch>
          </p:blipFill>
          <p:spPr bwMode="auto">
            <a:xfrm>
              <a:off x="3071802" y="5643578"/>
              <a:ext cx="4786346" cy="84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0226" b="24741"/>
            <a:stretch>
              <a:fillRect/>
            </a:stretch>
          </p:blipFill>
          <p:spPr bwMode="auto">
            <a:xfrm>
              <a:off x="4929190" y="3214686"/>
              <a:ext cx="3071834" cy="2408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8" name="그룹 7"/>
          <p:cNvGrpSpPr/>
          <p:nvPr/>
        </p:nvGrpSpPr>
        <p:grpSpPr>
          <a:xfrm>
            <a:off x="500033" y="1357298"/>
            <a:ext cx="5420777" cy="3286148"/>
            <a:chOff x="500034" y="1357298"/>
            <a:chExt cx="4495832" cy="2725434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 l="41915" t="25212" r="3845" b="47515"/>
            <a:stretch>
              <a:fillRect/>
            </a:stretch>
          </p:blipFill>
          <p:spPr bwMode="auto">
            <a:xfrm>
              <a:off x="2428860" y="1714488"/>
              <a:ext cx="256700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00034" y="1357298"/>
              <a:ext cx="1785950" cy="2725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lang="ko-KR" altLang="en-US" dirty="0"/>
              <a:t>앱</a:t>
            </a:r>
            <a:r>
              <a:rPr lang="en-US" altLang="ko-KR" dirty="0"/>
              <a:t>(JCBlock)</a:t>
            </a:r>
            <a:r>
              <a:rPr lang="ko-KR" altLang="en-US" dirty="0"/>
              <a:t> </a:t>
            </a:r>
            <a:r>
              <a:rPr lang="en-US" altLang="ko-KR" dirty="0"/>
              <a:t>– </a:t>
            </a:r>
            <a:r>
              <a:rPr lang="ko-KR" altLang="en-US" dirty="0"/>
              <a:t>로보독 연결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79686" t="24010" r="3250" b="38861"/>
          <a:stretch>
            <a:fillRect/>
          </a:stretch>
        </p:blipFill>
        <p:spPr bwMode="auto">
          <a:xfrm>
            <a:off x="1571604" y="1214422"/>
            <a:ext cx="714380" cy="68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2214546" y="1357298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JCBlock(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제이씨블록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)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앱을 실행한다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65038"/>
            <a:ext cx="10227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2165038"/>
            <a:ext cx="2071702" cy="425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/>
          <p:cNvSpPr/>
          <p:nvPr/>
        </p:nvSpPr>
        <p:spPr>
          <a:xfrm>
            <a:off x="3857621" y="3736674"/>
            <a:ext cx="1071569" cy="5715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"/>
            </a:pPr>
            <a:r>
              <a:rPr lang="ko-KR" altLang="en-US" sz="1400" b="1" dirty="0"/>
              <a:t>로보독</a:t>
            </a:r>
            <a:r>
              <a:rPr lang="en-US" altLang="ko-KR" sz="1400" b="1" dirty="0"/>
              <a:t>ID</a:t>
            </a:r>
          </a:p>
          <a:p>
            <a:pPr algn="ctr"/>
            <a:r>
              <a:rPr lang="ko-KR" altLang="en-US" sz="1400" b="1" dirty="0"/>
              <a:t>확인</a:t>
            </a:r>
          </a:p>
        </p:txBody>
      </p:sp>
      <p:sp>
        <p:nvSpPr>
          <p:cNvPr id="12" name="타원 11"/>
          <p:cNvSpPr/>
          <p:nvPr/>
        </p:nvSpPr>
        <p:spPr>
          <a:xfrm>
            <a:off x="2954804" y="391135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857620" y="4308178"/>
            <a:ext cx="1071570" cy="121444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900" b="1" dirty="0"/>
              <a:t>로보독 </a:t>
            </a:r>
            <a:r>
              <a:rPr lang="en-US" altLang="ko-KR" sz="900" b="1" dirty="0"/>
              <a:t>ID</a:t>
            </a:r>
            <a:r>
              <a:rPr lang="ko-KR" altLang="en-US" sz="900" b="1" dirty="0"/>
              <a:t>는 앱과 연결되면 자동으로 저장된다</a:t>
            </a:r>
            <a:r>
              <a:rPr lang="en-US" altLang="ko-KR" sz="900" b="1" dirty="0"/>
              <a:t>. </a:t>
            </a:r>
          </a:p>
          <a:p>
            <a:endParaRPr lang="en-US" altLang="ko-KR" sz="900" b="1" dirty="0"/>
          </a:p>
          <a:p>
            <a:r>
              <a:rPr lang="ko-KR" altLang="en-US" sz="900" b="1" dirty="0"/>
              <a:t>새로운 로보독과 연결 시 </a:t>
            </a:r>
            <a:r>
              <a:rPr lang="en-US" altLang="ko-KR" sz="900" b="1" dirty="0"/>
              <a:t>ID </a:t>
            </a:r>
            <a:r>
              <a:rPr lang="ko-KR" altLang="en-US" sz="900" b="1" dirty="0"/>
              <a:t>삭제후 재연결 시도한다</a:t>
            </a:r>
            <a:r>
              <a:rPr lang="en-US" altLang="ko-KR" sz="900" b="1" dirty="0"/>
              <a:t>.</a:t>
            </a:r>
            <a:endParaRPr lang="ko-KR" altLang="en-US" sz="900" b="1" dirty="0"/>
          </a:p>
        </p:txBody>
      </p:sp>
      <p:sp>
        <p:nvSpPr>
          <p:cNvPr id="16" name="타원 15"/>
          <p:cNvSpPr/>
          <p:nvPr/>
        </p:nvSpPr>
        <p:spPr>
          <a:xfrm>
            <a:off x="3314424" y="217366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857621" y="2165038"/>
            <a:ext cx="1000132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아이콘 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터치</a:t>
            </a:r>
            <a:endParaRPr lang="ko-KR" altLang="en-US" sz="1400" b="1" dirty="0"/>
          </a:p>
        </p:txBody>
      </p:sp>
      <p:pic>
        <p:nvPicPr>
          <p:cNvPr id="19" name="그림 5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165038"/>
            <a:ext cx="2071702" cy="4335796"/>
          </a:xfrm>
          <a:prstGeom prst="rect">
            <a:avLst/>
          </a:prstGeom>
          <a:noFill/>
          <a:ln w="1270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21" name="오른쪽 화살표 20"/>
          <p:cNvSpPr/>
          <p:nvPr/>
        </p:nvSpPr>
        <p:spPr>
          <a:xfrm>
            <a:off x="5072066" y="2665104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오른쪽 화살표 14"/>
          <p:cNvSpPr/>
          <p:nvPr/>
        </p:nvSpPr>
        <p:spPr>
          <a:xfrm>
            <a:off x="1357290" y="259366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7011948" y="2165038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7572396" y="2143116"/>
            <a:ext cx="1071569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파란색</a:t>
            </a:r>
            <a:endParaRPr lang="en-US" altLang="ko-KR" sz="1400" b="1" dirty="0"/>
          </a:p>
          <a:p>
            <a:pPr algn="ctr"/>
            <a:r>
              <a:rPr lang="ko-KR" altLang="en-US" sz="1400" b="1" dirty="0"/>
              <a:t>표시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7572396" y="3286124"/>
            <a:ext cx="1071569" cy="7143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로보독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부저음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출력됨</a:t>
            </a:r>
            <a:endParaRPr lang="ko-KR" altLang="en-US" sz="14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143380"/>
            <a:ext cx="1214446" cy="1005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483231">
            <a:off x="8064814" y="3862689"/>
            <a:ext cx="596150" cy="4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357454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살펴보기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전면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측면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201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상단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하단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BAE8AB9-DD65-2290-BC97-6B61310BF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" y="1404791"/>
            <a:ext cx="9129395" cy="51345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음성명령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음성명령 주의사항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 t="20971"/>
          <a:stretch>
            <a:fillRect/>
          </a:stretch>
        </p:blipFill>
        <p:spPr bwMode="auto">
          <a:xfrm>
            <a:off x="2071670" y="2000240"/>
            <a:ext cx="5524500" cy="4576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모서리가 둥근 직사각형 6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1142976" y="1285860"/>
            <a:ext cx="7286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발음이 명확하고 간결한 단어로 음성 명령 제어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24823</TotalTime>
  <Words>229</Words>
  <Application>Microsoft Office PowerPoint</Application>
  <PresentationFormat>화면 슬라이드 쇼(4:3)</PresentationFormat>
  <Paragraphs>64</Paragraphs>
  <Slides>20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20</vt:i4>
      </vt:variant>
    </vt:vector>
  </HeadingPairs>
  <TitlesOfParts>
    <vt:vector size="30" baseType="lpstr">
      <vt:lpstr>나눔고딕 ExtraBold</vt:lpstr>
      <vt:lpstr>맑은 고딕</vt:lpstr>
      <vt:lpstr>Arial</vt:lpstr>
      <vt:lpstr>Calibri</vt:lpstr>
      <vt:lpstr>Segoe UI Black</vt:lpstr>
      <vt:lpstr>Wingdings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4198</cp:revision>
  <cp:lastPrinted>2016-04-11T08:38:53Z</cp:lastPrinted>
  <dcterms:created xsi:type="dcterms:W3CDTF">2016-03-30T04:54:04Z</dcterms:created>
  <dcterms:modified xsi:type="dcterms:W3CDTF">2025-03-14T06:42:07Z</dcterms:modified>
</cp:coreProperties>
</file>