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32"/>
  </p:notesMasterIdLst>
  <p:handoutMasterIdLst>
    <p:handoutMasterId r:id="rId33"/>
  </p:handoutMasterIdLst>
  <p:sldIdLst>
    <p:sldId id="258" r:id="rId5"/>
    <p:sldId id="609" r:id="rId6"/>
    <p:sldId id="647" r:id="rId7"/>
    <p:sldId id="648" r:id="rId8"/>
    <p:sldId id="649" r:id="rId9"/>
    <p:sldId id="259" r:id="rId10"/>
    <p:sldId id="604" r:id="rId11"/>
    <p:sldId id="650" r:id="rId12"/>
    <p:sldId id="608" r:id="rId13"/>
    <p:sldId id="598" r:id="rId14"/>
    <p:sldId id="634" r:id="rId15"/>
    <p:sldId id="635" r:id="rId16"/>
    <p:sldId id="630" r:id="rId17"/>
    <p:sldId id="636" r:id="rId18"/>
    <p:sldId id="637" r:id="rId19"/>
    <p:sldId id="638" r:id="rId20"/>
    <p:sldId id="622" r:id="rId21"/>
    <p:sldId id="633" r:id="rId22"/>
    <p:sldId id="623" r:id="rId23"/>
    <p:sldId id="639" r:id="rId24"/>
    <p:sldId id="645" r:id="rId25"/>
    <p:sldId id="646" r:id="rId26"/>
    <p:sldId id="641" r:id="rId27"/>
    <p:sldId id="642" r:id="rId28"/>
    <p:sldId id="643" r:id="rId29"/>
    <p:sldId id="644" r:id="rId30"/>
    <p:sldId id="607" r:id="rId31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99FF"/>
    <a:srgbClr val="F8F8F8"/>
    <a:srgbClr val="CC3399"/>
    <a:srgbClr val="FF9801"/>
    <a:srgbClr val="FFC000"/>
    <a:srgbClr val="1555A6"/>
    <a:srgbClr val="009900"/>
    <a:srgbClr val="E2A028"/>
    <a:srgbClr val="C8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0D4E9E-9CBD-457D-9743-B316DC896BD5}" v="3" dt="2025-03-14T06:27:18.3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6" autoAdjust="0"/>
    <p:restoredTop sz="95493" autoAdjust="0"/>
  </p:normalViewPr>
  <p:slideViewPr>
    <p:cSldViewPr>
      <p:cViewPr varScale="1">
        <p:scale>
          <a:sx n="97" d="100"/>
          <a:sy n="97" d="100"/>
        </p:scale>
        <p:origin x="1734" y="306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인수 김" userId="9c0180a6aa0e181f" providerId="LiveId" clId="{4D0D4E9E-9CBD-457D-9743-B316DC896BD5}"/>
    <pc:docChg chg="custSel addSld delSld modSld">
      <pc:chgData name="인수 김" userId="9c0180a6aa0e181f" providerId="LiveId" clId="{4D0D4E9E-9CBD-457D-9743-B316DC896BD5}" dt="2025-03-14T06:27:21.218" v="34" actId="47"/>
      <pc:docMkLst>
        <pc:docMk/>
      </pc:docMkLst>
      <pc:sldChg chg="modSp mod">
        <pc:chgData name="인수 김" userId="9c0180a6aa0e181f" providerId="LiveId" clId="{4D0D4E9E-9CBD-457D-9743-B316DC896BD5}" dt="2025-03-14T02:46:54.792" v="16" actId="2"/>
        <pc:sldMkLst>
          <pc:docMk/>
          <pc:sldMk cId="3616806418" sldId="258"/>
        </pc:sldMkLst>
        <pc:spChg chg="mod">
          <ac:chgData name="인수 김" userId="9c0180a6aa0e181f" providerId="LiveId" clId="{4D0D4E9E-9CBD-457D-9743-B316DC896BD5}" dt="2025-03-14T02:46:54.792" v="16" actId="2"/>
          <ac:spMkLst>
            <pc:docMk/>
            <pc:sldMk cId="3616806418" sldId="258"/>
            <ac:spMk id="45" creationId="{00000000-0000-0000-0000-000000000000}"/>
          </ac:spMkLst>
        </pc:spChg>
      </pc:sldChg>
      <pc:sldChg chg="del">
        <pc:chgData name="인수 김" userId="9c0180a6aa0e181f" providerId="LiveId" clId="{4D0D4E9E-9CBD-457D-9743-B316DC896BD5}" dt="2025-03-14T06:27:21.218" v="34" actId="47"/>
        <pc:sldMkLst>
          <pc:docMk/>
          <pc:sldMk cId="0" sldId="605"/>
        </pc:sldMkLst>
      </pc:sldChg>
      <pc:sldChg chg="modSp mod">
        <pc:chgData name="인수 김" userId="9c0180a6aa0e181f" providerId="LiveId" clId="{4D0D4E9E-9CBD-457D-9743-B316DC896BD5}" dt="2025-03-14T02:41:54.745" v="7"/>
        <pc:sldMkLst>
          <pc:docMk/>
          <pc:sldMk cId="0" sldId="636"/>
        </pc:sldMkLst>
        <pc:spChg chg="mod">
          <ac:chgData name="인수 김" userId="9c0180a6aa0e181f" providerId="LiveId" clId="{4D0D4E9E-9CBD-457D-9743-B316DC896BD5}" dt="2025-03-14T02:41:54.745" v="7"/>
          <ac:spMkLst>
            <pc:docMk/>
            <pc:sldMk cId="0" sldId="636"/>
            <ac:spMk id="15" creationId="{00000000-0000-0000-0000-000000000000}"/>
          </ac:spMkLst>
        </pc:spChg>
      </pc:sldChg>
      <pc:sldChg chg="addSp delSp modSp mod modAnim">
        <pc:chgData name="인수 김" userId="9c0180a6aa0e181f" providerId="LiveId" clId="{4D0D4E9E-9CBD-457D-9743-B316DC896BD5}" dt="2025-03-14T02:45:15.249" v="15" actId="14100"/>
        <pc:sldMkLst>
          <pc:docMk/>
          <pc:sldMk cId="0" sldId="641"/>
        </pc:sldMkLst>
        <pc:picChg chg="add mod">
          <ac:chgData name="인수 김" userId="9c0180a6aa0e181f" providerId="LiveId" clId="{4D0D4E9E-9CBD-457D-9743-B316DC896BD5}" dt="2025-03-14T02:45:15.249" v="15" actId="14100"/>
          <ac:picMkLst>
            <pc:docMk/>
            <pc:sldMk cId="0" sldId="641"/>
            <ac:picMk id="2" creationId="{80765CA0-1D70-5296-44C1-B30263639444}"/>
          </ac:picMkLst>
        </pc:picChg>
        <pc:picChg chg="del">
          <ac:chgData name="인수 김" userId="9c0180a6aa0e181f" providerId="LiveId" clId="{4D0D4E9E-9CBD-457D-9743-B316DC896BD5}" dt="2025-03-14T02:44:41.524" v="8" actId="478"/>
          <ac:picMkLst>
            <pc:docMk/>
            <pc:sldMk cId="0" sldId="641"/>
            <ac:picMk id="1026" creationId="{00000000-0000-0000-0000-000000000000}"/>
          </ac:picMkLst>
        </pc:picChg>
      </pc:sldChg>
      <pc:sldChg chg="addSp delSp modSp mod">
        <pc:chgData name="인수 김" userId="9c0180a6aa0e181f" providerId="LiveId" clId="{4D0D4E9E-9CBD-457D-9743-B316DC896BD5}" dt="2025-03-14T05:30:54.472" v="32" actId="1076"/>
        <pc:sldMkLst>
          <pc:docMk/>
          <pc:sldMk cId="0" sldId="646"/>
        </pc:sldMkLst>
        <pc:spChg chg="mod">
          <ac:chgData name="인수 김" userId="9c0180a6aa0e181f" providerId="LiveId" clId="{4D0D4E9E-9CBD-457D-9743-B316DC896BD5}" dt="2025-03-14T05:30:47.417" v="30" actId="1076"/>
          <ac:spMkLst>
            <pc:docMk/>
            <pc:sldMk cId="0" sldId="646"/>
            <ac:spMk id="14" creationId="{00000000-0000-0000-0000-000000000000}"/>
          </ac:spMkLst>
        </pc:spChg>
        <pc:spChg chg="mod">
          <ac:chgData name="인수 김" userId="9c0180a6aa0e181f" providerId="LiveId" clId="{4D0D4E9E-9CBD-457D-9743-B316DC896BD5}" dt="2025-03-14T05:30:54.472" v="32" actId="1076"/>
          <ac:spMkLst>
            <pc:docMk/>
            <pc:sldMk cId="0" sldId="646"/>
            <ac:spMk id="15" creationId="{00000000-0000-0000-0000-000000000000}"/>
          </ac:spMkLst>
        </pc:spChg>
        <pc:picChg chg="add mod">
          <ac:chgData name="인수 김" userId="9c0180a6aa0e181f" providerId="LiveId" clId="{4D0D4E9E-9CBD-457D-9743-B316DC896BD5}" dt="2025-03-14T05:30:44.448" v="29" actId="14100"/>
          <ac:picMkLst>
            <pc:docMk/>
            <pc:sldMk cId="0" sldId="646"/>
            <ac:picMk id="3" creationId="{22B2A602-DCBE-9030-1D23-76FCB1066E5E}"/>
          </ac:picMkLst>
        </pc:picChg>
        <pc:picChg chg="del">
          <ac:chgData name="인수 김" userId="9c0180a6aa0e181f" providerId="LiveId" clId="{4D0D4E9E-9CBD-457D-9743-B316DC896BD5}" dt="2025-03-14T05:30:36.071" v="25" actId="478"/>
          <ac:picMkLst>
            <pc:docMk/>
            <pc:sldMk cId="0" sldId="646"/>
            <ac:picMk id="3074" creationId="{00000000-0000-0000-0000-000000000000}"/>
          </ac:picMkLst>
        </pc:picChg>
      </pc:sldChg>
      <pc:sldChg chg="modSp mod">
        <pc:chgData name="인수 김" userId="9c0180a6aa0e181f" providerId="LiveId" clId="{4D0D4E9E-9CBD-457D-9743-B316DC896BD5}" dt="2025-03-14T02:46:55.761" v="17" actId="2"/>
        <pc:sldMkLst>
          <pc:docMk/>
          <pc:sldMk cId="0" sldId="647"/>
        </pc:sldMkLst>
        <pc:spChg chg="mod">
          <ac:chgData name="인수 김" userId="9c0180a6aa0e181f" providerId="LiveId" clId="{4D0D4E9E-9CBD-457D-9743-B316DC896BD5}" dt="2025-03-14T02:46:55.761" v="17" actId="2"/>
          <ac:spMkLst>
            <pc:docMk/>
            <pc:sldMk cId="0" sldId="647"/>
            <ac:spMk id="22" creationId="{78B29A0F-3D46-9C32-5208-186520567BEB}"/>
          </ac:spMkLst>
        </pc:spChg>
      </pc:sldChg>
      <pc:sldChg chg="modSp mod">
        <pc:chgData name="인수 김" userId="9c0180a6aa0e181f" providerId="LiveId" clId="{4D0D4E9E-9CBD-457D-9743-B316DC896BD5}" dt="2025-03-14T02:46:58.776" v="23" actId="2"/>
        <pc:sldMkLst>
          <pc:docMk/>
          <pc:sldMk cId="0" sldId="648"/>
        </pc:sldMkLst>
        <pc:spChg chg="mod">
          <ac:chgData name="인수 김" userId="9c0180a6aa0e181f" providerId="LiveId" clId="{4D0D4E9E-9CBD-457D-9743-B316DC896BD5}" dt="2025-03-14T02:46:56.281" v="18" actId="2"/>
          <ac:spMkLst>
            <pc:docMk/>
            <pc:sldMk cId="0" sldId="648"/>
            <ac:spMk id="5" creationId="{00000000-0000-0000-0000-000000000000}"/>
          </ac:spMkLst>
        </pc:spChg>
        <pc:spChg chg="mod">
          <ac:chgData name="인수 김" userId="9c0180a6aa0e181f" providerId="LiveId" clId="{4D0D4E9E-9CBD-457D-9743-B316DC896BD5}" dt="2025-03-14T02:46:57.776" v="21" actId="2"/>
          <ac:spMkLst>
            <pc:docMk/>
            <pc:sldMk cId="0" sldId="648"/>
            <ac:spMk id="16" creationId="{0445DC40-7110-E32E-2045-B026BE5C4165}"/>
          </ac:spMkLst>
        </pc:spChg>
        <pc:spChg chg="mod">
          <ac:chgData name="인수 김" userId="9c0180a6aa0e181f" providerId="LiveId" clId="{4D0D4E9E-9CBD-457D-9743-B316DC896BD5}" dt="2025-03-14T02:46:58.273" v="22" actId="2"/>
          <ac:spMkLst>
            <pc:docMk/>
            <pc:sldMk cId="0" sldId="648"/>
            <ac:spMk id="23" creationId="{6C4CB31D-9FE0-E586-3D74-8844FA2D8AC9}"/>
          </ac:spMkLst>
        </pc:spChg>
        <pc:spChg chg="mod">
          <ac:chgData name="인수 김" userId="9c0180a6aa0e181f" providerId="LiveId" clId="{4D0D4E9E-9CBD-457D-9743-B316DC896BD5}" dt="2025-03-14T02:46:58.776" v="23" actId="2"/>
          <ac:spMkLst>
            <pc:docMk/>
            <pc:sldMk cId="0" sldId="648"/>
            <ac:spMk id="39" creationId="{4F87C9D8-81A4-75A1-4A26-237A7AE2056F}"/>
          </ac:spMkLst>
        </pc:spChg>
      </pc:sldChg>
      <pc:sldChg chg="modSp mod">
        <pc:chgData name="인수 김" userId="9c0180a6aa0e181f" providerId="LiveId" clId="{4D0D4E9E-9CBD-457D-9743-B316DC896BD5}" dt="2025-03-14T02:47:00.521" v="24" actId="2"/>
        <pc:sldMkLst>
          <pc:docMk/>
          <pc:sldMk cId="2947987361" sldId="649"/>
        </pc:sldMkLst>
        <pc:spChg chg="mod">
          <ac:chgData name="인수 김" userId="9c0180a6aa0e181f" providerId="LiveId" clId="{4D0D4E9E-9CBD-457D-9743-B316DC896BD5}" dt="2025-03-14T02:47:00.521" v="24" actId="2"/>
          <ac:spMkLst>
            <pc:docMk/>
            <pc:sldMk cId="2947987361" sldId="649"/>
            <ac:spMk id="25" creationId="{178F963B-3966-5578-236E-2EA0A26C173A}"/>
          </ac:spMkLst>
        </pc:spChg>
      </pc:sldChg>
      <pc:sldChg chg="add">
        <pc:chgData name="인수 김" userId="9c0180a6aa0e181f" providerId="LiveId" clId="{4D0D4E9E-9CBD-457D-9743-B316DC896BD5}" dt="2025-03-14T06:27:18.391" v="33"/>
        <pc:sldMkLst>
          <pc:docMk/>
          <pc:sldMk cId="0" sldId="65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31982"/>
          <a:stretch>
            <a:fillRect/>
          </a:stretch>
        </p:blipFill>
        <p:spPr bwMode="auto">
          <a:xfrm>
            <a:off x="1142976" y="2295586"/>
            <a:ext cx="2714644" cy="1490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dirty="0"/>
              <a:t>설명설명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google.co.kr/url?sa=i&amp;rct=j&amp;q=&amp;esrc=s&amp;source=images&amp;cd=&amp;cad=rja&amp;uact=8&amp;ved=0ahUKEwiaz-_Tpb7QAhVDfrwKHfmcCpkQjRwIBw&amp;url=http://www.gyroscope.com/d.asp?product=TEDCO2&amp;bvm=bv.139782543,d.dGc&amp;psig=AFQjCNGq4rVB-RNMH1Jt9jYuP3u9UyFTwA&amp;ust=1479970245810170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hyperlink" Target="http://www.google.co.kr/url?sa=i&amp;rct=j&amp;q=&amp;esrc=s&amp;source=images&amp;cd=&amp;cad=rja&amp;uact=8&amp;ved=0ahUKEwjs-se90JvTAhUCbrwKHbjlAmUQjRwIBw&amp;url=http://prod.danawa.com/info/?pcode=3512247&amp;bvm=bv.152180690,d.dGc&amp;psig=AFQjCNElUl92H-XFfdZnzDsSp-i9DbxIJw&amp;ust=1491973481227692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52.jpeg"/><Relationship Id="rId7" Type="http://schemas.openxmlformats.org/officeDocument/2006/relationships/image" Target="../media/image47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38.jpeg"/><Relationship Id="rId4" Type="http://schemas.openxmlformats.org/officeDocument/2006/relationships/image" Target="../media/image36.png"/><Relationship Id="rId9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5.png"/><Relationship Id="rId7" Type="http://schemas.openxmlformats.org/officeDocument/2006/relationships/image" Target="../media/image48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51.png"/><Relationship Id="rId10" Type="http://schemas.openxmlformats.org/officeDocument/2006/relationships/image" Target="../media/image58.png"/><Relationship Id="rId4" Type="http://schemas.openxmlformats.org/officeDocument/2006/relationships/image" Target="../media/image53.png"/><Relationship Id="rId9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hyperlink" Target="https://www.youtube.com/shorts/C5Yqq0XC_x4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d_lEAP3ucxY?feature=oembed" TargetMode="External"/><Relationship Id="rId4" Type="http://schemas.openxmlformats.org/officeDocument/2006/relationships/image" Target="../media/image6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RoboDog</a:t>
            </a: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714612" y="4857760"/>
            <a:ext cx="5857916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인사이드아웃①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기울기센서</a:t>
            </a: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자이로 센서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6" name="Picture 9" descr="gyroscop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928802"/>
            <a:ext cx="2246486" cy="3786214"/>
          </a:xfrm>
          <a:prstGeom prst="rect">
            <a:avLst/>
          </a:prstGeom>
          <a:noFill/>
        </p:spPr>
      </p:pic>
      <p:sp>
        <p:nvSpPr>
          <p:cNvPr id="27" name="직사각형 26"/>
          <p:cNvSpPr/>
          <p:nvPr/>
        </p:nvSpPr>
        <p:spPr>
          <a:xfrm>
            <a:off x="3286116" y="3786190"/>
            <a:ext cx="5214974" cy="1754326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>
                <a:solidFill>
                  <a:prstClr val="black"/>
                </a:solidFill>
              </a:rPr>
              <a:t>팽이가 회전할 때 회전축은 항상 지면과 수직방향으로 유지되는데 이와 유사하게 자이로 센서도 회전 시 일정하게 유지되는 축이 존재하여 물체의 기울기를 측정 할 수 있다</a:t>
            </a:r>
            <a:r>
              <a:rPr lang="en-US" altLang="ko-KR" b="1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29" name="모서리가 둥근 직사각형 28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직사각형 29"/>
          <p:cNvSpPr/>
          <p:nvPr/>
        </p:nvSpPr>
        <p:spPr>
          <a:xfrm>
            <a:off x="1214414" y="1285860"/>
            <a:ext cx="7500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자이로 센서는 로보독의 몸체 균형과 방위 인지 제어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3214678" y="2643182"/>
            <a:ext cx="5143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자이로 센서는 물체의 회전속도인 각속도 값으로 기울어짐을 인지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나인봇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60" y="4286256"/>
            <a:ext cx="2000264" cy="2000264"/>
          </a:xfrm>
          <a:prstGeom prst="rect">
            <a:avLst/>
          </a:prstGeom>
          <a:noFill/>
        </p:spPr>
      </p:pic>
      <p:sp>
        <p:nvSpPr>
          <p:cNvPr id="12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자이로 센서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응용제품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4" name="그림 13" descr="JDKit 랜더링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42910" y="1857364"/>
            <a:ext cx="2714644" cy="1747364"/>
          </a:xfrm>
          <a:prstGeom prst="rect">
            <a:avLst/>
          </a:prstGeom>
        </p:spPr>
      </p:pic>
      <p:pic>
        <p:nvPicPr>
          <p:cNvPr id="1026" name="Picture 2" descr="VR Content Creation | VR Asset &amp; VR Video Creation | Perforce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4119567"/>
            <a:ext cx="3286148" cy="2190765"/>
          </a:xfrm>
          <a:prstGeom prst="rect">
            <a:avLst/>
          </a:prstGeom>
          <a:noFill/>
        </p:spPr>
      </p:pic>
      <p:sp>
        <p:nvSpPr>
          <p:cNvPr id="1028" name="AutoShape 4" descr="How is Wearable Technology Turning Tables in Healthcare? | CitrusBits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030" name="AutoShape 6" descr="How is Wearable Technology Turning Tables in Healthcare? | CitrusBits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032" name="AutoShape 8" descr="https://d8uxrqyva11im.cloudfront.net/citrusbits/wp-content/uploads/2019/09/15142550/how-is-wearable-technology-turning-tables-in-healthcare.webp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pic>
        <p:nvPicPr>
          <p:cNvPr id="1035" name="Picture 11" descr="Wearable Health Devices Market To Grow 16.60% CAGR By 203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1857364"/>
            <a:ext cx="2071702" cy="2071702"/>
          </a:xfrm>
          <a:prstGeom prst="rect">
            <a:avLst/>
          </a:prstGeom>
          <a:noFill/>
        </p:spPr>
      </p:pic>
      <p:sp>
        <p:nvSpPr>
          <p:cNvPr id="30" name="모서리가 둥근 직사각형 29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직사각형 30"/>
          <p:cNvSpPr/>
          <p:nvPr/>
        </p:nvSpPr>
        <p:spPr>
          <a:xfrm>
            <a:off x="2357422" y="1285860"/>
            <a:ext cx="52864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생활속 자이로 센서 응용 제품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85786" y="3476625"/>
            <a:ext cx="242889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드론 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동체 기울기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928662" y="5953142"/>
            <a:ext cx="2428892" cy="4524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VR</a:t>
            </a:r>
            <a:r>
              <a:rPr lang="ko-KR" altLang="en-US" sz="1600" b="1" dirty="0"/>
              <a:t> 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헤드 움직임 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5786446" y="3571876"/>
            <a:ext cx="2500330" cy="4524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웨어러블 헬스케어 </a:t>
            </a:r>
            <a:r>
              <a:rPr lang="en-US" altLang="ko-KR" sz="1600" b="1" dirty="0"/>
              <a:t>: </a:t>
            </a:r>
          </a:p>
          <a:p>
            <a:pPr algn="ctr"/>
            <a:r>
              <a:rPr lang="ko-KR" altLang="en-US" sz="1600" b="1" dirty="0"/>
              <a:t>인체 움직임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5786446" y="6048393"/>
            <a:ext cx="2500330" cy="4524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모빌리티 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몸의 기울기</a:t>
            </a:r>
            <a:endParaRPr lang="en-US" altLang="ko-KR" sz="1600" b="1" dirty="0"/>
          </a:p>
        </p:txBody>
      </p:sp>
      <p:pic>
        <p:nvPicPr>
          <p:cNvPr id="1037" name="Picture 13" descr="Gyroscope Icon Stock Photos and Pictures - 2,890 Images | Shutterstock"/>
          <p:cNvPicPr>
            <a:picLocks noChangeAspect="1" noChangeArrowheads="1"/>
          </p:cNvPicPr>
          <p:nvPr/>
        </p:nvPicPr>
        <p:blipFill>
          <a:blip r:embed="rId7"/>
          <a:srcRect b="9167"/>
          <a:stretch>
            <a:fillRect/>
          </a:stretch>
        </p:blipFill>
        <p:spPr bwMode="auto">
          <a:xfrm>
            <a:off x="3857620" y="3571876"/>
            <a:ext cx="1428760" cy="1397611"/>
          </a:xfrm>
          <a:prstGeom prst="rect">
            <a:avLst/>
          </a:prstGeom>
          <a:noFill/>
        </p:spPr>
      </p:pic>
      <p:sp>
        <p:nvSpPr>
          <p:cNvPr id="37" name="자유형 36"/>
          <p:cNvSpPr/>
          <p:nvPr/>
        </p:nvSpPr>
        <p:spPr>
          <a:xfrm>
            <a:off x="3207224" y="3327068"/>
            <a:ext cx="1171432" cy="487482"/>
          </a:xfrm>
          <a:custGeom>
            <a:avLst/>
            <a:gdLst>
              <a:gd name="connsiteX0" fmla="*/ 1132764 w 1171432"/>
              <a:gd name="connsiteY0" fmla="*/ 762000 h 782472"/>
              <a:gd name="connsiteX1" fmla="*/ 1064525 w 1171432"/>
              <a:gd name="connsiteY1" fmla="*/ 202442 h 782472"/>
              <a:gd name="connsiteX2" fmla="*/ 491319 w 1171432"/>
              <a:gd name="connsiteY2" fmla="*/ 79612 h 782472"/>
              <a:gd name="connsiteX3" fmla="*/ 150125 w 1171432"/>
              <a:gd name="connsiteY3" fmla="*/ 680114 h 782472"/>
              <a:gd name="connsiteX4" fmla="*/ 0 w 1171432"/>
              <a:gd name="connsiteY4" fmla="*/ 693762 h 78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432" h="782472">
                <a:moveTo>
                  <a:pt x="1132764" y="762000"/>
                </a:moveTo>
                <a:cubicBezTo>
                  <a:pt x="1152098" y="539086"/>
                  <a:pt x="1171432" y="316173"/>
                  <a:pt x="1064525" y="202442"/>
                </a:cubicBezTo>
                <a:cubicBezTo>
                  <a:pt x="957618" y="88711"/>
                  <a:pt x="643719" y="0"/>
                  <a:pt x="491319" y="79612"/>
                </a:cubicBezTo>
                <a:cubicBezTo>
                  <a:pt x="338919" y="159224"/>
                  <a:pt x="232011" y="577756"/>
                  <a:pt x="150125" y="680114"/>
                </a:cubicBezTo>
                <a:cubicBezTo>
                  <a:pt x="68239" y="782472"/>
                  <a:pt x="34119" y="738117"/>
                  <a:pt x="0" y="693762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9" name="자유형 38"/>
          <p:cNvSpPr/>
          <p:nvPr/>
        </p:nvSpPr>
        <p:spPr>
          <a:xfrm rot="18520813" flipV="1">
            <a:off x="3245638" y="5372340"/>
            <a:ext cx="1611578" cy="487482"/>
          </a:xfrm>
          <a:custGeom>
            <a:avLst/>
            <a:gdLst>
              <a:gd name="connsiteX0" fmla="*/ 1132764 w 1171432"/>
              <a:gd name="connsiteY0" fmla="*/ 762000 h 782472"/>
              <a:gd name="connsiteX1" fmla="*/ 1064525 w 1171432"/>
              <a:gd name="connsiteY1" fmla="*/ 202442 h 782472"/>
              <a:gd name="connsiteX2" fmla="*/ 491319 w 1171432"/>
              <a:gd name="connsiteY2" fmla="*/ 79612 h 782472"/>
              <a:gd name="connsiteX3" fmla="*/ 150125 w 1171432"/>
              <a:gd name="connsiteY3" fmla="*/ 680114 h 782472"/>
              <a:gd name="connsiteX4" fmla="*/ 0 w 1171432"/>
              <a:gd name="connsiteY4" fmla="*/ 693762 h 78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432" h="782472">
                <a:moveTo>
                  <a:pt x="1132764" y="762000"/>
                </a:moveTo>
                <a:cubicBezTo>
                  <a:pt x="1152098" y="539086"/>
                  <a:pt x="1171432" y="316173"/>
                  <a:pt x="1064525" y="202442"/>
                </a:cubicBezTo>
                <a:cubicBezTo>
                  <a:pt x="957618" y="88711"/>
                  <a:pt x="643719" y="0"/>
                  <a:pt x="491319" y="79612"/>
                </a:cubicBezTo>
                <a:cubicBezTo>
                  <a:pt x="338919" y="159224"/>
                  <a:pt x="232011" y="577756"/>
                  <a:pt x="150125" y="680114"/>
                </a:cubicBezTo>
                <a:cubicBezTo>
                  <a:pt x="68239" y="782472"/>
                  <a:pt x="34119" y="738117"/>
                  <a:pt x="0" y="693762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0" name="자유형 39"/>
          <p:cNvSpPr/>
          <p:nvPr/>
        </p:nvSpPr>
        <p:spPr>
          <a:xfrm rot="8547160" flipV="1">
            <a:off x="4539973" y="3253924"/>
            <a:ext cx="1611578" cy="487482"/>
          </a:xfrm>
          <a:custGeom>
            <a:avLst/>
            <a:gdLst>
              <a:gd name="connsiteX0" fmla="*/ 1132764 w 1171432"/>
              <a:gd name="connsiteY0" fmla="*/ 762000 h 782472"/>
              <a:gd name="connsiteX1" fmla="*/ 1064525 w 1171432"/>
              <a:gd name="connsiteY1" fmla="*/ 202442 h 782472"/>
              <a:gd name="connsiteX2" fmla="*/ 491319 w 1171432"/>
              <a:gd name="connsiteY2" fmla="*/ 79612 h 782472"/>
              <a:gd name="connsiteX3" fmla="*/ 150125 w 1171432"/>
              <a:gd name="connsiteY3" fmla="*/ 680114 h 782472"/>
              <a:gd name="connsiteX4" fmla="*/ 0 w 1171432"/>
              <a:gd name="connsiteY4" fmla="*/ 693762 h 78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432" h="782472">
                <a:moveTo>
                  <a:pt x="1132764" y="762000"/>
                </a:moveTo>
                <a:cubicBezTo>
                  <a:pt x="1152098" y="539086"/>
                  <a:pt x="1171432" y="316173"/>
                  <a:pt x="1064525" y="202442"/>
                </a:cubicBezTo>
                <a:cubicBezTo>
                  <a:pt x="957618" y="88711"/>
                  <a:pt x="643719" y="0"/>
                  <a:pt x="491319" y="79612"/>
                </a:cubicBezTo>
                <a:cubicBezTo>
                  <a:pt x="338919" y="159224"/>
                  <a:pt x="232011" y="577756"/>
                  <a:pt x="150125" y="680114"/>
                </a:cubicBezTo>
                <a:cubicBezTo>
                  <a:pt x="68239" y="782472"/>
                  <a:pt x="34119" y="738117"/>
                  <a:pt x="0" y="693762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1" name="자유형 40"/>
          <p:cNvSpPr/>
          <p:nvPr/>
        </p:nvSpPr>
        <p:spPr>
          <a:xfrm rot="11211353">
            <a:off x="4709417" y="5014809"/>
            <a:ext cx="2139575" cy="279339"/>
          </a:xfrm>
          <a:custGeom>
            <a:avLst/>
            <a:gdLst>
              <a:gd name="connsiteX0" fmla="*/ 1132764 w 1171432"/>
              <a:gd name="connsiteY0" fmla="*/ 762000 h 782472"/>
              <a:gd name="connsiteX1" fmla="*/ 1064525 w 1171432"/>
              <a:gd name="connsiteY1" fmla="*/ 202442 h 782472"/>
              <a:gd name="connsiteX2" fmla="*/ 491319 w 1171432"/>
              <a:gd name="connsiteY2" fmla="*/ 79612 h 782472"/>
              <a:gd name="connsiteX3" fmla="*/ 150125 w 1171432"/>
              <a:gd name="connsiteY3" fmla="*/ 680114 h 782472"/>
              <a:gd name="connsiteX4" fmla="*/ 0 w 1171432"/>
              <a:gd name="connsiteY4" fmla="*/ 693762 h 78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432" h="782472">
                <a:moveTo>
                  <a:pt x="1132764" y="762000"/>
                </a:moveTo>
                <a:cubicBezTo>
                  <a:pt x="1152098" y="539086"/>
                  <a:pt x="1171432" y="316173"/>
                  <a:pt x="1064525" y="202442"/>
                </a:cubicBezTo>
                <a:cubicBezTo>
                  <a:pt x="957618" y="88711"/>
                  <a:pt x="643719" y="0"/>
                  <a:pt x="491319" y="79612"/>
                </a:cubicBezTo>
                <a:cubicBezTo>
                  <a:pt x="338919" y="159224"/>
                  <a:pt x="232011" y="577756"/>
                  <a:pt x="150125" y="680114"/>
                </a:cubicBezTo>
                <a:cubicBezTo>
                  <a:pt x="68239" y="782472"/>
                  <a:pt x="34119" y="738117"/>
                  <a:pt x="0" y="693762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04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잠꾸러기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/>
          <a:srcRect t="10246"/>
          <a:stretch>
            <a:fillRect/>
          </a:stretch>
        </p:blipFill>
        <p:spPr bwMode="auto">
          <a:xfrm>
            <a:off x="6643702" y="3571876"/>
            <a:ext cx="188761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잠꾸러기</a:t>
            </a:r>
            <a:r>
              <a:rPr lang="en-US" altLang="ko-KR" dirty="0"/>
              <a:t>(1) : </a:t>
            </a:r>
            <a:r>
              <a:rPr lang="ko-KR" altLang="en-US" sz="2800" dirty="0">
                <a:solidFill>
                  <a:schemeClr val="bg1"/>
                </a:solidFill>
              </a:rPr>
              <a:t>동작 순서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428596" y="1285860"/>
            <a:ext cx="84296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눈을 감고 잠들어 있는 로보독 흔들어 깨우기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~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기지개켜기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3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214554"/>
            <a:ext cx="199065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직사각형 40"/>
          <p:cNvSpPr/>
          <p:nvPr/>
        </p:nvSpPr>
        <p:spPr>
          <a:xfrm>
            <a:off x="2285984" y="5714992"/>
            <a:ext cx="2361961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2. </a:t>
            </a:r>
            <a:r>
              <a:rPr lang="ko-KR" altLang="en-US" sz="1600" b="1" dirty="0"/>
              <a:t>무브먼트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엎드리기</a:t>
            </a:r>
          </a:p>
        </p:txBody>
      </p:sp>
      <p:sp>
        <p:nvSpPr>
          <p:cNvPr id="42" name="직사각형 41"/>
          <p:cNvSpPr/>
          <p:nvPr/>
        </p:nvSpPr>
        <p:spPr>
          <a:xfrm>
            <a:off x="6929485" y="4857760"/>
            <a:ext cx="1142977" cy="3571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일어나기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EE6EB"/>
              </a:clrFrom>
              <a:clrTo>
                <a:srgbClr val="EEE6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3714752"/>
            <a:ext cx="171385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" name="직사각형 47"/>
          <p:cNvSpPr/>
          <p:nvPr/>
        </p:nvSpPr>
        <p:spPr>
          <a:xfrm>
            <a:off x="2285984" y="5286388"/>
            <a:ext cx="2361961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1. </a:t>
            </a:r>
            <a:r>
              <a:rPr lang="ko-KR" altLang="en-US" sz="1600" b="1" dirty="0"/>
              <a:t>헤드</a:t>
            </a:r>
            <a:r>
              <a:rPr lang="en-US" altLang="ko-KR" sz="1600" b="1" dirty="0"/>
              <a:t>LED:</a:t>
            </a:r>
            <a:r>
              <a:rPr lang="ko-KR" altLang="en-US" sz="1600" b="1" dirty="0"/>
              <a:t>눈 감기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3000364" y="4857760"/>
            <a:ext cx="915375" cy="3571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잠자기</a:t>
            </a:r>
          </a:p>
        </p:txBody>
      </p:sp>
      <p:sp>
        <p:nvSpPr>
          <p:cNvPr id="53" name="직사각형 52"/>
          <p:cNvSpPr/>
          <p:nvPr/>
        </p:nvSpPr>
        <p:spPr>
          <a:xfrm>
            <a:off x="6143636" y="5286388"/>
            <a:ext cx="2571768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1.</a:t>
            </a:r>
            <a:r>
              <a:rPr lang="ko-KR" altLang="en-US" sz="1600" b="1" dirty="0"/>
              <a:t>헤드</a:t>
            </a:r>
            <a:r>
              <a:rPr lang="en-US" altLang="ko-KR" sz="1600" b="1" dirty="0"/>
              <a:t>LED :</a:t>
            </a:r>
            <a:r>
              <a:rPr lang="ko-KR" altLang="en-US" sz="1600" b="1" dirty="0"/>
              <a:t>왕눈이</a:t>
            </a:r>
          </a:p>
        </p:txBody>
      </p:sp>
      <p:pic>
        <p:nvPicPr>
          <p:cNvPr id="54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88537">
            <a:off x="920017" y="3420355"/>
            <a:ext cx="1771329" cy="1771329"/>
          </a:xfrm>
          <a:prstGeom prst="rect">
            <a:avLst/>
          </a:prstGeom>
          <a:noFill/>
        </p:spPr>
      </p:pic>
      <p:sp>
        <p:nvSpPr>
          <p:cNvPr id="55" name="직사각형 54"/>
          <p:cNvSpPr/>
          <p:nvPr/>
        </p:nvSpPr>
        <p:spPr>
          <a:xfrm>
            <a:off x="6143636" y="5728664"/>
            <a:ext cx="2571768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2. </a:t>
            </a:r>
            <a:r>
              <a:rPr lang="ko-KR" altLang="en-US" sz="1600" b="1" dirty="0"/>
              <a:t>무브먼트 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기지개켜기</a:t>
            </a:r>
          </a:p>
        </p:txBody>
      </p:sp>
      <p:grpSp>
        <p:nvGrpSpPr>
          <p:cNvPr id="66" name="그룹 65"/>
          <p:cNvGrpSpPr/>
          <p:nvPr/>
        </p:nvGrpSpPr>
        <p:grpSpPr>
          <a:xfrm>
            <a:off x="4714876" y="3571876"/>
            <a:ext cx="1500198" cy="1357322"/>
            <a:chOff x="4888848" y="2377427"/>
            <a:chExt cx="1605991" cy="1448441"/>
          </a:xfrm>
        </p:grpSpPr>
        <p:pic>
          <p:nvPicPr>
            <p:cNvPr id="44" name="Picture 3" descr="C:\Users\이미선\Downloads\KakaoTalk_20250210_115237613-removebg-preview.png"/>
            <p:cNvPicPr>
              <a:picLocks noChangeAspect="1" noChangeArrowheads="1"/>
            </p:cNvPicPr>
            <p:nvPr/>
          </p:nvPicPr>
          <p:blipFill>
            <a:blip r:embed="rId6">
              <a:grayscl/>
            </a:blip>
            <a:srcRect l="17274" t="12963" r="11162" b="31481"/>
            <a:stretch>
              <a:fillRect/>
            </a:stretch>
          </p:blipFill>
          <p:spPr bwMode="auto">
            <a:xfrm>
              <a:off x="5072066" y="2500306"/>
              <a:ext cx="1281377" cy="1325562"/>
            </a:xfrm>
            <a:prstGeom prst="rect">
              <a:avLst/>
            </a:prstGeom>
            <a:noFill/>
          </p:spPr>
        </p:pic>
        <p:grpSp>
          <p:nvGrpSpPr>
            <p:cNvPr id="58" name="그룹 57"/>
            <p:cNvGrpSpPr/>
            <p:nvPr/>
          </p:nvGrpSpPr>
          <p:grpSpPr>
            <a:xfrm rot="4330942">
              <a:off x="5852161" y="3100484"/>
              <a:ext cx="576776" cy="708581"/>
              <a:chOff x="2852216" y="3214686"/>
              <a:chExt cx="576776" cy="708581"/>
            </a:xfrm>
          </p:grpSpPr>
          <p:sp>
            <p:nvSpPr>
              <p:cNvPr id="56" name="원호 55"/>
              <p:cNvSpPr/>
              <p:nvPr/>
            </p:nvSpPr>
            <p:spPr>
              <a:xfrm>
                <a:off x="2857488" y="3214686"/>
                <a:ext cx="571504" cy="50006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57" name="원호 56"/>
              <p:cNvSpPr/>
              <p:nvPr/>
            </p:nvSpPr>
            <p:spPr>
              <a:xfrm rot="20652365">
                <a:off x="2852216" y="3280325"/>
                <a:ext cx="571504" cy="64294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grpSp>
          <p:nvGrpSpPr>
            <p:cNvPr id="59" name="그룹 58"/>
            <p:cNvGrpSpPr/>
            <p:nvPr/>
          </p:nvGrpSpPr>
          <p:grpSpPr>
            <a:xfrm rot="13853228">
              <a:off x="4954751" y="3021909"/>
              <a:ext cx="576776" cy="708581"/>
              <a:chOff x="2852216" y="3214686"/>
              <a:chExt cx="576776" cy="708581"/>
            </a:xfrm>
          </p:grpSpPr>
          <p:sp>
            <p:nvSpPr>
              <p:cNvPr id="60" name="원호 59"/>
              <p:cNvSpPr/>
              <p:nvPr/>
            </p:nvSpPr>
            <p:spPr>
              <a:xfrm>
                <a:off x="2857488" y="3214686"/>
                <a:ext cx="571504" cy="50006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61" name="원호 60"/>
              <p:cNvSpPr/>
              <p:nvPr/>
            </p:nvSpPr>
            <p:spPr>
              <a:xfrm rot="20652365">
                <a:off x="2852216" y="3280325"/>
                <a:ext cx="571504" cy="64294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grpSp>
          <p:nvGrpSpPr>
            <p:cNvPr id="62" name="그룹 61"/>
            <p:cNvGrpSpPr/>
            <p:nvPr/>
          </p:nvGrpSpPr>
          <p:grpSpPr>
            <a:xfrm rot="19633793">
              <a:off x="5448185" y="2377427"/>
              <a:ext cx="376525" cy="708581"/>
              <a:chOff x="2852216" y="3214686"/>
              <a:chExt cx="576776" cy="708581"/>
            </a:xfrm>
          </p:grpSpPr>
          <p:sp>
            <p:nvSpPr>
              <p:cNvPr id="63" name="원호 62"/>
              <p:cNvSpPr/>
              <p:nvPr/>
            </p:nvSpPr>
            <p:spPr>
              <a:xfrm>
                <a:off x="2857488" y="3214686"/>
                <a:ext cx="571504" cy="50006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64" name="원호 63"/>
              <p:cNvSpPr/>
              <p:nvPr/>
            </p:nvSpPr>
            <p:spPr>
              <a:xfrm rot="20652365">
                <a:off x="2852216" y="3280325"/>
                <a:ext cx="571504" cy="64294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</p:grpSp>
      <p:sp>
        <p:nvSpPr>
          <p:cNvPr id="65" name="직사각형 64"/>
          <p:cNvSpPr/>
          <p:nvPr/>
        </p:nvSpPr>
        <p:spPr>
          <a:xfrm>
            <a:off x="5013947" y="4857760"/>
            <a:ext cx="915375" cy="3571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깨우기</a:t>
            </a:r>
          </a:p>
        </p:txBody>
      </p:sp>
      <p:pic>
        <p:nvPicPr>
          <p:cNvPr id="10250" name="Picture 10" descr="https://search.pstatic.net/sunny/?src=https%3A%2F%2Fus.123rf.com%2F450wm%2Fwektorygrafika%2Fwektorygrafika1709%2Fwektorygrafika170900041%2F85203035-hand-pointer-finger-up-cartoon-vector-symbol-icon-design-beautiful-illustration-isolated-on-white.jpg&amp;type=sc960_832"/>
          <p:cNvPicPr>
            <a:picLocks noChangeAspect="1" noChangeArrowheads="1"/>
          </p:cNvPicPr>
          <p:nvPr/>
        </p:nvPicPr>
        <p:blipFill>
          <a:blip r:embed="rId7" cstate="print"/>
          <a:srcRect l="20882" t="6667" r="21693" b="8333"/>
          <a:stretch>
            <a:fillRect/>
          </a:stretch>
        </p:blipFill>
        <p:spPr bwMode="auto">
          <a:xfrm rot="14149542">
            <a:off x="5837457" y="3392167"/>
            <a:ext cx="461463" cy="713171"/>
          </a:xfrm>
          <a:prstGeom prst="rect">
            <a:avLst/>
          </a:prstGeom>
          <a:noFill/>
        </p:spPr>
      </p:pic>
      <p:pic>
        <p:nvPicPr>
          <p:cNvPr id="10248" name="Picture 8" descr="https://search.pstatic.net/sunny/?src=https%3A%2F%2Fus.123rf.com%2F450wm%2Famin268%2Famin2682005%2Famin268200501395%2F146359792-direction-arrows-glyph-icon-web-and-mobile-up-and-down-sign-vector-graphics-a-solid-pattern-on-a-whi.jpg%3Fver%3D6&amp;type=sc960_83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3429000"/>
            <a:ext cx="428628" cy="428628"/>
          </a:xfrm>
          <a:prstGeom prst="rect">
            <a:avLst/>
          </a:prstGeom>
          <a:noFill/>
        </p:spPr>
      </p:pic>
      <p:sp>
        <p:nvSpPr>
          <p:cNvPr id="69" name="직사각형 68"/>
          <p:cNvSpPr/>
          <p:nvPr/>
        </p:nvSpPr>
        <p:spPr>
          <a:xfrm>
            <a:off x="4286248" y="2571744"/>
            <a:ext cx="27146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b="1" dirty="0">
                <a:solidFill>
                  <a:srgbClr val="0070C0"/>
                </a:solidFill>
                <a:latin typeface="휴먼편지체" pitchFamily="18" charset="-127"/>
                <a:ea typeface="휴먼편지체" pitchFamily="18" charset="-127"/>
              </a:rPr>
              <a:t>“</a:t>
            </a:r>
            <a:r>
              <a:rPr lang="ko-KR" altLang="en-US" sz="2000" b="1" dirty="0">
                <a:solidFill>
                  <a:srgbClr val="0070C0"/>
                </a:solidFill>
                <a:latin typeface="휴먼편지체" pitchFamily="18" charset="-127"/>
                <a:ea typeface="휴먼편지체" pitchFamily="18" charset="-127"/>
              </a:rPr>
              <a:t>로보독을 좌우 또는 </a:t>
            </a:r>
            <a:endParaRPr lang="en-US" altLang="ko-KR" sz="2000" b="1" dirty="0">
              <a:solidFill>
                <a:srgbClr val="0070C0"/>
              </a:solidFill>
              <a:latin typeface="휴먼편지체" pitchFamily="18" charset="-127"/>
              <a:ea typeface="휴먼편지체" pitchFamily="18" charset="-127"/>
            </a:endParaRPr>
          </a:p>
          <a:p>
            <a:r>
              <a:rPr lang="ko-KR" altLang="en-US" sz="2000" b="1" dirty="0">
                <a:solidFill>
                  <a:srgbClr val="0070C0"/>
                </a:solidFill>
                <a:latin typeface="휴먼편지체" pitchFamily="18" charset="-127"/>
                <a:ea typeface="휴먼편지체" pitchFamily="18" charset="-127"/>
              </a:rPr>
              <a:t>상하로 흔들어 깨우기</a:t>
            </a:r>
            <a:r>
              <a:rPr lang="en-US" altLang="ko-KR" sz="2000" b="1" dirty="0">
                <a:solidFill>
                  <a:srgbClr val="0070C0"/>
                </a:solidFill>
                <a:latin typeface="휴먼편지체" pitchFamily="18" charset="-127"/>
                <a:ea typeface="휴먼편지체" pitchFamily="18" charset="-127"/>
              </a:rPr>
              <a:t>”</a:t>
            </a:r>
          </a:p>
        </p:txBody>
      </p:sp>
      <p:pic>
        <p:nvPicPr>
          <p:cNvPr id="70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88537">
            <a:off x="4196939" y="4697012"/>
            <a:ext cx="635283" cy="635283"/>
          </a:xfrm>
          <a:prstGeom prst="rect">
            <a:avLst/>
          </a:prstGeom>
          <a:noFill/>
        </p:spPr>
      </p:pic>
      <p:pic>
        <p:nvPicPr>
          <p:cNvPr id="71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88537">
            <a:off x="6125765" y="4697014"/>
            <a:ext cx="635283" cy="635283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7158" y="3467604"/>
            <a:ext cx="2000264" cy="390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3714752"/>
            <a:ext cx="313372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786190"/>
            <a:ext cx="390031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잠꾸러기</a:t>
            </a:r>
            <a:r>
              <a:rPr lang="en-US" altLang="ko-KR" dirty="0"/>
              <a:t>(2) : </a:t>
            </a:r>
            <a:r>
              <a:rPr lang="ko-KR" altLang="en-US" sz="2800" dirty="0">
                <a:solidFill>
                  <a:schemeClr val="bg1"/>
                </a:solidFill>
              </a:rPr>
              <a:t>잠자기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1214414" y="1285860"/>
            <a:ext cx="53578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납작 엎드릴 수 있도록 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4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다리를 접기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EE6EB"/>
              </a:clrFrom>
              <a:clrTo>
                <a:srgbClr val="EEE6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928802"/>
            <a:ext cx="1842969" cy="115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직사각형 14"/>
          <p:cNvSpPr/>
          <p:nvPr/>
        </p:nvSpPr>
        <p:spPr>
          <a:xfrm>
            <a:off x="4714876" y="5286388"/>
            <a:ext cx="207170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엎드렸을 때 기울기 값을</a:t>
            </a:r>
            <a:endParaRPr lang="en-US" altLang="ko-KR" sz="1200" b="1" dirty="0"/>
          </a:p>
          <a:p>
            <a:pPr algn="ctr"/>
            <a:r>
              <a:rPr lang="ko-KR" altLang="en-US" sz="1200" b="1" dirty="0"/>
              <a:t> 초기 변수값으로 저장함</a:t>
            </a:r>
          </a:p>
        </p:txBody>
      </p:sp>
      <p:pic>
        <p:nvPicPr>
          <p:cNvPr id="10243" name="Picture 3" descr="C:\Users\이미선\Downloads\KakaoTalk_20250210_115237613-removebg-preview.png"/>
          <p:cNvPicPr>
            <a:picLocks noChangeAspect="1" noChangeArrowheads="1"/>
          </p:cNvPicPr>
          <p:nvPr/>
        </p:nvPicPr>
        <p:blipFill>
          <a:blip r:embed="rId5"/>
          <a:srcRect l="17274" t="12963" r="11162" b="31481"/>
          <a:stretch>
            <a:fillRect/>
          </a:stretch>
        </p:blipFill>
        <p:spPr bwMode="auto">
          <a:xfrm rot="19324324">
            <a:off x="2392370" y="2232786"/>
            <a:ext cx="1173964" cy="1214446"/>
          </a:xfrm>
          <a:prstGeom prst="rect">
            <a:avLst/>
          </a:prstGeom>
          <a:noFill/>
        </p:spPr>
      </p:pic>
      <p:sp>
        <p:nvSpPr>
          <p:cNvPr id="12" name="자유형 11"/>
          <p:cNvSpPr/>
          <p:nvPr/>
        </p:nvSpPr>
        <p:spPr>
          <a:xfrm rot="20768310">
            <a:off x="3923366" y="5037851"/>
            <a:ext cx="2473160" cy="253101"/>
          </a:xfrm>
          <a:custGeom>
            <a:avLst/>
            <a:gdLst>
              <a:gd name="connsiteX0" fmla="*/ 0 w 2665563"/>
              <a:gd name="connsiteY0" fmla="*/ 208472 h 507521"/>
              <a:gd name="connsiteX1" fmla="*/ 802257 w 2665563"/>
              <a:gd name="connsiteY1" fmla="*/ 148087 h 507521"/>
              <a:gd name="connsiteX2" fmla="*/ 2053087 w 2665563"/>
              <a:gd name="connsiteY2" fmla="*/ 44570 h 507521"/>
              <a:gd name="connsiteX3" fmla="*/ 1820174 w 2665563"/>
              <a:gd name="connsiteY3" fmla="*/ 415506 h 507521"/>
              <a:gd name="connsiteX4" fmla="*/ 2286000 w 2665563"/>
              <a:gd name="connsiteY4" fmla="*/ 450011 h 507521"/>
              <a:gd name="connsiteX5" fmla="*/ 2665563 w 2665563"/>
              <a:gd name="connsiteY5" fmla="*/ 70449 h 507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5563" h="507521">
                <a:moveTo>
                  <a:pt x="0" y="208472"/>
                </a:moveTo>
                <a:lnTo>
                  <a:pt x="802257" y="148087"/>
                </a:lnTo>
                <a:cubicBezTo>
                  <a:pt x="1144438" y="120770"/>
                  <a:pt x="1883434" y="0"/>
                  <a:pt x="2053087" y="44570"/>
                </a:cubicBezTo>
                <a:cubicBezTo>
                  <a:pt x="2222740" y="89140"/>
                  <a:pt x="1781355" y="347933"/>
                  <a:pt x="1820174" y="415506"/>
                </a:cubicBezTo>
                <a:cubicBezTo>
                  <a:pt x="1858993" y="483079"/>
                  <a:pt x="2145102" y="507521"/>
                  <a:pt x="2286000" y="450011"/>
                </a:cubicBezTo>
                <a:cubicBezTo>
                  <a:pt x="2426898" y="392502"/>
                  <a:pt x="2546230" y="231475"/>
                  <a:pt x="2665563" y="70449"/>
                </a:cubicBezTo>
              </a:path>
            </a:pathLst>
          </a:custGeom>
          <a:ln w="25400">
            <a:solidFill>
              <a:schemeClr val="tx1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928802"/>
            <a:ext cx="887563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잠꾸러기</a:t>
            </a:r>
            <a:r>
              <a:rPr lang="en-US" altLang="ko-KR" dirty="0"/>
              <a:t>(3) : </a:t>
            </a:r>
            <a:r>
              <a:rPr lang="ko-KR" altLang="en-US" sz="2800" dirty="0">
                <a:solidFill>
                  <a:schemeClr val="bg1"/>
                </a:solidFill>
              </a:rPr>
              <a:t>흔들어 깨우기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928662" y="1285860"/>
            <a:ext cx="6072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몸의 기울기 변화로 잠자는 로보독 깨우기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24" name="Picture 10" descr="https://search.pstatic.net/sunny/?src=https%3A%2F%2Fus.123rf.com%2F450wm%2Fwektorygrafika%2Fwektorygrafika1709%2Fwektorygrafika170900041%2F85203035-hand-pointer-finger-up-cartoon-vector-symbol-icon-design-beautiful-illustration-isolated-on-white.jpg&amp;type=sc960_832"/>
          <p:cNvPicPr>
            <a:picLocks noChangeAspect="1" noChangeArrowheads="1"/>
          </p:cNvPicPr>
          <p:nvPr/>
        </p:nvPicPr>
        <p:blipFill>
          <a:blip r:embed="rId3" cstate="print"/>
          <a:srcRect l="20882" t="6667" r="21693" b="8333"/>
          <a:stretch>
            <a:fillRect/>
          </a:stretch>
        </p:blipFill>
        <p:spPr bwMode="auto">
          <a:xfrm rot="14149542">
            <a:off x="7489765" y="2179369"/>
            <a:ext cx="483437" cy="747131"/>
          </a:xfrm>
          <a:prstGeom prst="rect">
            <a:avLst/>
          </a:prstGeom>
          <a:noFill/>
        </p:spPr>
      </p:pic>
      <p:pic>
        <p:nvPicPr>
          <p:cNvPr id="25" name="Picture 8" descr="https://search.pstatic.net/sunny/?src=https%3A%2F%2Fus.123rf.com%2F450wm%2Famin268%2Famin2682005%2Famin268200501395%2F146359792-direction-arrows-glyph-icon-web-and-mobile-up-and-down-sign-vector-graphics-a-solid-pattern-on-a-whi.jpg%3Fver%3D6&amp;type=sc960_83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97490" y="2503708"/>
            <a:ext cx="449039" cy="449039"/>
          </a:xfrm>
          <a:prstGeom prst="rect">
            <a:avLst/>
          </a:prstGeom>
          <a:noFill/>
        </p:spPr>
      </p:pic>
      <p:grpSp>
        <p:nvGrpSpPr>
          <p:cNvPr id="9" name="그룹 8"/>
          <p:cNvGrpSpPr/>
          <p:nvPr/>
        </p:nvGrpSpPr>
        <p:grpSpPr>
          <a:xfrm>
            <a:off x="6429388" y="2507110"/>
            <a:ext cx="1571635" cy="1421956"/>
            <a:chOff x="4888848" y="2377427"/>
            <a:chExt cx="1605991" cy="1448441"/>
          </a:xfrm>
        </p:grpSpPr>
        <p:pic>
          <p:nvPicPr>
            <p:cNvPr id="10" name="Picture 3" descr="C:\Users\이미선\Downloads\KakaoTalk_20250210_115237613-removebg-preview.png"/>
            <p:cNvPicPr>
              <a:picLocks noChangeAspect="1" noChangeArrowheads="1"/>
            </p:cNvPicPr>
            <p:nvPr/>
          </p:nvPicPr>
          <p:blipFill>
            <a:blip r:embed="rId5" cstate="print">
              <a:grayscl/>
            </a:blip>
            <a:srcRect l="17274" t="12963" r="11162" b="31481"/>
            <a:stretch>
              <a:fillRect/>
            </a:stretch>
          </p:blipFill>
          <p:spPr bwMode="auto">
            <a:xfrm>
              <a:off x="5072066" y="2500306"/>
              <a:ext cx="1281377" cy="1325562"/>
            </a:xfrm>
            <a:prstGeom prst="rect">
              <a:avLst/>
            </a:prstGeom>
            <a:noFill/>
          </p:spPr>
        </p:pic>
        <p:grpSp>
          <p:nvGrpSpPr>
            <p:cNvPr id="11" name="그룹 57"/>
            <p:cNvGrpSpPr/>
            <p:nvPr/>
          </p:nvGrpSpPr>
          <p:grpSpPr>
            <a:xfrm rot="4330942">
              <a:off x="5852161" y="3100484"/>
              <a:ext cx="576776" cy="708581"/>
              <a:chOff x="2852216" y="3214686"/>
              <a:chExt cx="576776" cy="708581"/>
            </a:xfrm>
          </p:grpSpPr>
          <p:sp>
            <p:nvSpPr>
              <p:cNvPr id="21" name="원호 20"/>
              <p:cNvSpPr/>
              <p:nvPr/>
            </p:nvSpPr>
            <p:spPr>
              <a:xfrm>
                <a:off x="2857488" y="3214686"/>
                <a:ext cx="571504" cy="50006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" name="원호 21"/>
              <p:cNvSpPr/>
              <p:nvPr/>
            </p:nvSpPr>
            <p:spPr>
              <a:xfrm rot="20652365">
                <a:off x="2852216" y="3280325"/>
                <a:ext cx="571504" cy="64294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grpSp>
          <p:nvGrpSpPr>
            <p:cNvPr id="12" name="그룹 58"/>
            <p:cNvGrpSpPr/>
            <p:nvPr/>
          </p:nvGrpSpPr>
          <p:grpSpPr>
            <a:xfrm rot="13853228">
              <a:off x="4954751" y="3021909"/>
              <a:ext cx="576776" cy="708581"/>
              <a:chOff x="2852216" y="3214686"/>
              <a:chExt cx="576776" cy="708581"/>
            </a:xfrm>
          </p:grpSpPr>
          <p:sp>
            <p:nvSpPr>
              <p:cNvPr id="18" name="원호 17"/>
              <p:cNvSpPr/>
              <p:nvPr/>
            </p:nvSpPr>
            <p:spPr>
              <a:xfrm>
                <a:off x="2857488" y="3214686"/>
                <a:ext cx="571504" cy="50006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" name="원호 18"/>
              <p:cNvSpPr/>
              <p:nvPr/>
            </p:nvSpPr>
            <p:spPr>
              <a:xfrm rot="20652365">
                <a:off x="2852216" y="3280325"/>
                <a:ext cx="571504" cy="64294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grpSp>
          <p:nvGrpSpPr>
            <p:cNvPr id="15" name="그룹 61"/>
            <p:cNvGrpSpPr/>
            <p:nvPr/>
          </p:nvGrpSpPr>
          <p:grpSpPr>
            <a:xfrm rot="19633793">
              <a:off x="5448185" y="2377427"/>
              <a:ext cx="376525" cy="708581"/>
              <a:chOff x="2852216" y="3214686"/>
              <a:chExt cx="576776" cy="708581"/>
            </a:xfrm>
          </p:grpSpPr>
          <p:sp>
            <p:nvSpPr>
              <p:cNvPr id="16" name="원호 15"/>
              <p:cNvSpPr/>
              <p:nvPr/>
            </p:nvSpPr>
            <p:spPr>
              <a:xfrm>
                <a:off x="2857488" y="3214686"/>
                <a:ext cx="571504" cy="50006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7" name="원호 16"/>
              <p:cNvSpPr/>
              <p:nvPr/>
            </p:nvSpPr>
            <p:spPr>
              <a:xfrm rot="20652365">
                <a:off x="2852216" y="3280325"/>
                <a:ext cx="571504" cy="64294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</p:grpSp>
      <p:sp>
        <p:nvSpPr>
          <p:cNvPr id="35" name="직사각형 34"/>
          <p:cNvSpPr/>
          <p:nvPr/>
        </p:nvSpPr>
        <p:spPr>
          <a:xfrm>
            <a:off x="142844" y="4357694"/>
            <a:ext cx="8858312" cy="57150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9" name="직사각형 38"/>
          <p:cNvSpPr/>
          <p:nvPr/>
        </p:nvSpPr>
        <p:spPr>
          <a:xfrm>
            <a:off x="4572000" y="5000636"/>
            <a:ext cx="4071966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로보독 흔들었을 때 </a:t>
            </a:r>
            <a:r>
              <a:rPr lang="en-US" altLang="ko-KR" sz="1200" b="1" dirty="0"/>
              <a:t>(</a:t>
            </a:r>
            <a:r>
              <a:rPr lang="ko-KR" altLang="en-US" sz="1200" b="1" dirty="0"/>
              <a:t>기울기 변화있을 때</a:t>
            </a:r>
            <a:r>
              <a:rPr lang="en-US" altLang="ko-KR" sz="1200" b="1" dirty="0"/>
              <a:t>)</a:t>
            </a:r>
            <a:r>
              <a:rPr lang="ko-KR" altLang="en-US" sz="1200" b="1" dirty="0"/>
              <a:t>까지 기다리기</a:t>
            </a:r>
          </a:p>
        </p:txBody>
      </p:sp>
      <p:pic>
        <p:nvPicPr>
          <p:cNvPr id="41" name="Picture 10" descr="https://search.pstatic.net/sunny/?src=https%3A%2F%2Fus.123rf.com%2F450wm%2Fwektorygrafika%2Fwektorygrafika1709%2Fwektorygrafika170900041%2F85203035-hand-pointer-finger-up-cartoon-vector-symbol-icon-design-beautiful-illustration-isolated-on-white.jpg&amp;type=sc960_83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82" t="6667" r="21693" b="8333"/>
          <a:stretch>
            <a:fillRect/>
          </a:stretch>
        </p:blipFill>
        <p:spPr bwMode="auto">
          <a:xfrm>
            <a:off x="5945952" y="3467687"/>
            <a:ext cx="483437" cy="747131"/>
          </a:xfrm>
          <a:prstGeom prst="rect">
            <a:avLst/>
          </a:prstGeom>
          <a:noFill/>
        </p:spPr>
      </p:pic>
      <p:pic>
        <p:nvPicPr>
          <p:cNvPr id="54" name="Picture 8" descr="https://search.pstatic.net/sunny/?src=https%3A%2F%2Fus.123rf.com%2F450wm%2Famin268%2Famin2682005%2Famin268200501395%2F146359792-direction-arrows-glyph-icon-web-and-mobile-up-and-down-sign-vector-graphics-a-solid-pattern-on-a-whi.jpg%3Fver%3D6&amp;type=sc960_83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6000760" y="3622903"/>
            <a:ext cx="449039" cy="449039"/>
          </a:xfrm>
          <a:prstGeom prst="rect">
            <a:avLst/>
          </a:prstGeom>
          <a:noFill/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246"/>
          <a:stretch>
            <a:fillRect/>
          </a:stretch>
        </p:blipFill>
        <p:spPr bwMode="auto">
          <a:xfrm>
            <a:off x="3929058" y="5500702"/>
            <a:ext cx="1226951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05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징징이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1501" t="7507" r="18822" b="33003"/>
          <a:stretch>
            <a:fillRect/>
          </a:stretch>
        </p:blipFill>
        <p:spPr bwMode="auto">
          <a:xfrm>
            <a:off x="6643702" y="4143380"/>
            <a:ext cx="1357322" cy="826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모서리가 둥근 직사각형 30"/>
          <p:cNvSpPr/>
          <p:nvPr/>
        </p:nvSpPr>
        <p:spPr>
          <a:xfrm>
            <a:off x="285720" y="1357298"/>
            <a:ext cx="8643998" cy="1928826"/>
          </a:xfrm>
          <a:prstGeom prst="roundRect">
            <a:avLst/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2285984" y="1571612"/>
            <a:ext cx="68580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준비 자세를 취하고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네개의 다리로 흔들흔들 무브먼트를 만들고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로보독 터치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경고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로 기울기 변화가 있을 때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흔들거림을 멈추도록 표현해보세요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</a:p>
        </p:txBody>
      </p:sp>
      <p:pic>
        <p:nvPicPr>
          <p:cNvPr id="37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42910" y="1643050"/>
            <a:ext cx="1746263" cy="714380"/>
          </a:xfrm>
          <a:prstGeom prst="rect">
            <a:avLst/>
          </a:prstGeom>
          <a:noFill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857628"/>
            <a:ext cx="199065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1967726" y="4396627"/>
            <a:ext cx="1492054" cy="1492054"/>
          </a:xfrm>
          <a:prstGeom prst="rect">
            <a:avLst/>
          </a:prstGeom>
          <a:noFill/>
        </p:spPr>
      </p:pic>
      <p:sp>
        <p:nvSpPr>
          <p:cNvPr id="38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ko-KR" altLang="en-US" dirty="0"/>
              <a:t>징징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이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동작 순서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4000504"/>
            <a:ext cx="1806361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9" name="그룹 28"/>
          <p:cNvGrpSpPr/>
          <p:nvPr/>
        </p:nvGrpSpPr>
        <p:grpSpPr>
          <a:xfrm>
            <a:off x="7747921" y="3714752"/>
            <a:ext cx="995103" cy="1153531"/>
            <a:chOff x="6033409" y="3929066"/>
            <a:chExt cx="995103" cy="1153531"/>
          </a:xfrm>
        </p:grpSpPr>
        <p:pic>
          <p:nvPicPr>
            <p:cNvPr id="21" name="Picture 10" descr="https://search.pstatic.net/sunny/?src=https%3A%2F%2Fus.123rf.com%2F450wm%2Fwektorygrafika%2Fwektorygrafika1709%2Fwektorygrafika170900041%2F85203035-hand-pointer-finger-up-cartoon-vector-symbol-icon-design-beautiful-illustration-isolated-on-white.jpg&amp;type=sc960_83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882" t="6667" r="21693" b="8333"/>
            <a:stretch>
              <a:fillRect/>
            </a:stretch>
          </p:blipFill>
          <p:spPr bwMode="auto">
            <a:xfrm rot="15539738">
              <a:off x="6209016" y="4263101"/>
              <a:ext cx="643889" cy="995103"/>
            </a:xfrm>
            <a:prstGeom prst="rect">
              <a:avLst/>
            </a:prstGeom>
            <a:noFill/>
          </p:spPr>
        </p:pic>
        <p:pic>
          <p:nvPicPr>
            <p:cNvPr id="22" name="Picture 8" descr="https://search.pstatic.net/sunny/?src=https%3A%2F%2Fus.123rf.com%2F450wm%2Famin268%2Famin2682005%2Famin268200501395%2F146359792-direction-arrows-glyph-icon-web-and-mobile-up-and-down-sign-vector-graphics-a-solid-pattern-on-a-whi.jpg%3Fver%3D6&amp;type=sc960_83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29388" y="3929066"/>
              <a:ext cx="449039" cy="449039"/>
            </a:xfrm>
            <a:prstGeom prst="rect">
              <a:avLst/>
            </a:prstGeom>
            <a:noFill/>
          </p:spPr>
        </p:pic>
      </p:grpSp>
      <p:sp>
        <p:nvSpPr>
          <p:cNvPr id="23" name="직사각형 22"/>
          <p:cNvSpPr/>
          <p:nvPr/>
        </p:nvSpPr>
        <p:spPr>
          <a:xfrm>
            <a:off x="6500826" y="6000744"/>
            <a:ext cx="2361961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2. </a:t>
            </a:r>
            <a:r>
              <a:rPr lang="ko-KR" altLang="en-US" sz="1600" b="1" dirty="0"/>
              <a:t>무브먼트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엎드리기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6500826" y="5572140"/>
            <a:ext cx="2361961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1. </a:t>
            </a:r>
            <a:r>
              <a:rPr lang="ko-KR" altLang="en-US" sz="1600" b="1" dirty="0"/>
              <a:t>헤드</a:t>
            </a:r>
            <a:r>
              <a:rPr lang="en-US" altLang="ko-KR" sz="1600" b="1" dirty="0"/>
              <a:t>LED:</a:t>
            </a:r>
            <a:r>
              <a:rPr lang="ko-KR" altLang="en-US" sz="1600" b="1" dirty="0"/>
              <a:t>눈 감기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7072330" y="5143512"/>
            <a:ext cx="1058251" cy="3571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터치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3286116" y="6072182"/>
            <a:ext cx="2004770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2. </a:t>
            </a:r>
            <a:r>
              <a:rPr lang="ko-KR" altLang="en-US" sz="1600" b="1" dirty="0"/>
              <a:t>오른쪽다리 </a:t>
            </a:r>
            <a:r>
              <a:rPr lang="en-US" altLang="ko-KR" sz="1600" b="1" dirty="0"/>
              <a:t>: 60</a:t>
            </a:r>
            <a:endParaRPr lang="ko-KR" altLang="en-US" sz="1600" b="1" dirty="0"/>
          </a:p>
        </p:txBody>
      </p:sp>
      <p:sp>
        <p:nvSpPr>
          <p:cNvPr id="41" name="직사각형 40"/>
          <p:cNvSpPr/>
          <p:nvPr/>
        </p:nvSpPr>
        <p:spPr>
          <a:xfrm>
            <a:off x="3286116" y="5643578"/>
            <a:ext cx="2004770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1. </a:t>
            </a:r>
            <a:r>
              <a:rPr lang="ko-KR" altLang="en-US" sz="1600" b="1" dirty="0"/>
              <a:t>왼쪽다리 </a:t>
            </a:r>
            <a:r>
              <a:rPr lang="en-US" altLang="ko-KR" sz="1600" b="1" dirty="0"/>
              <a:t>: 50</a:t>
            </a:r>
            <a:endParaRPr lang="ko-KR" altLang="en-US" sz="1600" b="1" dirty="0"/>
          </a:p>
        </p:txBody>
      </p:sp>
      <p:sp>
        <p:nvSpPr>
          <p:cNvPr id="42" name="직사각형 41"/>
          <p:cNvSpPr/>
          <p:nvPr/>
        </p:nvSpPr>
        <p:spPr>
          <a:xfrm>
            <a:off x="3500430" y="5214950"/>
            <a:ext cx="1571636" cy="3571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흔들흔들 징징</a:t>
            </a:r>
          </a:p>
        </p:txBody>
      </p:sp>
      <p:pic>
        <p:nvPicPr>
          <p:cNvPr id="43" name="Picture 8" descr="https://search.pstatic.net/sunny/?src=https%3A%2F%2Fus.123rf.com%2F450wm%2Famin268%2Famin2682005%2Famin268200501395%2F146359792-direction-arrows-glyph-icon-web-and-mobile-up-and-down-sign-vector-graphics-a-solid-pattern-on-a-whi.jpg%3Fver%3D6&amp;type=sc960_83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27598" y="5786454"/>
            <a:ext cx="449039" cy="449039"/>
          </a:xfrm>
          <a:prstGeom prst="rect">
            <a:avLst/>
          </a:prstGeom>
          <a:noFill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58" y="5357826"/>
            <a:ext cx="2000264" cy="390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징징이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동작별 코딩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3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1774738" y="4358801"/>
            <a:ext cx="968253" cy="827048"/>
          </a:xfrm>
          <a:prstGeom prst="rect">
            <a:avLst/>
          </a:prstGeom>
          <a:noFill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736"/>
            <a:ext cx="1648286" cy="112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3" y="3357562"/>
            <a:ext cx="152114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/>
          <a:srcRect l="1501" t="7507" r="18822" b="33003"/>
          <a:stretch>
            <a:fillRect/>
          </a:stretch>
        </p:blipFill>
        <p:spPr bwMode="auto">
          <a:xfrm>
            <a:off x="1857356" y="5429264"/>
            <a:ext cx="1357322" cy="826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" name="그룹 17"/>
          <p:cNvGrpSpPr/>
          <p:nvPr/>
        </p:nvGrpSpPr>
        <p:grpSpPr>
          <a:xfrm>
            <a:off x="2928927" y="5149056"/>
            <a:ext cx="928694" cy="1076549"/>
            <a:chOff x="6033409" y="3929066"/>
            <a:chExt cx="995103" cy="1153531"/>
          </a:xfrm>
        </p:grpSpPr>
        <p:pic>
          <p:nvPicPr>
            <p:cNvPr id="19" name="Picture 10" descr="https://search.pstatic.net/sunny/?src=https%3A%2F%2Fus.123rf.com%2F450wm%2Fwektorygrafika%2Fwektorygrafika1709%2Fwektorygrafika170900041%2F85203035-hand-pointer-finger-up-cartoon-vector-symbol-icon-design-beautiful-illustration-isolated-on-white.jpg&amp;type=sc960_83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882" t="6667" r="21693" b="8333"/>
            <a:stretch>
              <a:fillRect/>
            </a:stretch>
          </p:blipFill>
          <p:spPr bwMode="auto">
            <a:xfrm rot="15539738">
              <a:off x="6209016" y="4263101"/>
              <a:ext cx="643889" cy="995103"/>
            </a:xfrm>
            <a:prstGeom prst="rect">
              <a:avLst/>
            </a:prstGeom>
            <a:noFill/>
          </p:spPr>
        </p:pic>
        <p:pic>
          <p:nvPicPr>
            <p:cNvPr id="20" name="Picture 8" descr="https://search.pstatic.net/sunny/?src=https%3A%2F%2Fus.123rf.com%2F450wm%2Famin268%2Famin2682005%2Famin268200501395%2F146359792-direction-arrows-glyph-icon-web-and-mobile-up-and-down-sign-vector-graphics-a-solid-pattern-on-a-whi.jpg%3Fver%3D6&amp;type=sc960_83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29388" y="3929066"/>
              <a:ext cx="449039" cy="449039"/>
            </a:xfrm>
            <a:prstGeom prst="rect">
              <a:avLst/>
            </a:prstGeom>
            <a:noFill/>
          </p:spPr>
        </p:pic>
      </p:grpSp>
      <p:pic>
        <p:nvPicPr>
          <p:cNvPr id="4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703168" y="2572851"/>
            <a:ext cx="968253" cy="82704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43174" y="1142984"/>
            <a:ext cx="392329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14678" y="2714620"/>
            <a:ext cx="3714776" cy="2270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071934" y="5357826"/>
            <a:ext cx="455330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징징이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코딩 전체보기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142984"/>
            <a:ext cx="652602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17145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실행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06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92895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실습하기</a:t>
            </a:r>
          </a:p>
        </p:txBody>
      </p:sp>
      <p:pic>
        <p:nvPicPr>
          <p:cNvPr id="717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643702" y="2714620"/>
            <a:ext cx="1357322" cy="555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ko-KR" altLang="en-US" dirty="0"/>
              <a:t>눈짓 시그널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기울기 화살표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091933"/>
            <a:ext cx="3214710" cy="5766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5" descr="파일:Youtube logo.png - 위키백과, 우리 모두의 백과사전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2714620"/>
            <a:ext cx="2683360" cy="1857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눈짓 시그널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기울기 화살표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796136" y="2285992"/>
            <a:ext cx="2004770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오른쪽 기울기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5796136" y="3857629"/>
            <a:ext cx="2004770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왼쪽 기울기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2B2A602-DCBE-9030-1D23-76FCB1066E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276748"/>
            <a:ext cx="4977338" cy="532060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3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터치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멍멍 </a:t>
            </a:r>
            <a:r>
              <a:rPr lang="en-US" altLang="ko-KR" sz="2800" dirty="0">
                <a:solidFill>
                  <a:schemeClr val="bg1"/>
                </a:solidFill>
              </a:rPr>
              <a:t>vs </a:t>
            </a:r>
            <a:r>
              <a:rPr lang="ko-KR" altLang="en-US" sz="2800" dirty="0">
                <a:solidFill>
                  <a:schemeClr val="bg1"/>
                </a:solidFill>
              </a:rPr>
              <a:t>으르렁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6" name="Picture 5" descr="파일:Youtube logo.png - 위키백과, 우리 모두의 백과사전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3214686"/>
            <a:ext cx="1928826" cy="1335109"/>
          </a:xfrm>
          <a:prstGeom prst="rect">
            <a:avLst/>
          </a:prstGeom>
          <a:noFill/>
        </p:spPr>
      </p:pic>
      <p:pic>
        <p:nvPicPr>
          <p:cNvPr id="2" name="온라인 미디어 1" title="10. 로보독 -   터치">
            <a:hlinkClick r:id="" action="ppaction://media"/>
            <a:extLst>
              <a:ext uri="{FF2B5EF4-FFF2-40B4-BE49-F238E27FC236}">
                <a16:creationId xmlns:a16="http://schemas.microsoft.com/office/drawing/2014/main" id="{80765CA0-1D70-5296-44C1-B3026363944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13423" y="1669334"/>
            <a:ext cx="7830985" cy="4423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46239"/>
            <a:ext cx="6359540" cy="5511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4.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터치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터치</a:t>
            </a:r>
            <a:r>
              <a:rPr lang="en-US" altLang="ko-KR" sz="2800" dirty="0">
                <a:solidFill>
                  <a:schemeClr val="bg1"/>
                </a:solidFill>
              </a:rPr>
              <a:t>(</a:t>
            </a:r>
            <a:r>
              <a:rPr lang="ko-KR" altLang="en-US" sz="2800" dirty="0">
                <a:solidFill>
                  <a:schemeClr val="bg1"/>
                </a:solidFill>
              </a:rPr>
              <a:t>기울기</a:t>
            </a:r>
            <a:r>
              <a:rPr lang="en-US" altLang="ko-KR" sz="2800" dirty="0">
                <a:solidFill>
                  <a:schemeClr val="bg1"/>
                </a:solidFill>
              </a:rPr>
              <a:t>)</a:t>
            </a:r>
            <a:r>
              <a:rPr lang="ko-KR" altLang="en-US" sz="2800" dirty="0">
                <a:solidFill>
                  <a:schemeClr val="bg1"/>
                </a:solidFill>
              </a:rPr>
              <a:t> 읽기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929190" y="2357430"/>
            <a:ext cx="2004770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기울기 변수 저장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715008" y="2928934"/>
            <a:ext cx="2647712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기울기 변화값 변수 저장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2928926" y="4714884"/>
            <a:ext cx="3571900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/>
              <a:t>만약에 </a:t>
            </a:r>
            <a:r>
              <a:rPr lang="en-US" altLang="ko-KR" sz="1600" b="1" dirty="0"/>
              <a:t>diff &gt; 0</a:t>
            </a:r>
          </a:p>
          <a:p>
            <a:pPr algn="ctr"/>
            <a:r>
              <a:rPr lang="ko-KR" altLang="en-US" sz="1600" b="1" dirty="0">
                <a:solidFill>
                  <a:srgbClr val="FFFF00"/>
                </a:solidFill>
              </a:rPr>
              <a:t>터치</a:t>
            </a:r>
            <a:r>
              <a:rPr lang="en-US" altLang="ko-KR" sz="1600" b="1" dirty="0">
                <a:solidFill>
                  <a:srgbClr val="FFFF00"/>
                </a:solidFill>
              </a:rPr>
              <a:t>(</a:t>
            </a:r>
            <a:r>
              <a:rPr lang="ko-KR" altLang="en-US" sz="1600" b="1" dirty="0">
                <a:solidFill>
                  <a:srgbClr val="FFFF00"/>
                </a:solidFill>
              </a:rPr>
              <a:t>기울기</a:t>
            </a:r>
            <a:r>
              <a:rPr lang="en-US" altLang="ko-KR" sz="1600" b="1" dirty="0">
                <a:solidFill>
                  <a:srgbClr val="FFFF00"/>
                </a:solidFill>
              </a:rPr>
              <a:t>)</a:t>
            </a:r>
            <a:r>
              <a:rPr lang="ko-KR" altLang="en-US" sz="1600" b="1" dirty="0">
                <a:solidFill>
                  <a:srgbClr val="FFFF00"/>
                </a:solidFill>
              </a:rPr>
              <a:t> 변화가 있을 경우에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4929190" y="5715016"/>
            <a:ext cx="2004770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기울기 변수 재저장</a:t>
            </a:r>
          </a:p>
        </p:txBody>
      </p:sp>
      <p:sp>
        <p:nvSpPr>
          <p:cNvPr id="11" name="자유형 10"/>
          <p:cNvSpPr/>
          <p:nvPr/>
        </p:nvSpPr>
        <p:spPr>
          <a:xfrm>
            <a:off x="6643702" y="4857760"/>
            <a:ext cx="1104181" cy="1360563"/>
          </a:xfrm>
          <a:custGeom>
            <a:avLst/>
            <a:gdLst>
              <a:gd name="connsiteX0" fmla="*/ 0 w 1104181"/>
              <a:gd name="connsiteY0" fmla="*/ 202721 h 2362200"/>
              <a:gd name="connsiteX1" fmla="*/ 517585 w 1104181"/>
              <a:gd name="connsiteY1" fmla="*/ 306238 h 2362200"/>
              <a:gd name="connsiteX2" fmla="*/ 388188 w 1104181"/>
              <a:gd name="connsiteY2" fmla="*/ 2040147 h 2362200"/>
              <a:gd name="connsiteX3" fmla="*/ 1104181 w 1104181"/>
              <a:gd name="connsiteY3" fmla="*/ 2238555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181" h="2362200">
                <a:moveTo>
                  <a:pt x="0" y="202721"/>
                </a:moveTo>
                <a:cubicBezTo>
                  <a:pt x="226443" y="101360"/>
                  <a:pt x="452887" y="0"/>
                  <a:pt x="517585" y="306238"/>
                </a:cubicBezTo>
                <a:cubicBezTo>
                  <a:pt x="582283" y="612476"/>
                  <a:pt x="290422" y="1718094"/>
                  <a:pt x="388188" y="2040147"/>
                </a:cubicBezTo>
                <a:cubicBezTo>
                  <a:pt x="485954" y="2362200"/>
                  <a:pt x="795067" y="2300377"/>
                  <a:pt x="1104181" y="2238555"/>
                </a:cubicBezTo>
              </a:path>
            </a:pathLst>
          </a:custGeom>
          <a:ln w="603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5781940" y="6286520"/>
            <a:ext cx="2862026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rgbClr val="C00000"/>
                </a:solidFill>
              </a:rPr>
              <a:t>다음 페이지 내용 삽입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5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터치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터치강도에 따라 행동나누기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42910" y="1714488"/>
            <a:ext cx="2786082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/>
              <a:t>만약 기울기 변화 </a:t>
            </a:r>
            <a:r>
              <a:rPr lang="en-US" altLang="ko-KR" sz="1600" b="1" dirty="0"/>
              <a:t>&lt;3</a:t>
            </a:r>
            <a:r>
              <a:rPr lang="ko-KR" altLang="en-US" sz="1600" b="1" dirty="0"/>
              <a:t>이라면</a:t>
            </a:r>
            <a:endParaRPr lang="en-US" altLang="ko-KR" sz="1600" b="1" dirty="0"/>
          </a:p>
          <a:p>
            <a:r>
              <a:rPr lang="ko-KR" altLang="en-US" sz="1600" b="1" dirty="0"/>
              <a:t>     </a:t>
            </a:r>
            <a:r>
              <a:rPr lang="ko-KR" altLang="en-US" sz="1600" b="1" dirty="0">
                <a:solidFill>
                  <a:srgbClr val="FFFF00"/>
                </a:solidFill>
              </a:rPr>
              <a:t>살짝 터치했을 때</a:t>
            </a:r>
          </a:p>
        </p:txBody>
      </p:sp>
      <p:sp>
        <p:nvSpPr>
          <p:cNvPr id="11" name="왼쪽 중괄호 10"/>
          <p:cNvSpPr/>
          <p:nvPr/>
        </p:nvSpPr>
        <p:spPr>
          <a:xfrm>
            <a:off x="3571868" y="1643050"/>
            <a:ext cx="357190" cy="2143140"/>
          </a:xfrm>
          <a:prstGeom prst="leftBrace">
            <a:avLst>
              <a:gd name="adj1" fmla="val 27654"/>
              <a:gd name="adj2" fmla="val 1922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왼쪽 중괄호 11"/>
          <p:cNvSpPr/>
          <p:nvPr/>
        </p:nvSpPr>
        <p:spPr>
          <a:xfrm>
            <a:off x="3571868" y="4143380"/>
            <a:ext cx="357190" cy="2071702"/>
          </a:xfrm>
          <a:prstGeom prst="leftBrace">
            <a:avLst>
              <a:gd name="adj1" fmla="val 27654"/>
              <a:gd name="adj2" fmla="val 1922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571472" y="4286256"/>
            <a:ext cx="2786082" cy="7143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/>
              <a:t>아니면</a:t>
            </a:r>
            <a:endParaRPr lang="en-US" altLang="ko-KR" sz="1600" b="1" dirty="0"/>
          </a:p>
          <a:p>
            <a:r>
              <a:rPr lang="ko-KR" altLang="en-US" sz="1600" b="1" dirty="0">
                <a:solidFill>
                  <a:srgbClr val="FFFF00"/>
                </a:solidFill>
              </a:rPr>
              <a:t>     강하게 터치했을 때</a:t>
            </a:r>
            <a:endParaRPr lang="en-US" altLang="ko-KR" sz="1600" b="1" dirty="0">
              <a:solidFill>
                <a:srgbClr val="FFFF00"/>
              </a:solidFill>
            </a:endParaRPr>
          </a:p>
          <a:p>
            <a:r>
              <a:rPr lang="en-US" altLang="ko-KR" sz="1600" b="1" dirty="0">
                <a:solidFill>
                  <a:srgbClr val="FFFF00"/>
                </a:solidFill>
              </a:rPr>
              <a:t>     </a:t>
            </a:r>
            <a:r>
              <a:rPr lang="ko-KR" altLang="en-US" sz="1600" b="1" dirty="0">
                <a:solidFill>
                  <a:srgbClr val="FFFF00"/>
                </a:solidFill>
              </a:rPr>
              <a:t>흔들었을 때</a:t>
            </a:r>
          </a:p>
        </p:txBody>
      </p:sp>
      <p:pic>
        <p:nvPicPr>
          <p:cNvPr id="3075" name="Picture 3" descr="C:\Users\이미선\Downloads\캡처-removebg-preview.png"/>
          <p:cNvPicPr>
            <a:picLocks noChangeAspect="1" noChangeArrowheads="1"/>
          </p:cNvPicPr>
          <p:nvPr/>
        </p:nvPicPr>
        <p:blipFill>
          <a:blip r:embed="rId2"/>
          <a:srcRect r="55495"/>
          <a:stretch>
            <a:fillRect/>
          </a:stretch>
        </p:blipFill>
        <p:spPr bwMode="auto">
          <a:xfrm>
            <a:off x="1500166" y="2214554"/>
            <a:ext cx="1000132" cy="1045799"/>
          </a:xfrm>
          <a:prstGeom prst="rect">
            <a:avLst/>
          </a:prstGeom>
          <a:noFill/>
        </p:spPr>
      </p:pic>
      <p:pic>
        <p:nvPicPr>
          <p:cNvPr id="15" name="Picture 3" descr="C:\Users\이미선\Downloads\캡처-removebg-preview.png"/>
          <p:cNvPicPr>
            <a:picLocks noChangeAspect="1" noChangeArrowheads="1"/>
          </p:cNvPicPr>
          <p:nvPr/>
        </p:nvPicPr>
        <p:blipFill>
          <a:blip r:embed="rId2"/>
          <a:srcRect l="58172"/>
          <a:stretch>
            <a:fillRect/>
          </a:stretch>
        </p:blipFill>
        <p:spPr bwMode="auto">
          <a:xfrm>
            <a:off x="1571604" y="5072074"/>
            <a:ext cx="898920" cy="1000132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179500"/>
            <a:ext cx="3981783" cy="567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6.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터치</a:t>
            </a:r>
            <a:r>
              <a:rPr lang="en-US" altLang="ko-KR" dirty="0"/>
              <a:t>:</a:t>
            </a:r>
            <a:r>
              <a:rPr lang="ko-KR" altLang="en-US" sz="2800" dirty="0">
                <a:solidFill>
                  <a:schemeClr val="bg1"/>
                </a:solidFill>
              </a:rPr>
              <a:t>전체보기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174354"/>
            <a:ext cx="3286148" cy="5683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로보독 전원 켜기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t="75778"/>
          <a:stretch>
            <a:fillRect/>
          </a:stretch>
        </p:blipFill>
        <p:spPr bwMode="auto">
          <a:xfrm>
            <a:off x="2852551" y="5634950"/>
            <a:ext cx="6004139" cy="1057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 l="41915" t="25212" r="3845" b="47515"/>
          <a:stretch>
            <a:fillRect/>
          </a:stretch>
        </p:blipFill>
        <p:spPr bwMode="auto">
          <a:xfrm>
            <a:off x="2714612" y="1571612"/>
            <a:ext cx="326709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그룹 15">
            <a:extLst>
              <a:ext uri="{FF2B5EF4-FFF2-40B4-BE49-F238E27FC236}">
                <a16:creationId xmlns:a16="http://schemas.microsoft.com/office/drawing/2014/main" id="{2FF07258-760D-E8CB-3465-63F2F841B7D3}"/>
              </a:ext>
            </a:extLst>
          </p:cNvPr>
          <p:cNvGrpSpPr/>
          <p:nvPr/>
        </p:nvGrpSpPr>
        <p:grpSpPr>
          <a:xfrm>
            <a:off x="347067" y="1628800"/>
            <a:ext cx="2228311" cy="3456384"/>
            <a:chOff x="347067" y="1628800"/>
            <a:chExt cx="2228311" cy="3456384"/>
          </a:xfrm>
        </p:grpSpPr>
        <p:pic>
          <p:nvPicPr>
            <p:cNvPr id="5" name="그림 4" descr="기계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2925EC79-2E60-1AA4-49E3-EA4860983D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067" y="1628800"/>
              <a:ext cx="2228311" cy="3456384"/>
            </a:xfrm>
            <a:prstGeom prst="rect">
              <a:avLst/>
            </a:prstGeom>
          </p:spPr>
        </p:pic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424AF6E2-2D4A-EF7B-958D-4BEFAA9E2D51}"/>
                </a:ext>
              </a:extLst>
            </p:cNvPr>
            <p:cNvSpPr/>
            <p:nvPr/>
          </p:nvSpPr>
          <p:spPr>
            <a:xfrm>
              <a:off x="1296240" y="3717032"/>
              <a:ext cx="385229" cy="368424"/>
            </a:xfrm>
            <a:prstGeom prst="ellipse">
              <a:avLst/>
            </a:prstGeom>
            <a:noFill/>
            <a:ln w="444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D4DEA573-4E0D-9A2D-5B83-70857D97A273}"/>
                </a:ext>
              </a:extLst>
            </p:cNvPr>
            <p:cNvSpPr/>
            <p:nvPr/>
          </p:nvSpPr>
          <p:spPr>
            <a:xfrm>
              <a:off x="754722" y="4243864"/>
              <a:ext cx="1524310" cy="368424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tx1"/>
                  </a:solidFill>
                </a:rPr>
                <a:t>전원스위치</a:t>
              </a:r>
            </a:p>
          </p:txBody>
        </p:sp>
        <p:sp>
          <p:nvSpPr>
            <p:cNvPr id="13" name="화살표: 오른쪽 12">
              <a:extLst>
                <a:ext uri="{FF2B5EF4-FFF2-40B4-BE49-F238E27FC236}">
                  <a16:creationId xmlns:a16="http://schemas.microsoft.com/office/drawing/2014/main" id="{8AEDF7F7-A2B1-4487-C1D5-58A630E16D93}"/>
                </a:ext>
              </a:extLst>
            </p:cNvPr>
            <p:cNvSpPr/>
            <p:nvPr/>
          </p:nvSpPr>
          <p:spPr>
            <a:xfrm>
              <a:off x="1790086" y="3821503"/>
              <a:ext cx="261634" cy="193403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FCD43195-83A9-0689-4157-7FD9A17D08CD}"/>
              </a:ext>
            </a:extLst>
          </p:cNvPr>
          <p:cNvSpPr/>
          <p:nvPr/>
        </p:nvSpPr>
        <p:spPr>
          <a:xfrm>
            <a:off x="2279033" y="3766781"/>
            <a:ext cx="606154" cy="30284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ON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19B6C708-51F9-1325-98C1-D3AA2F7A9855}"/>
              </a:ext>
            </a:extLst>
          </p:cNvPr>
          <p:cNvSpPr/>
          <p:nvPr/>
        </p:nvSpPr>
        <p:spPr>
          <a:xfrm>
            <a:off x="179512" y="3789040"/>
            <a:ext cx="634475" cy="30284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OFF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4" name="화살표: 오른쪽 3">
            <a:extLst>
              <a:ext uri="{FF2B5EF4-FFF2-40B4-BE49-F238E27FC236}">
                <a16:creationId xmlns:a16="http://schemas.microsoft.com/office/drawing/2014/main" id="{832A226B-A423-9B04-ECF2-E53E73F22E7B}"/>
              </a:ext>
            </a:extLst>
          </p:cNvPr>
          <p:cNvSpPr/>
          <p:nvPr/>
        </p:nvSpPr>
        <p:spPr>
          <a:xfrm flipH="1">
            <a:off x="922604" y="3824913"/>
            <a:ext cx="286580" cy="193403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1" name="그림 10" descr="빛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E51908EF-5D67-0536-D678-8C7E17F237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167" y="3041886"/>
            <a:ext cx="1638002" cy="749155"/>
          </a:xfrm>
          <a:prstGeom prst="rect">
            <a:avLst/>
          </a:prstGeom>
        </p:spPr>
      </p:pic>
      <p:pic>
        <p:nvPicPr>
          <p:cNvPr id="21" name="그림 20" descr="장난감, 기계, 공구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0AB4618B-A2A6-3AC9-8BCE-ABA27BA66E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477" y="3043714"/>
            <a:ext cx="2919283" cy="2583123"/>
          </a:xfrm>
          <a:prstGeom prst="rect">
            <a:avLst/>
          </a:prstGeom>
        </p:spPr>
      </p:pic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78B29A0F-3D46-9C32-5208-186520567BEB}"/>
              </a:ext>
            </a:extLst>
          </p:cNvPr>
          <p:cNvSpPr/>
          <p:nvPr/>
        </p:nvSpPr>
        <p:spPr>
          <a:xfrm>
            <a:off x="4450257" y="2566606"/>
            <a:ext cx="1944217" cy="338336"/>
          </a:xfrm>
          <a:prstGeom prst="roundRect">
            <a:avLst/>
          </a:prstGeom>
          <a:solidFill>
            <a:srgbClr val="9BCFD2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로보독 </a:t>
            </a:r>
            <a:r>
              <a:rPr lang="en-US" altLang="ko-KR" sz="1600" b="1" dirty="0">
                <a:solidFill>
                  <a:schemeClr val="tx1"/>
                </a:solidFill>
              </a:rPr>
              <a:t>ID </a:t>
            </a:r>
            <a:r>
              <a:rPr lang="ko-KR" altLang="en-US" sz="1600" b="1" dirty="0">
                <a:solidFill>
                  <a:schemeClr val="tx1"/>
                </a:solidFill>
              </a:rPr>
              <a:t>끝</a:t>
            </a:r>
            <a:r>
              <a:rPr lang="en-US" altLang="ko-KR" sz="1600" b="1" dirty="0">
                <a:solidFill>
                  <a:schemeClr val="tx1"/>
                </a:solidFill>
              </a:rPr>
              <a:t>2</a:t>
            </a:r>
            <a:r>
              <a:rPr lang="ko-KR" altLang="en-US" sz="1600" b="1" dirty="0">
                <a:solidFill>
                  <a:schemeClr val="tx1"/>
                </a:solidFill>
              </a:rPr>
              <a:t>자리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AF8C519-6594-5BBE-68F5-5F7753B34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5642" y="2506161"/>
            <a:ext cx="3556033" cy="3587135"/>
          </a:xfrm>
          <a:prstGeom prst="rect">
            <a:avLst/>
          </a:prstGeom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lang="en-US" altLang="ko-KR" dirty="0"/>
              <a:t>JuniLink.exe</a:t>
            </a:r>
            <a:r>
              <a:rPr lang="ko-KR" altLang="en-US" dirty="0"/>
              <a:t> 실행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115616" y="1279403"/>
            <a:ext cx="63762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로보독과 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JuniLink.exe 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프로그램을 연결한다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sp>
        <p:nvSpPr>
          <p:cNvPr id="14" name="오른쪽 화살표 13"/>
          <p:cNvSpPr/>
          <p:nvPr/>
        </p:nvSpPr>
        <p:spPr>
          <a:xfrm>
            <a:off x="3635896" y="3884601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03DC677-97C7-FEA4-F12F-F70C15B34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302" y="4522631"/>
            <a:ext cx="1453771" cy="1239010"/>
          </a:xfrm>
          <a:prstGeom prst="rect">
            <a:avLst/>
          </a:prstGeom>
        </p:spPr>
      </p:pic>
      <p:sp>
        <p:nvSpPr>
          <p:cNvPr id="7" name="오른쪽 화살표 13">
            <a:extLst>
              <a:ext uri="{FF2B5EF4-FFF2-40B4-BE49-F238E27FC236}">
                <a16:creationId xmlns:a16="http://schemas.microsoft.com/office/drawing/2014/main" id="{B8CEF028-CF2B-258B-9588-B27D1712E663}"/>
              </a:ext>
            </a:extLst>
          </p:cNvPr>
          <p:cNvSpPr/>
          <p:nvPr/>
        </p:nvSpPr>
        <p:spPr>
          <a:xfrm rot="5400000">
            <a:off x="1671123" y="4054079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FAAD59D3-CD4F-A09D-913B-3B2B41FC80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1244" y="3102946"/>
            <a:ext cx="1630988" cy="677880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0445DC40-7110-E32E-2045-B026BE5C4165}"/>
              </a:ext>
            </a:extLst>
          </p:cNvPr>
          <p:cNvSpPr/>
          <p:nvPr/>
        </p:nvSpPr>
        <p:spPr>
          <a:xfrm>
            <a:off x="430672" y="1983984"/>
            <a:ext cx="3389078" cy="67009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①</a:t>
            </a:r>
            <a:r>
              <a:rPr lang="ko-KR" altLang="en-US" sz="1400" b="1" dirty="0">
                <a:sym typeface="Wingdings"/>
              </a:rPr>
              <a:t>로보독 전원을 켜고 동글을 </a:t>
            </a:r>
            <a:r>
              <a:rPr lang="en-US" altLang="ko-KR" sz="1400" b="1" dirty="0">
                <a:sym typeface="Wingdings"/>
              </a:rPr>
              <a:t>PC</a:t>
            </a:r>
            <a:r>
              <a:rPr lang="ko-KR" altLang="en-US" sz="1400" b="1" dirty="0">
                <a:sym typeface="Wingdings"/>
              </a:rPr>
              <a:t>에 연결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en-US" altLang="ko-KR" sz="1400" b="1" dirty="0">
                <a:sym typeface="Wingdings"/>
              </a:rPr>
              <a:t>(</a:t>
            </a:r>
            <a:r>
              <a:rPr lang="ko-KR" altLang="en-US" sz="1400" b="1" dirty="0">
                <a:sym typeface="Wingdings"/>
              </a:rPr>
              <a:t>동글 </a:t>
            </a:r>
            <a:r>
              <a:rPr lang="en-US" altLang="ko-KR" sz="1400" b="1" dirty="0">
                <a:sym typeface="Wingdings"/>
              </a:rPr>
              <a:t>LED </a:t>
            </a:r>
            <a:r>
              <a:rPr lang="ko-KR" altLang="en-US" sz="1400" b="1" dirty="0">
                <a:sym typeface="Wingdings"/>
              </a:rPr>
              <a:t>깜박임 멈추고 점등됨</a:t>
            </a:r>
            <a:r>
              <a:rPr lang="en-US" altLang="ko-KR" sz="1400" b="1" dirty="0">
                <a:sym typeface="Wingdings"/>
              </a:rPr>
              <a:t>)</a:t>
            </a:r>
            <a:endParaRPr lang="ko-KR" altLang="en-US" sz="1400" b="1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0AEE749-C5B1-801C-2333-2EB9159A9414}"/>
              </a:ext>
            </a:extLst>
          </p:cNvPr>
          <p:cNvSpPr/>
          <p:nvPr/>
        </p:nvSpPr>
        <p:spPr>
          <a:xfrm>
            <a:off x="430672" y="5983625"/>
            <a:ext cx="3205224" cy="5733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②P</a:t>
            </a:r>
            <a:r>
              <a:rPr lang="en-US" altLang="ko-KR" sz="1400" b="1" dirty="0">
                <a:sym typeface="Wingdings"/>
              </a:rPr>
              <a:t>C </a:t>
            </a:r>
            <a:r>
              <a:rPr lang="ko-KR" altLang="en-US" sz="1400" b="1" dirty="0">
                <a:sym typeface="Wingdings"/>
              </a:rPr>
              <a:t>바탕화면에 있는 </a:t>
            </a:r>
            <a:r>
              <a:rPr lang="en-US" altLang="ko-KR" sz="1400" b="1" dirty="0">
                <a:sym typeface="Wingdings"/>
              </a:rPr>
              <a:t>JuniLink.exe </a:t>
            </a:r>
            <a:r>
              <a:rPr lang="ko-KR" altLang="en-US" sz="1400" b="1" dirty="0">
                <a:sym typeface="Wingdings"/>
              </a:rPr>
              <a:t>아이콘을 클릭하여 실행한다</a:t>
            </a:r>
            <a:r>
              <a:rPr lang="en-US" altLang="ko-KR" sz="1400" b="1" dirty="0">
                <a:sym typeface="Wingdings"/>
              </a:rPr>
              <a:t>.</a:t>
            </a:r>
            <a:endParaRPr lang="ko-KR" altLang="en-US" sz="1400" b="1" dirty="0"/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63DE9CB3-8277-941E-C484-5D247F4F1459}"/>
              </a:ext>
            </a:extLst>
          </p:cNvPr>
          <p:cNvCxnSpPr>
            <a:cxnSpLocks/>
          </p:cNvCxnSpPr>
          <p:nvPr/>
        </p:nvCxnSpPr>
        <p:spPr>
          <a:xfrm flipH="1">
            <a:off x="5735665" y="2232716"/>
            <a:ext cx="173744" cy="78200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6C4CB31D-9FE0-E586-3D74-8844FA2D8AC9}"/>
              </a:ext>
            </a:extLst>
          </p:cNvPr>
          <p:cNvSpPr/>
          <p:nvPr/>
        </p:nvSpPr>
        <p:spPr>
          <a:xfrm>
            <a:off x="5004048" y="1983984"/>
            <a:ext cx="1594698" cy="2487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③RoboDog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선택</a:t>
            </a:r>
            <a:endParaRPr lang="ko-KR" altLang="en-US" sz="1400" b="1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8DAFBBBF-705E-99D1-249C-0C826E6D1910}"/>
              </a:ext>
            </a:extLst>
          </p:cNvPr>
          <p:cNvSpPr/>
          <p:nvPr/>
        </p:nvSpPr>
        <p:spPr>
          <a:xfrm>
            <a:off x="6768125" y="1981286"/>
            <a:ext cx="1162650" cy="2487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④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포트 선택</a:t>
            </a:r>
            <a:endParaRPr lang="ko-KR" altLang="en-US" sz="1400" b="1" dirty="0"/>
          </a:p>
        </p:txBody>
      </p:sp>
      <p:cxnSp>
        <p:nvCxnSpPr>
          <p:cNvPr id="26" name="직선 화살표 연결선 25">
            <a:extLst>
              <a:ext uri="{FF2B5EF4-FFF2-40B4-BE49-F238E27FC236}">
                <a16:creationId xmlns:a16="http://schemas.microsoft.com/office/drawing/2014/main" id="{50C49EF0-A557-B8CD-8E12-4BE653128DF7}"/>
              </a:ext>
            </a:extLst>
          </p:cNvPr>
          <p:cNvCxnSpPr>
            <a:cxnSpLocks/>
          </p:cNvCxnSpPr>
          <p:nvPr/>
        </p:nvCxnSpPr>
        <p:spPr>
          <a:xfrm flipH="1">
            <a:off x="6041189" y="2253640"/>
            <a:ext cx="1264768" cy="117536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>
            <a:extLst>
              <a:ext uri="{FF2B5EF4-FFF2-40B4-BE49-F238E27FC236}">
                <a16:creationId xmlns:a16="http://schemas.microsoft.com/office/drawing/2014/main" id="{AC8B6973-B8CE-9C22-B15A-F1CEB980C619}"/>
              </a:ext>
            </a:extLst>
          </p:cNvPr>
          <p:cNvCxnSpPr>
            <a:cxnSpLocks/>
          </p:cNvCxnSpPr>
          <p:nvPr/>
        </p:nvCxnSpPr>
        <p:spPr>
          <a:xfrm flipH="1">
            <a:off x="7491865" y="2793497"/>
            <a:ext cx="752543" cy="39780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0BABC0C0-DA4C-4688-62B4-24456AD93F8C}"/>
              </a:ext>
            </a:extLst>
          </p:cNvPr>
          <p:cNvSpPr/>
          <p:nvPr/>
        </p:nvSpPr>
        <p:spPr>
          <a:xfrm>
            <a:off x="7893166" y="2286421"/>
            <a:ext cx="1162650" cy="4616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⑤연결하기</a:t>
            </a:r>
            <a:endParaRPr lang="en-US" altLang="ko-KR" sz="1400" b="1" dirty="0">
              <a:latin typeface="맑은 고딕" panose="020B0503020000020004" pitchFamily="50" charset="-127"/>
              <a:ea typeface="맑은 고딕" panose="020B0503020000020004" pitchFamily="50" charset="-127"/>
              <a:sym typeface="Wingdings"/>
            </a:endParaRPr>
          </a:p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  버튼클릭</a:t>
            </a:r>
            <a:endParaRPr lang="ko-KR" altLang="en-US" sz="1400" b="1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9A8A8512-FD4B-44BF-EAB5-1B95684A9E7F}"/>
              </a:ext>
            </a:extLst>
          </p:cNvPr>
          <p:cNvSpPr/>
          <p:nvPr/>
        </p:nvSpPr>
        <p:spPr>
          <a:xfrm>
            <a:off x="4759107" y="3979941"/>
            <a:ext cx="1857702" cy="194999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37" name="직선 화살표 연결선 36">
            <a:extLst>
              <a:ext uri="{FF2B5EF4-FFF2-40B4-BE49-F238E27FC236}">
                <a16:creationId xmlns:a16="http://schemas.microsoft.com/office/drawing/2014/main" id="{A818B5AD-6B2E-77F2-B565-CE33941E4C50}"/>
              </a:ext>
            </a:extLst>
          </p:cNvPr>
          <p:cNvCxnSpPr>
            <a:cxnSpLocks/>
          </p:cNvCxnSpPr>
          <p:nvPr/>
        </p:nvCxnSpPr>
        <p:spPr>
          <a:xfrm flipH="1" flipV="1">
            <a:off x="5580112" y="4206673"/>
            <a:ext cx="518063" cy="195863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4F87C9D8-81A4-75A1-4A26-237A7AE2056F}"/>
              </a:ext>
            </a:extLst>
          </p:cNvPr>
          <p:cNvSpPr/>
          <p:nvPr/>
        </p:nvSpPr>
        <p:spPr>
          <a:xfrm>
            <a:off x="4803308" y="6186880"/>
            <a:ext cx="2756149" cy="2578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⑥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RoboDog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하드웨어정보 출력</a:t>
            </a:r>
            <a:endParaRPr lang="ko-KR" altLang="en-US" sz="14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C507A76-9AE5-F42F-A39B-171DF0EBB9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916" y="2925425"/>
            <a:ext cx="1628312" cy="871966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8E3F7120-DD08-57E6-9837-242F64B4FFBC}"/>
              </a:ext>
            </a:extLst>
          </p:cNvPr>
          <p:cNvSpPr/>
          <p:nvPr/>
        </p:nvSpPr>
        <p:spPr>
          <a:xfrm>
            <a:off x="158369" y="3848306"/>
            <a:ext cx="1157162" cy="40472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효과음 출력</a:t>
            </a:r>
            <a:endParaRPr lang="ko-KR" altLang="en-US" sz="1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6">
            <a:extLst>
              <a:ext uri="{FF2B5EF4-FFF2-40B4-BE49-F238E27FC236}">
                <a16:creationId xmlns:a16="http://schemas.microsoft.com/office/drawing/2014/main" id="{9EC92986-2BD2-556D-3EC2-60B74DACEADA}"/>
              </a:ext>
            </a:extLst>
          </p:cNvPr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Scratch</a:t>
            </a:r>
            <a:r>
              <a:rPr lang="en-US" altLang="ko-KR" dirty="0"/>
              <a:t>.exe</a:t>
            </a:r>
            <a:r>
              <a:rPr lang="ko-KR" altLang="en-US" dirty="0"/>
              <a:t> 실행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C343066-C83F-8A97-488C-698823231A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84" y="1768674"/>
            <a:ext cx="936104" cy="132494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C5ECCC5-6768-450F-1627-CAF343FCB95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3" y="1268760"/>
            <a:ext cx="3328639" cy="216024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160E251D-7EA0-B65F-C77D-31FECFA1EF8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1268760"/>
            <a:ext cx="3328639" cy="216024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F85D6B31-9E20-E190-C6D6-D09037DADE5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7662" y="4005064"/>
            <a:ext cx="3328640" cy="2160241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641464CB-3ED4-CCA8-524A-84BAE5756C0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64087" y="4010371"/>
            <a:ext cx="3328639" cy="2160240"/>
          </a:xfrm>
          <a:prstGeom prst="rect">
            <a:avLst/>
          </a:prstGeom>
        </p:spPr>
      </p:pic>
      <p:sp>
        <p:nvSpPr>
          <p:cNvPr id="13" name="오른쪽 화살표 13">
            <a:extLst>
              <a:ext uri="{FF2B5EF4-FFF2-40B4-BE49-F238E27FC236}">
                <a16:creationId xmlns:a16="http://schemas.microsoft.com/office/drawing/2014/main" id="{EF844614-73F8-FC44-D878-A577FCEC969A}"/>
              </a:ext>
            </a:extLst>
          </p:cNvPr>
          <p:cNvSpPr/>
          <p:nvPr/>
        </p:nvSpPr>
        <p:spPr>
          <a:xfrm>
            <a:off x="4905881" y="2150814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오른쪽 화살표 13">
            <a:extLst>
              <a:ext uri="{FF2B5EF4-FFF2-40B4-BE49-F238E27FC236}">
                <a16:creationId xmlns:a16="http://schemas.microsoft.com/office/drawing/2014/main" id="{8454EBFE-36E1-C4E3-2FF8-2240CEFD806F}"/>
              </a:ext>
            </a:extLst>
          </p:cNvPr>
          <p:cNvSpPr/>
          <p:nvPr/>
        </p:nvSpPr>
        <p:spPr>
          <a:xfrm rot="10800000">
            <a:off x="4876302" y="4835151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오른쪽 화살표 13">
            <a:extLst>
              <a:ext uri="{FF2B5EF4-FFF2-40B4-BE49-F238E27FC236}">
                <a16:creationId xmlns:a16="http://schemas.microsoft.com/office/drawing/2014/main" id="{35EB223B-081B-DBE2-2385-4F0319CC784A}"/>
              </a:ext>
            </a:extLst>
          </p:cNvPr>
          <p:cNvSpPr/>
          <p:nvPr/>
        </p:nvSpPr>
        <p:spPr>
          <a:xfrm rot="5400000">
            <a:off x="6814092" y="3496547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오른쪽 화살표 13">
            <a:extLst>
              <a:ext uri="{FF2B5EF4-FFF2-40B4-BE49-F238E27FC236}">
                <a16:creationId xmlns:a16="http://schemas.microsoft.com/office/drawing/2014/main" id="{0FC69C4E-3D75-6BD5-7164-81C9AA4373E5}"/>
              </a:ext>
            </a:extLst>
          </p:cNvPr>
          <p:cNvSpPr/>
          <p:nvPr/>
        </p:nvSpPr>
        <p:spPr>
          <a:xfrm>
            <a:off x="1059877" y="215507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32AE60F-D384-00A9-9067-5613496B820A}"/>
              </a:ext>
            </a:extLst>
          </p:cNvPr>
          <p:cNvSpPr/>
          <p:nvPr/>
        </p:nvSpPr>
        <p:spPr>
          <a:xfrm>
            <a:off x="1403647" y="3201562"/>
            <a:ext cx="461913" cy="3307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1DB1770E-3214-65E6-95B8-39C7FE10B50F}"/>
              </a:ext>
            </a:extLst>
          </p:cNvPr>
          <p:cNvSpPr/>
          <p:nvPr/>
        </p:nvSpPr>
        <p:spPr>
          <a:xfrm>
            <a:off x="1340612" y="3589868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3D3CBD2-B91D-FE61-2ABB-474F8BC02FF5}"/>
              </a:ext>
            </a:extLst>
          </p:cNvPr>
          <p:cNvSpPr/>
          <p:nvPr/>
        </p:nvSpPr>
        <p:spPr>
          <a:xfrm>
            <a:off x="5424394" y="2420888"/>
            <a:ext cx="756989" cy="9361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30BC441E-BFFF-AC75-3271-D6A860760937}"/>
              </a:ext>
            </a:extLst>
          </p:cNvPr>
          <p:cNvSpPr/>
          <p:nvPr/>
        </p:nvSpPr>
        <p:spPr>
          <a:xfrm>
            <a:off x="5508897" y="3482893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65B84ED-E0FC-3469-D51C-16C572E09155}"/>
              </a:ext>
            </a:extLst>
          </p:cNvPr>
          <p:cNvSpPr/>
          <p:nvPr/>
        </p:nvSpPr>
        <p:spPr>
          <a:xfrm>
            <a:off x="7278439" y="4437112"/>
            <a:ext cx="461913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1D610F8B-216E-4983-3239-3D9F0AE5456B}"/>
              </a:ext>
            </a:extLst>
          </p:cNvPr>
          <p:cNvSpPr/>
          <p:nvPr/>
        </p:nvSpPr>
        <p:spPr>
          <a:xfrm>
            <a:off x="7215404" y="4774621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2453C345-5066-43A9-14CB-A7A60760B954}"/>
              </a:ext>
            </a:extLst>
          </p:cNvPr>
          <p:cNvSpPr/>
          <p:nvPr/>
        </p:nvSpPr>
        <p:spPr>
          <a:xfrm>
            <a:off x="1697637" y="4293095"/>
            <a:ext cx="714123" cy="187220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178F963B-3966-5578-236E-2EA0A26C173A}"/>
              </a:ext>
            </a:extLst>
          </p:cNvPr>
          <p:cNvSpPr/>
          <p:nvPr/>
        </p:nvSpPr>
        <p:spPr>
          <a:xfrm>
            <a:off x="1156086" y="6246645"/>
            <a:ext cx="1797224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RoboDog </a:t>
            </a:r>
            <a:r>
              <a:rPr lang="ko-KR" altLang="en-US" sz="1400" b="1" dirty="0"/>
              <a:t>제어블록</a:t>
            </a:r>
            <a:endParaRPr lang="en-US" altLang="ko-KR" sz="1400" b="1" dirty="0"/>
          </a:p>
        </p:txBody>
      </p:sp>
    </p:spTree>
    <p:extLst>
      <p:ext uri="{BB962C8B-B14F-4D97-AF65-F5344CB8AC3E}">
        <p14:creationId xmlns:p14="http://schemas.microsoft.com/office/powerpoint/2010/main" val="2947987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357454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살펴보기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전면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측면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201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상단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하단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BAE8AB9-DD65-2290-BC97-6B61310BF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" y="1404791"/>
            <a:ext cx="9129395" cy="513458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자이로</a:t>
            </a: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센서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25393</TotalTime>
  <Words>443</Words>
  <Application>Microsoft Office PowerPoint</Application>
  <PresentationFormat>화면 슬라이드 쇼(4:3)</PresentationFormat>
  <Paragraphs>106</Paragraphs>
  <Slides>27</Slides>
  <Notes>6</Notes>
  <HiddenSlides>0</HiddenSlides>
  <MMClips>1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27</vt:i4>
      </vt:variant>
    </vt:vector>
  </HeadingPairs>
  <TitlesOfParts>
    <vt:vector size="38" baseType="lpstr">
      <vt:lpstr>나눔고딕 ExtraBold</vt:lpstr>
      <vt:lpstr>맑은 고딕</vt:lpstr>
      <vt:lpstr>휴먼편지체</vt:lpstr>
      <vt:lpstr>Arial</vt:lpstr>
      <vt:lpstr>Calibri</vt:lpstr>
      <vt:lpstr>Segoe UI Black</vt:lpstr>
      <vt:lpstr>Wingdings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4293</cp:revision>
  <cp:lastPrinted>2016-04-11T08:38:53Z</cp:lastPrinted>
  <dcterms:created xsi:type="dcterms:W3CDTF">2016-03-30T04:54:04Z</dcterms:created>
  <dcterms:modified xsi:type="dcterms:W3CDTF">2025-03-14T06:27:22Z</dcterms:modified>
</cp:coreProperties>
</file>