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3"/>
  </p:notesMasterIdLst>
  <p:handoutMasterIdLst>
    <p:handoutMasterId r:id="rId34"/>
  </p:handoutMasterIdLst>
  <p:sldIdLst>
    <p:sldId id="672" r:id="rId5"/>
    <p:sldId id="673" r:id="rId6"/>
    <p:sldId id="719" r:id="rId7"/>
    <p:sldId id="718" r:id="rId8"/>
    <p:sldId id="712" r:id="rId9"/>
    <p:sldId id="722" r:id="rId10"/>
    <p:sldId id="720" r:id="rId11"/>
    <p:sldId id="721" r:id="rId12"/>
    <p:sldId id="707" r:id="rId13"/>
    <p:sldId id="708" r:id="rId14"/>
    <p:sldId id="619" r:id="rId15"/>
    <p:sldId id="723" r:id="rId16"/>
    <p:sldId id="724" r:id="rId17"/>
    <p:sldId id="728" r:id="rId18"/>
    <p:sldId id="709" r:id="rId19"/>
    <p:sldId id="710" r:id="rId20"/>
    <p:sldId id="711" r:id="rId21"/>
    <p:sldId id="697" r:id="rId22"/>
    <p:sldId id="698" r:id="rId23"/>
    <p:sldId id="700" r:id="rId24"/>
    <p:sldId id="699" r:id="rId25"/>
    <p:sldId id="701" r:id="rId26"/>
    <p:sldId id="702" r:id="rId27"/>
    <p:sldId id="703" r:id="rId28"/>
    <p:sldId id="726" r:id="rId29"/>
    <p:sldId id="727" r:id="rId30"/>
    <p:sldId id="705" r:id="rId31"/>
    <p:sldId id="706" r:id="rId32"/>
  </p:sldIdLst>
  <p:sldSz cx="9144000" cy="6858000" type="screen4x3"/>
  <p:notesSz cx="9928225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  <p15:guide id="5" orient="horz" pos="1620">
          <p15:clr>
            <a:srgbClr val="A4A3A4"/>
          </p15:clr>
        </p15:guide>
        <p15:guide id="6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 userDrawn="1">
          <p15:clr>
            <a:srgbClr val="A4A3A4"/>
          </p15:clr>
        </p15:guide>
        <p15:guide id="2" pos="312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3399"/>
    <a:srgbClr val="1555A6"/>
    <a:srgbClr val="FF9801"/>
    <a:srgbClr val="FFC000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028" autoAdjust="0"/>
    <p:restoredTop sz="91647" autoAdjust="0"/>
  </p:normalViewPr>
  <p:slideViewPr>
    <p:cSldViewPr>
      <p:cViewPr varScale="1">
        <p:scale>
          <a:sx n="106" d="100"/>
          <a:sy n="106" d="100"/>
        </p:scale>
        <p:origin x="-1998" y="-84"/>
      </p:cViewPr>
      <p:guideLst>
        <p:guide orient="horz" pos="2160"/>
        <p:guide orient="horz" pos="2880"/>
        <p:guide orient="horz" pos="1620"/>
        <p:guide pos="2880"/>
        <p:guide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4082" y="1"/>
            <a:ext cx="4301848" cy="340046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4082" y="6456550"/>
            <a:ext cx="4301848" cy="340045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3" tIns="45722" rIns="91443" bIns="45722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1443" tIns="45722" rIns="91443" bIns="45722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3698" y="6456612"/>
            <a:ext cx="4302231" cy="339884"/>
          </a:xfrm>
          <a:prstGeom prst="rect">
            <a:avLst/>
          </a:prstGeom>
        </p:spPr>
        <p:txBody>
          <a:bodyPr vert="horz" lIns="91443" tIns="45722" rIns="91443" bIns="45722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41158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41158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인공지능의  마지막 기술 </a:t>
            </a:r>
            <a:r>
              <a:rPr lang="en-US" altLang="ko-KR" dirty="0">
                <a:sym typeface="Wingdings" pitchFamily="2" charset="2"/>
              </a:rPr>
              <a:t>– </a:t>
            </a:r>
            <a:r>
              <a:rPr lang="ko-KR" altLang="en-US" dirty="0">
                <a:sym typeface="Wingdings" pitchFamily="2" charset="2"/>
              </a:rPr>
              <a:t>컴퓨터 비전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자율 주행 자동차의 구동원리 총 </a:t>
            </a:r>
            <a:r>
              <a:rPr lang="en-US" altLang="ko-KR" dirty="0">
                <a:sym typeface="Wingdings" pitchFamily="2" charset="2"/>
              </a:rPr>
              <a:t>3</a:t>
            </a:r>
            <a:r>
              <a:rPr lang="ko-KR" altLang="en-US" dirty="0">
                <a:sym typeface="Wingdings" pitchFamily="2" charset="2"/>
              </a:rPr>
              <a:t>단계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1.</a:t>
            </a:r>
            <a:r>
              <a:rPr lang="ko-KR" altLang="en-US" dirty="0">
                <a:sym typeface="Wingdings" pitchFamily="2" charset="2"/>
              </a:rPr>
              <a:t>인지단계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카메라 센서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레이더 레이저</a:t>
            </a:r>
            <a:r>
              <a:rPr lang="en-US" altLang="ko-KR" dirty="0">
                <a:sym typeface="Wingdings" pitchFamily="2" charset="2"/>
              </a:rPr>
              <a:t>,GPS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2. </a:t>
            </a:r>
            <a:r>
              <a:rPr lang="ko-KR" altLang="en-US" dirty="0">
                <a:sym typeface="Wingdings" pitchFamily="2" charset="2"/>
              </a:rPr>
              <a:t>판단단계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인공지능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인간처럼 학습하고 생각할 수 있는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 err="1">
                <a:sym typeface="Wingdings" pitchFamily="2" charset="2"/>
              </a:rPr>
              <a:t>딥러닝</a:t>
            </a:r>
            <a:r>
              <a:rPr lang="ko-KR" altLang="en-US" dirty="0">
                <a:sym typeface="Wingdings" pitchFamily="2" charset="2"/>
              </a:rPr>
              <a:t> 기술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스스로 학습하는 컴퓨터</a:t>
            </a:r>
            <a:r>
              <a:rPr lang="en-US" altLang="ko-KR" dirty="0">
                <a:sym typeface="Wingdings" pitchFamily="2" charset="2"/>
              </a:rPr>
              <a:t>)</a:t>
            </a: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가장 이상적인 결정을 내릴 수 있습니다</a:t>
            </a:r>
            <a:r>
              <a:rPr lang="en-US" altLang="ko-KR" dirty="0">
                <a:sym typeface="Wingdings" pitchFamily="2" charset="2"/>
              </a:rPr>
              <a:t>.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3.</a:t>
            </a:r>
            <a:r>
              <a:rPr lang="ko-KR" altLang="en-US" dirty="0">
                <a:sym typeface="Wingdings" pitchFamily="2" charset="2"/>
              </a:rPr>
              <a:t>제어단계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지능 제어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지능 운행장치</a:t>
            </a:r>
            <a:r>
              <a:rPr lang="en-US" altLang="ko-KR">
                <a:sym typeface="Wingdings" pitchFamily="2" charset="2"/>
              </a:rPr>
              <a:t>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13043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인공지능의  마지막 기술 </a:t>
            </a:r>
            <a:r>
              <a:rPr lang="en-US" altLang="ko-KR" dirty="0">
                <a:sym typeface="Wingdings" pitchFamily="2" charset="2"/>
              </a:rPr>
              <a:t>– </a:t>
            </a:r>
            <a:r>
              <a:rPr lang="ko-KR" altLang="en-US" dirty="0">
                <a:sym typeface="Wingdings" pitchFamily="2" charset="2"/>
              </a:rPr>
              <a:t>컴퓨터 비전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자율 주행 자동차의 구동원리 총 </a:t>
            </a:r>
            <a:r>
              <a:rPr lang="en-US" altLang="ko-KR" dirty="0">
                <a:sym typeface="Wingdings" pitchFamily="2" charset="2"/>
              </a:rPr>
              <a:t>3</a:t>
            </a:r>
            <a:r>
              <a:rPr lang="ko-KR" altLang="en-US" dirty="0">
                <a:sym typeface="Wingdings" pitchFamily="2" charset="2"/>
              </a:rPr>
              <a:t>단계</a:t>
            </a: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1.</a:t>
            </a:r>
            <a:r>
              <a:rPr lang="ko-KR" altLang="en-US" dirty="0">
                <a:sym typeface="Wingdings" pitchFamily="2" charset="2"/>
              </a:rPr>
              <a:t>인지단계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카메라 센서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레이더 레이저</a:t>
            </a:r>
            <a:r>
              <a:rPr lang="en-US" altLang="ko-KR" dirty="0">
                <a:sym typeface="Wingdings" pitchFamily="2" charset="2"/>
              </a:rPr>
              <a:t>,GPS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2. </a:t>
            </a:r>
            <a:r>
              <a:rPr lang="ko-KR" altLang="en-US" dirty="0">
                <a:sym typeface="Wingdings" pitchFamily="2" charset="2"/>
              </a:rPr>
              <a:t>판단단계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인공지능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인간처럼 학습하고 생각할 수 있는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 err="1">
                <a:sym typeface="Wingdings" pitchFamily="2" charset="2"/>
              </a:rPr>
              <a:t>딥러닝</a:t>
            </a:r>
            <a:r>
              <a:rPr lang="ko-KR" altLang="en-US" dirty="0">
                <a:sym typeface="Wingdings" pitchFamily="2" charset="2"/>
              </a:rPr>
              <a:t> 기술</a:t>
            </a:r>
            <a:r>
              <a:rPr lang="en-US" altLang="ko-KR" dirty="0">
                <a:sym typeface="Wingdings" pitchFamily="2" charset="2"/>
              </a:rPr>
              <a:t>:</a:t>
            </a:r>
            <a:r>
              <a:rPr lang="ko-KR" altLang="en-US" dirty="0">
                <a:sym typeface="Wingdings" pitchFamily="2" charset="2"/>
              </a:rPr>
              <a:t>스스로 학습하는 컴퓨터</a:t>
            </a:r>
            <a:r>
              <a:rPr lang="en-US" altLang="ko-KR" dirty="0">
                <a:sym typeface="Wingdings" pitchFamily="2" charset="2"/>
              </a:rPr>
              <a:t>)</a:t>
            </a:r>
          </a:p>
          <a:p>
            <a:pPr defTabSz="955790">
              <a:defRPr/>
            </a:pPr>
            <a:r>
              <a:rPr lang="ko-KR" altLang="en-US" dirty="0">
                <a:sym typeface="Wingdings" pitchFamily="2" charset="2"/>
              </a:rPr>
              <a:t>가장 이상적인 결정을 내릴 수 있습니다</a:t>
            </a:r>
            <a:r>
              <a:rPr lang="en-US" altLang="ko-KR" dirty="0">
                <a:sym typeface="Wingdings" pitchFamily="2" charset="2"/>
              </a:rPr>
              <a:t>.</a:t>
            </a:r>
          </a:p>
          <a:p>
            <a:pPr defTabSz="955790">
              <a:defRPr/>
            </a:pPr>
            <a:endParaRPr lang="en-US" altLang="ko-KR" dirty="0">
              <a:sym typeface="Wingdings" pitchFamily="2" charset="2"/>
            </a:endParaRPr>
          </a:p>
          <a:p>
            <a:pPr defTabSz="955790">
              <a:defRPr/>
            </a:pPr>
            <a:r>
              <a:rPr lang="en-US" altLang="ko-KR" dirty="0">
                <a:sym typeface="Wingdings" pitchFamily="2" charset="2"/>
              </a:rPr>
              <a:t>3.</a:t>
            </a:r>
            <a:r>
              <a:rPr lang="ko-KR" altLang="en-US" dirty="0">
                <a:sym typeface="Wingdings" pitchFamily="2" charset="2"/>
              </a:rPr>
              <a:t>제어단계</a:t>
            </a:r>
            <a:r>
              <a:rPr lang="en-US" altLang="ko-KR" dirty="0">
                <a:sym typeface="Wingdings" pitchFamily="2" charset="2"/>
              </a:rPr>
              <a:t>(</a:t>
            </a:r>
            <a:r>
              <a:rPr lang="ko-KR" altLang="en-US" dirty="0">
                <a:sym typeface="Wingdings" pitchFamily="2" charset="2"/>
              </a:rPr>
              <a:t>지능 제어 시스템</a:t>
            </a:r>
            <a:r>
              <a:rPr lang="en-US" altLang="ko-KR" dirty="0">
                <a:sym typeface="Wingdings" pitchFamily="2" charset="2"/>
              </a:rPr>
              <a:t>, </a:t>
            </a:r>
            <a:r>
              <a:rPr lang="ko-KR" altLang="en-US" dirty="0">
                <a:sym typeface="Wingdings" pitchFamily="2" charset="2"/>
              </a:rPr>
              <a:t>지능 운행장치</a:t>
            </a:r>
            <a:r>
              <a:rPr lang="en-US" altLang="ko-KR">
                <a:sym typeface="Wingdings" pitchFamily="2" charset="2"/>
              </a:rPr>
              <a:t>)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13043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265488" y="509588"/>
            <a:ext cx="3397250" cy="25495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70776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9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8" y="1713960"/>
            <a:ext cx="3281111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9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69" y="3846667"/>
            <a:ext cx="4839395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/>
              <a:t>Contents</a:t>
            </a:r>
            <a:r>
              <a:rPr lang="ko-KR" altLang="en-US" dirty="0"/>
              <a:t> </a:t>
            </a:r>
            <a:r>
              <a:rPr lang="en-US" altLang="ko-KR" dirty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4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3" y="1947696"/>
            <a:ext cx="3090399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4199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5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8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9" y="6331891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/>
              <a:t>설명설명</a:t>
            </a:r>
            <a:endParaRPr lang="en-US" altLang="ko-KR"/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9732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5" y="714357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30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9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9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2983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528376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752013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31034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8253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80836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10124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8628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0813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1" y="714357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5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0672" y="663391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668055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09754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632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538132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707538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9493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833841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012472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951944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3" y="160713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2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691807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7"/>
            <a:ext cx="8762623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8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1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42585534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4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40" y="49705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2" y="865019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2" name="타원 41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75" y="642919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40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2" y="1825229"/>
            <a:ext cx="3841749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2" y="1825229"/>
            <a:ext cx="3841751" cy="435173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6341254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4"/>
            <a:ext cx="7886700" cy="13251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9" y="1681163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9" y="2505076"/>
            <a:ext cx="3867151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6"/>
            <a:ext cx="3888316" cy="368498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639143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02968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881853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05164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8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9" y="987030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8" y="2057401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63100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5845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7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8280" y="134636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60" y="81636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6" y="365524"/>
            <a:ext cx="1970617" cy="581144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2" y="365524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706522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2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2" y="1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5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3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9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7" y="303974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3" y="322262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5" y="434899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3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2" y="458671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2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2" y="865019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1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9" y="150541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9" y="664755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50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5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3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3" y="246574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9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6"/>
            <a:ext cx="470635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1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4" y="3320417"/>
            <a:ext cx="9061359" cy="3600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5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23" r:id="rId7"/>
    <p:sldLayoutId id="2147483724" r:id="rId8"/>
    <p:sldLayoutId id="2147483732" r:id="rId9"/>
    <p:sldLayoutId id="2147483744" r:id="rId10"/>
    <p:sldLayoutId id="21474837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4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2023-11-16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9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9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f_joanlON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video" Target="NULL" TargetMode="External"/><Relationship Id="rId6" Type="http://schemas.openxmlformats.org/officeDocument/2006/relationships/image" Target="../media/image40.png"/><Relationship Id="rId5" Type="http://schemas.microsoft.com/office/2007/relationships/media" Target="../media/media1.mp4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&#54620;&#48177;&#44256;\&#51452;&#54665;&#50689;&#49345;.mp4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48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572009"/>
            <a:ext cx="5072099" cy="11430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 </a:t>
            </a:r>
          </a:p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03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dirty="0">
                <a:solidFill>
                  <a:prstClr val="black"/>
                </a:solidFill>
                <a:ea typeface="맑은 고딕"/>
              </a:rPr>
              <a:t>코딩 실행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맑은 고딕"/>
              <a:cs typeface="Tahoma" panose="020B0604030504040204" pitchFamily="34" charset="0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="" xmlns:a16="http://schemas.microsoft.com/office/drawing/2014/main" id="{2942D4C1-3AC1-4AF8-861E-4C18D20BD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r="8333" b="60811"/>
          <a:stretch>
            <a:fillRect/>
          </a:stretch>
        </p:blipFill>
        <p:spPr bwMode="auto">
          <a:xfrm>
            <a:off x="6357950" y="1428736"/>
            <a:ext cx="2520007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>
            <a:extLst>
              <a:ext uri="{FF2B5EF4-FFF2-40B4-BE49-F238E27FC236}">
                <a16:creationId xmlns="" xmlns:a16="http://schemas.microsoft.com/office/drawing/2014/main" id="{E86AD505-8D61-4392-879B-3EF8A8933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r="8434" b="61845"/>
          <a:stretch>
            <a:fillRect/>
          </a:stretch>
        </p:blipFill>
        <p:spPr bwMode="auto">
          <a:xfrm>
            <a:off x="3499285" y="1489184"/>
            <a:ext cx="2501475" cy="214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>
            <a:extLst>
              <a:ext uri="{FF2B5EF4-FFF2-40B4-BE49-F238E27FC236}">
                <a16:creationId xmlns="" xmlns:a16="http://schemas.microsoft.com/office/drawing/2014/main" id="{BADF1606-F127-40DD-BB36-ED454F1AB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r="9200" b="60363"/>
          <a:stretch>
            <a:fillRect/>
          </a:stretch>
        </p:blipFill>
        <p:spPr bwMode="auto">
          <a:xfrm>
            <a:off x="464429" y="1428736"/>
            <a:ext cx="2501475" cy="224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타원 17">
            <a:extLst>
              <a:ext uri="{FF2B5EF4-FFF2-40B4-BE49-F238E27FC236}">
                <a16:creationId xmlns="" xmlns:a16="http://schemas.microsoft.com/office/drawing/2014/main" id="{61C5AABF-F159-4FF2-A34E-F8E117334E31}"/>
              </a:ext>
            </a:extLst>
          </p:cNvPr>
          <p:cNvSpPr/>
          <p:nvPr/>
        </p:nvSpPr>
        <p:spPr>
          <a:xfrm>
            <a:off x="182839" y="2850986"/>
            <a:ext cx="625369" cy="1000590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="" xmlns:a16="http://schemas.microsoft.com/office/drawing/2014/main" id="{AF2ADBE5-0130-4EC5-BB55-9A24A4C1746B}"/>
              </a:ext>
            </a:extLst>
          </p:cNvPr>
          <p:cNvSpPr/>
          <p:nvPr/>
        </p:nvSpPr>
        <p:spPr>
          <a:xfrm>
            <a:off x="3356409" y="1786638"/>
            <a:ext cx="1000590" cy="470899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="" xmlns:a16="http://schemas.microsoft.com/office/drawing/2014/main" id="{A05D42EA-07CA-479E-A9B9-1A9599C3747E}"/>
              </a:ext>
            </a:extLst>
          </p:cNvPr>
          <p:cNvSpPr/>
          <p:nvPr/>
        </p:nvSpPr>
        <p:spPr>
          <a:xfrm>
            <a:off x="7020272" y="1844824"/>
            <a:ext cx="1140033" cy="375221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2" name="speed">
            <a:extLst>
              <a:ext uri="{FF2B5EF4-FFF2-40B4-BE49-F238E27FC236}">
                <a16:creationId xmlns="" xmlns:a16="http://schemas.microsoft.com/office/drawing/2014/main" id="{A219D79D-F8EE-4CF6-9662-33A5A05EC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06" y="1214422"/>
            <a:ext cx="645233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</a:p>
        </p:txBody>
      </p:sp>
      <p:sp>
        <p:nvSpPr>
          <p:cNvPr id="23" name="speed">
            <a:extLst>
              <a:ext uri="{FF2B5EF4-FFF2-40B4-BE49-F238E27FC236}">
                <a16:creationId xmlns="" xmlns:a16="http://schemas.microsoft.com/office/drawing/2014/main" id="{1FB9C78C-D7C5-4D2F-987E-3D6066FF8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357" y="1214422"/>
            <a:ext cx="645233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</a:p>
        </p:txBody>
      </p:sp>
      <p:sp>
        <p:nvSpPr>
          <p:cNvPr id="24" name="speed">
            <a:extLst>
              <a:ext uri="{FF2B5EF4-FFF2-40B4-BE49-F238E27FC236}">
                <a16:creationId xmlns="" xmlns:a16="http://schemas.microsoft.com/office/drawing/2014/main" id="{12063766-C9CF-481A-B53A-B478BBB757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3636" y="1214422"/>
            <a:ext cx="645233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03</a:t>
            </a:r>
          </a:p>
        </p:txBody>
      </p:sp>
      <p:pic>
        <p:nvPicPr>
          <p:cNvPr id="25" name="Picture 5">
            <a:extLst>
              <a:ext uri="{FF2B5EF4-FFF2-40B4-BE49-F238E27FC236}">
                <a16:creationId xmlns="" xmlns:a16="http://schemas.microsoft.com/office/drawing/2014/main" id="{0A4DC04A-364B-475E-8F0F-EC7B5E64B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 r="9200" b="62164"/>
          <a:stretch>
            <a:fillRect/>
          </a:stretch>
        </p:blipFill>
        <p:spPr bwMode="auto">
          <a:xfrm>
            <a:off x="1125633" y="4305432"/>
            <a:ext cx="2501475" cy="214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그림 25">
            <a:extLst>
              <a:ext uri="{FF2B5EF4-FFF2-40B4-BE49-F238E27FC236}">
                <a16:creationId xmlns="" xmlns:a16="http://schemas.microsoft.com/office/drawing/2014/main" id="{32338C37-2D3D-49EB-A186-5BF388EEF2B9}"/>
              </a:ext>
            </a:extLst>
          </p:cNvPr>
          <p:cNvPicPr/>
          <p:nvPr/>
        </p:nvPicPr>
        <p:blipFill>
          <a:blip r:embed="rId6"/>
          <a:srcRect b="7185"/>
          <a:stretch>
            <a:fillRect/>
          </a:stretch>
        </p:blipFill>
        <p:spPr bwMode="auto">
          <a:xfrm rot="16200000">
            <a:off x="5261341" y="3382143"/>
            <a:ext cx="2030709" cy="387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타원 26">
            <a:extLst>
              <a:ext uri="{FF2B5EF4-FFF2-40B4-BE49-F238E27FC236}">
                <a16:creationId xmlns="" xmlns:a16="http://schemas.microsoft.com/office/drawing/2014/main" id="{73508A2C-0CC1-4A72-B44A-47DE34E0ED74}"/>
              </a:ext>
            </a:extLst>
          </p:cNvPr>
          <p:cNvSpPr/>
          <p:nvPr/>
        </p:nvSpPr>
        <p:spPr>
          <a:xfrm>
            <a:off x="2294748" y="4222489"/>
            <a:ext cx="581917" cy="500295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8" name="speed">
            <a:extLst>
              <a:ext uri="{FF2B5EF4-FFF2-40B4-BE49-F238E27FC236}">
                <a16:creationId xmlns="" xmlns:a16="http://schemas.microsoft.com/office/drawing/2014/main" id="{5AC6D613-B392-41D0-8FEB-908B853599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25" y="4029672"/>
            <a:ext cx="645233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04</a:t>
            </a:r>
          </a:p>
        </p:txBody>
      </p:sp>
      <p:sp>
        <p:nvSpPr>
          <p:cNvPr id="29" name="speed">
            <a:extLst>
              <a:ext uri="{FF2B5EF4-FFF2-40B4-BE49-F238E27FC236}">
                <a16:creationId xmlns="" xmlns:a16="http://schemas.microsoft.com/office/drawing/2014/main" id="{7FEFA4B8-B3B6-462F-8A01-D45DC61C1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4012" y="4038222"/>
            <a:ext cx="645233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05</a:t>
            </a:r>
          </a:p>
        </p:txBody>
      </p:sp>
    </p:spTree>
    <p:extLst>
      <p:ext uri="{BB962C8B-B14F-4D97-AF65-F5344CB8AC3E}">
        <p14:creationId xmlns="" xmlns:p14="http://schemas.microsoft.com/office/powerpoint/2010/main" val="3272094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4"/>
            <a:ext cx="7650807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고고씽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~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알씨카 즐기기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 flipV="1">
            <a:off x="1000100" y="1357298"/>
            <a:ext cx="6974046" cy="523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223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자동자동차</a:t>
            </a:r>
            <a:r>
              <a:rPr lang="en-US" altLang="ko-KR" sz="5000" b="1" dirty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6"/>
          <p:cNvSpPr txBox="1">
            <a:spLocks/>
          </p:cNvSpPr>
          <p:nvPr/>
        </p:nvSpPr>
        <p:spPr>
          <a:xfrm>
            <a:off x="350218" y="318624"/>
            <a:ext cx="7650807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자율 자동차는 어떻게 스스로 달릴까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?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00241"/>
            <a:ext cx="672289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223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81" name="Picture 9"/>
          <p:cNvPicPr>
            <a:picLocks noChangeAspect="1" noChangeArrowheads="1"/>
          </p:cNvPicPr>
          <p:nvPr/>
        </p:nvPicPr>
        <p:blipFill>
          <a:blip r:embed="rId2" cstate="print"/>
          <a:srcRect b="59271"/>
          <a:stretch>
            <a:fillRect/>
          </a:stretch>
        </p:blipFill>
        <p:spPr bwMode="auto">
          <a:xfrm>
            <a:off x="5000628" y="2328261"/>
            <a:ext cx="3071834" cy="257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ko-KR" altLang="en-US" dirty="0" smtClean="0">
                <a:solidFill>
                  <a:prstClr val="black"/>
                </a:solidFill>
                <a:ea typeface="맑은 고딕"/>
              </a:rPr>
              <a:t>코딩 실행</a:t>
            </a:r>
            <a:r>
              <a:rPr lang="en-US" altLang="ko-KR" dirty="0" smtClean="0">
                <a:solidFill>
                  <a:prstClr val="black"/>
                </a:solidFill>
                <a:ea typeface="맑은 고딕"/>
              </a:rPr>
              <a:t>- </a:t>
            </a:r>
            <a:r>
              <a:rPr lang="ko-KR" altLang="en-US" dirty="0" smtClean="0">
                <a:solidFill>
                  <a:prstClr val="black"/>
                </a:solidFill>
                <a:ea typeface="맑은 고딕"/>
              </a:rPr>
              <a:t>새파일 열기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맑은 고딕"/>
              <a:cs typeface="Tahoma" panose="020B0604030504040204" pitchFamily="34" charset="0"/>
            </a:endParaRPr>
          </a:p>
        </p:txBody>
      </p:sp>
      <p:pic>
        <p:nvPicPr>
          <p:cNvPr id="17" name="Picture 3">
            <a:extLst>
              <a:ext uri="{FF2B5EF4-FFF2-40B4-BE49-F238E27FC236}">
                <a16:creationId xmlns="" xmlns:a16="http://schemas.microsoft.com/office/drawing/2014/main" id="{BADF1606-F127-40DD-BB36-ED454F1AB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r="12796" b="86880"/>
          <a:stretch>
            <a:fillRect/>
          </a:stretch>
        </p:blipFill>
        <p:spPr bwMode="auto">
          <a:xfrm>
            <a:off x="607305" y="2328262"/>
            <a:ext cx="346462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타원 17">
            <a:extLst>
              <a:ext uri="{FF2B5EF4-FFF2-40B4-BE49-F238E27FC236}">
                <a16:creationId xmlns="" xmlns:a16="http://schemas.microsoft.com/office/drawing/2014/main" id="{61C5AABF-F159-4FF2-A34E-F8E117334E31}"/>
              </a:ext>
            </a:extLst>
          </p:cNvPr>
          <p:cNvSpPr/>
          <p:nvPr/>
        </p:nvSpPr>
        <p:spPr>
          <a:xfrm>
            <a:off x="666356" y="2304816"/>
            <a:ext cx="500065" cy="500066"/>
          </a:xfrm>
          <a:prstGeom prst="ellipse">
            <a:avLst/>
          </a:prstGeom>
          <a:noFill/>
          <a:ln w="63500"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2" name="speed">
            <a:extLst>
              <a:ext uri="{FF2B5EF4-FFF2-40B4-BE49-F238E27FC236}">
                <a16:creationId xmlns="" xmlns:a16="http://schemas.microsoft.com/office/drawing/2014/main" id="{A219D79D-F8EE-4CF6-9662-33A5A05EC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48" y="1613882"/>
            <a:ext cx="3071834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ko-KR" altLang="en-US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새파일 열기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speed">
            <a:extLst>
              <a:ext uri="{FF2B5EF4-FFF2-40B4-BE49-F238E27FC236}">
                <a16:creationId xmlns="" xmlns:a16="http://schemas.microsoft.com/office/drawing/2014/main" id="{A219D79D-F8EE-4CF6-9662-33A5A05EC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28" y="1571612"/>
            <a:ext cx="3071834" cy="470898"/>
          </a:xfrm>
          <a:prstGeom prst="rect">
            <a:avLst/>
          </a:prstGeom>
          <a:solidFill>
            <a:srgbClr val="C00000"/>
          </a:solidFill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ko-KR" altLang="en-US" sz="3400" b="1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블록 선택</a:t>
            </a:r>
            <a:endParaRPr lang="en-US" altLang="ko-KR" sz="3400" b="1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9880" name="Picture 8" descr="Finger - Free interface ic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471402"/>
            <a:ext cx="1285884" cy="1285884"/>
          </a:xfrm>
          <a:prstGeom prst="rect">
            <a:avLst/>
          </a:prstGeom>
          <a:noFill/>
        </p:spPr>
      </p:pic>
      <p:sp>
        <p:nvSpPr>
          <p:cNvPr id="32" name="텍스트 개체 틀 6"/>
          <p:cNvSpPr txBox="1">
            <a:spLocks/>
          </p:cNvSpPr>
          <p:nvPr/>
        </p:nvSpPr>
        <p:spPr>
          <a:xfrm>
            <a:off x="357158" y="5929330"/>
            <a:ext cx="828680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블록 콕</a:t>
            </a:r>
            <a:r>
              <a:rPr lang="en-US" altLang="ko-KR" dirty="0" smtClean="0">
                <a:solidFill>
                  <a:srgbClr val="FF0000"/>
                </a:solidFill>
              </a:rPr>
              <a:t>! (Pick)</a:t>
            </a:r>
            <a:r>
              <a:rPr lang="ko-KR" altLang="en-US" dirty="0" smtClean="0">
                <a:solidFill>
                  <a:srgbClr val="FF0000"/>
                </a:solidFill>
              </a:rPr>
              <a:t>찍고 </a:t>
            </a:r>
            <a:r>
              <a:rPr lang="en-US" altLang="ko-KR" dirty="0" smtClean="0">
                <a:solidFill>
                  <a:srgbClr val="FF0000"/>
                </a:solidFill>
              </a:rPr>
              <a:t>(Drag)</a:t>
            </a:r>
            <a:r>
              <a:rPr lang="ko-KR" altLang="en-US" dirty="0" smtClean="0">
                <a:solidFill>
                  <a:srgbClr val="FF0000"/>
                </a:solidFill>
              </a:rPr>
              <a:t>드래그하세요</a:t>
            </a:r>
            <a:r>
              <a:rPr lang="en-US" altLang="ko-KR" dirty="0" smtClean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2094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(1)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/>
          <a:srcRect l="30847" t="13678" r="13512" b="69177"/>
          <a:stretch/>
        </p:blipFill>
        <p:spPr bwMode="auto">
          <a:xfrm>
            <a:off x="2050071" y="1484784"/>
            <a:ext cx="5043858" cy="319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텍스트 개체 틀 6"/>
          <p:cNvSpPr txBox="1">
            <a:spLocks/>
          </p:cNvSpPr>
          <p:nvPr/>
        </p:nvSpPr>
        <p:spPr>
          <a:xfrm>
            <a:off x="1071538" y="5143512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자동차가 움직일까요</a:t>
            </a:r>
            <a:r>
              <a:rPr lang="en-US" altLang="ko-KR" dirty="0">
                <a:solidFill>
                  <a:srgbClr val="FF0000"/>
                </a:solidFill>
              </a:rPr>
              <a:t>?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직진</a:t>
            </a:r>
            <a:r>
              <a:rPr lang="en-US" altLang="ko-KR" dirty="0"/>
              <a:t>/</a:t>
            </a:r>
            <a:r>
              <a:rPr lang="ko-KR" altLang="en-US" dirty="0"/>
              <a:t>후진</a:t>
            </a:r>
            <a:r>
              <a:rPr lang="en-US" altLang="ko-KR" dirty="0"/>
              <a:t>(2)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3"/>
          <a:srcRect l="28648" t="14110" r="9722" b="63491"/>
          <a:stretch/>
        </p:blipFill>
        <p:spPr bwMode="auto">
          <a:xfrm>
            <a:off x="4032898" y="1085868"/>
            <a:ext cx="4466000" cy="333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/>
          <a:srcRect l="16007" t="62704" r="34032" b="32995"/>
          <a:stretch/>
        </p:blipFill>
        <p:spPr bwMode="auto">
          <a:xfrm>
            <a:off x="2375756" y="5566831"/>
            <a:ext cx="4392488" cy="77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텍스트 개체 틀 6"/>
          <p:cNvSpPr txBox="1">
            <a:spLocks/>
          </p:cNvSpPr>
          <p:nvPr/>
        </p:nvSpPr>
        <p:spPr>
          <a:xfrm>
            <a:off x="350218" y="1700808"/>
            <a:ext cx="3573610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잘 움직이시죠</a:t>
            </a:r>
            <a:r>
              <a:rPr lang="en-US" altLang="ko-KR" dirty="0">
                <a:solidFill>
                  <a:srgbClr val="FF0000"/>
                </a:solidFill>
              </a:rPr>
              <a:t>? </a:t>
            </a:r>
            <a:r>
              <a:rPr lang="ko-KR" altLang="en-US" dirty="0">
                <a:solidFill>
                  <a:srgbClr val="FF0000"/>
                </a:solidFill>
              </a:rPr>
              <a:t>그럼</a:t>
            </a:r>
            <a:r>
              <a:rPr lang="en-US" altLang="ko-KR" dirty="0">
                <a:solidFill>
                  <a:srgbClr val="FF0000"/>
                </a:solidFill>
              </a:rPr>
              <a:t>..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0" name="텍스트 개체 틀 6"/>
          <p:cNvSpPr txBox="1">
            <a:spLocks/>
          </p:cNvSpPr>
          <p:nvPr/>
        </p:nvSpPr>
        <p:spPr>
          <a:xfrm>
            <a:off x="-220046" y="4725144"/>
            <a:ext cx="8464454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ko-KR" altLang="en-US" dirty="0">
                <a:solidFill>
                  <a:srgbClr val="FF0000"/>
                </a:solidFill>
              </a:rPr>
              <a:t>아래 블록으로 좌</a:t>
            </a:r>
            <a:r>
              <a:rPr lang="en-US" altLang="ko-KR" dirty="0">
                <a:solidFill>
                  <a:srgbClr val="FF0000"/>
                </a:solidFill>
              </a:rPr>
              <a:t>/</a:t>
            </a:r>
            <a:r>
              <a:rPr lang="ko-KR" altLang="en-US" dirty="0">
                <a:solidFill>
                  <a:srgbClr val="FF0000"/>
                </a:solidFill>
              </a:rPr>
              <a:t>우회전 해보세요</a:t>
            </a:r>
            <a:r>
              <a:rPr lang="en-US" altLang="ko-KR" dirty="0">
                <a:solidFill>
                  <a:srgbClr val="FF0000"/>
                </a:solidFill>
              </a:rPr>
              <a:t>.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좌회전</a:t>
            </a:r>
            <a:r>
              <a:rPr lang="en-US" altLang="ko-KR" dirty="0"/>
              <a:t>/</a:t>
            </a:r>
            <a:r>
              <a:rPr lang="ko-KR" altLang="en-US" dirty="0"/>
              <a:t>우회전</a:t>
            </a:r>
            <a:endParaRPr lang="en-US" altLang="ko-K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/>
          <a:srcRect l="30093" t="13738" r="9722" b="50430"/>
          <a:stretch/>
        </p:blipFill>
        <p:spPr bwMode="auto">
          <a:xfrm>
            <a:off x="3426190" y="28563"/>
            <a:ext cx="5538298" cy="6777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미션로드주행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34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9" y="318624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로드 영상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929587" y="50004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5" name="주행영상">
            <a:hlinkClick r:id="" action="ppaction://media"/>
            <a:extLst>
              <a:ext uri="{FF2B5EF4-FFF2-40B4-BE49-F238E27FC236}">
                <a16:creationId xmlns:a16="http://schemas.microsoft.com/office/drawing/2014/main" xmlns="" id="{3593CF02-E5FD-49D2-9F27-149109EAC4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57980" y="-12674"/>
            <a:ext cx="5347699" cy="687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827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4294967295"/>
          </p:nvPr>
        </p:nvSpPr>
        <p:spPr>
          <a:xfrm>
            <a:off x="785818" y="818689"/>
            <a:ext cx="164304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로드맵</a:t>
            </a:r>
            <a:endParaRPr lang="en-US" altLang="ko-KR" dirty="0" smtClean="0"/>
          </a:p>
        </p:txBody>
      </p:sp>
      <p:grpSp>
        <p:nvGrpSpPr>
          <p:cNvPr id="2" name="그룹 45"/>
          <p:cNvGrpSpPr/>
          <p:nvPr/>
        </p:nvGrpSpPr>
        <p:grpSpPr>
          <a:xfrm>
            <a:off x="1142976" y="1428736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aphicFrame>
        <p:nvGraphicFramePr>
          <p:cNvPr id="22" name="개체 21"/>
          <p:cNvGraphicFramePr>
            <a:graphicFrameLocks noChangeAspect="1"/>
          </p:cNvGraphicFramePr>
          <p:nvPr/>
        </p:nvGraphicFramePr>
        <p:xfrm>
          <a:off x="3286116" y="0"/>
          <a:ext cx="4887913" cy="6858000"/>
        </p:xfrm>
        <a:graphic>
          <a:graphicData uri="http://schemas.openxmlformats.org/presentationml/2006/ole">
            <p:oleObj spid="_x0000_s2050" name="문서" r:id="rId4" imgW="7037373" imgH="98732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3827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xmlns="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468313"/>
            <a:ext cx="3921125" cy="638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자유형 9"/>
          <p:cNvSpPr/>
          <p:nvPr/>
        </p:nvSpPr>
        <p:spPr>
          <a:xfrm>
            <a:off x="2061882" y="2244165"/>
            <a:ext cx="1661459" cy="4084917"/>
          </a:xfrm>
          <a:custGeom>
            <a:avLst/>
            <a:gdLst>
              <a:gd name="connsiteX0" fmla="*/ 1308847 w 1661459"/>
              <a:gd name="connsiteY0" fmla="*/ 4084917 h 4084917"/>
              <a:gd name="connsiteX1" fmla="*/ 1443318 w 1661459"/>
              <a:gd name="connsiteY1" fmla="*/ 597647 h 4084917"/>
              <a:gd name="connsiteX2" fmla="*/ 0 w 1661459"/>
              <a:gd name="connsiteY2" fmla="*/ 499035 h 40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1459" h="4084917">
                <a:moveTo>
                  <a:pt x="1308847" y="4084917"/>
                </a:moveTo>
                <a:cubicBezTo>
                  <a:pt x="1485153" y="2640105"/>
                  <a:pt x="1661459" y="1195294"/>
                  <a:pt x="1443318" y="597647"/>
                </a:cubicBezTo>
                <a:cubicBezTo>
                  <a:pt x="1225177" y="0"/>
                  <a:pt x="612588" y="249517"/>
                  <a:pt x="0" y="499035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79" name="AutoShape 7" descr="Number 1 Generic color fill icon"/>
          <p:cNvSpPr>
            <a:spLocks noChangeAspect="1" noChangeArrowheads="1"/>
          </p:cNvSpPr>
          <p:nvPr/>
        </p:nvSpPr>
        <p:spPr bwMode="auto">
          <a:xfrm>
            <a:off x="168275" y="-136525"/>
            <a:ext cx="296863" cy="296863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3083" name="Picture 11" descr="Number 1 Generic color fill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714488"/>
            <a:ext cx="785818" cy="785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xmlns="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28304"/>
            <a:ext cx="3714776" cy="6372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자유형 10"/>
          <p:cNvSpPr/>
          <p:nvPr/>
        </p:nvSpPr>
        <p:spPr>
          <a:xfrm>
            <a:off x="355600" y="1828800"/>
            <a:ext cx="1625600" cy="4303059"/>
          </a:xfrm>
          <a:custGeom>
            <a:avLst/>
            <a:gdLst>
              <a:gd name="connsiteX0" fmla="*/ 1625600 w 1625600"/>
              <a:gd name="connsiteY0" fmla="*/ 860612 h 4303059"/>
              <a:gd name="connsiteX1" fmla="*/ 209176 w 1625600"/>
              <a:gd name="connsiteY1" fmla="*/ 573741 h 4303059"/>
              <a:gd name="connsiteX2" fmla="*/ 370541 w 1625600"/>
              <a:gd name="connsiteY2" fmla="*/ 4303059 h 430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4303059">
                <a:moveTo>
                  <a:pt x="1625600" y="860612"/>
                </a:moveTo>
                <a:cubicBezTo>
                  <a:pt x="1021976" y="430306"/>
                  <a:pt x="418352" y="0"/>
                  <a:pt x="209176" y="573741"/>
                </a:cubicBezTo>
                <a:cubicBezTo>
                  <a:pt x="0" y="1147482"/>
                  <a:pt x="185270" y="2725270"/>
                  <a:pt x="370541" y="4303059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0" name="Picture 4" descr="Number 2 - Free education ic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714488"/>
            <a:ext cx="785818" cy="7858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xmlns="" id="{F6267DD4-42D2-4FE6-95EC-DF9D640DB3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dirty="0"/>
              <a:t>로드 운전</a:t>
            </a:r>
            <a:r>
              <a:rPr lang="en-US" altLang="ko-KR" dirty="0"/>
              <a:t>- </a:t>
            </a:r>
            <a:r>
              <a:rPr lang="ko-KR" altLang="en-US" dirty="0"/>
              <a:t>코딩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428737"/>
            <a:ext cx="323025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714620"/>
            <a:ext cx="2614525" cy="370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자유형 8"/>
          <p:cNvSpPr/>
          <p:nvPr/>
        </p:nvSpPr>
        <p:spPr>
          <a:xfrm>
            <a:off x="1214414" y="4643445"/>
            <a:ext cx="1873927" cy="1569095"/>
          </a:xfrm>
          <a:custGeom>
            <a:avLst/>
            <a:gdLst>
              <a:gd name="connsiteX0" fmla="*/ 240553 w 2073835"/>
              <a:gd name="connsiteY0" fmla="*/ 1577788 h 1703294"/>
              <a:gd name="connsiteX1" fmla="*/ 258482 w 2073835"/>
              <a:gd name="connsiteY1" fmla="*/ 251012 h 1703294"/>
              <a:gd name="connsiteX2" fmla="*/ 1791447 w 2073835"/>
              <a:gd name="connsiteY2" fmla="*/ 242047 h 1703294"/>
              <a:gd name="connsiteX3" fmla="*/ 1952812 w 2073835"/>
              <a:gd name="connsiteY3" fmla="*/ 1703294 h 170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835" h="1703294">
                <a:moveTo>
                  <a:pt x="240553" y="1577788"/>
                </a:moveTo>
                <a:cubicBezTo>
                  <a:pt x="120276" y="1025711"/>
                  <a:pt x="0" y="473635"/>
                  <a:pt x="258482" y="251012"/>
                </a:cubicBezTo>
                <a:cubicBezTo>
                  <a:pt x="516964" y="28389"/>
                  <a:pt x="1509059" y="0"/>
                  <a:pt x="1791447" y="242047"/>
                </a:cubicBezTo>
                <a:cubicBezTo>
                  <a:pt x="2073835" y="484094"/>
                  <a:pt x="2013323" y="1093694"/>
                  <a:pt x="1952812" y="1703294"/>
                </a:cubicBezTo>
              </a:path>
            </a:pathLst>
          </a:custGeom>
          <a:ln w="254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 descr="Number 3 Generic color fill ic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071942"/>
            <a:ext cx="857256" cy="857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2000232" y="3429000"/>
            <a:ext cx="5572163" cy="1296144"/>
          </a:xfrm>
          <a:prstGeom prst="rect">
            <a:avLst/>
          </a:prstGeom>
        </p:spPr>
        <p:txBody>
          <a:bodyPr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수업 보조 자료 인쇄</a:t>
            </a:r>
            <a:endParaRPr lang="ko-KR" altLang="en-US" sz="5000" dirty="0"/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3907155" cy="508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2517" y="980140"/>
            <a:ext cx="3747135" cy="502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928670"/>
            <a:ext cx="4040505" cy="516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 b="4148"/>
          <a:stretch>
            <a:fillRect/>
          </a:stretch>
        </p:blipFill>
        <p:spPr bwMode="auto">
          <a:xfrm>
            <a:off x="428596" y="928670"/>
            <a:ext cx="399383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주행영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8" y="1785926"/>
            <a:ext cx="5357849" cy="4018386"/>
          </a:xfrm>
          <a:prstGeom prst="rect">
            <a:avLst/>
          </a:prstGeom>
        </p:spPr>
      </p:pic>
      <p:sp>
        <p:nvSpPr>
          <p:cNvPr id="4" name="텍스트 개체 틀 6"/>
          <p:cNvSpPr txBox="1">
            <a:spLocks/>
          </p:cNvSpPr>
          <p:nvPr/>
        </p:nvSpPr>
        <p:spPr>
          <a:xfrm>
            <a:off x="785818" y="818689"/>
            <a:ext cx="385762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로드 운전 주행 영상 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417478" y="-846029"/>
            <a:ext cx="6137637" cy="868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82619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 l="18892" r="23207"/>
          <a:stretch>
            <a:fillRect/>
          </a:stretch>
        </p:blipFill>
        <p:spPr bwMode="auto">
          <a:xfrm rot="5400000">
            <a:off x="1114295" y="671598"/>
            <a:ext cx="4643471" cy="601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자동차 디자인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cxnSp>
        <p:nvCxnSpPr>
          <p:cNvPr id="7" name="직선 연결선 6"/>
          <p:cNvCxnSpPr/>
          <p:nvPr/>
        </p:nvCxnSpPr>
        <p:spPr>
          <a:xfrm rot="5400000">
            <a:off x="2724453" y="1535892"/>
            <a:ext cx="642942" cy="142876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 rot="16200000" flipH="1">
            <a:off x="3019729" y="1535893"/>
            <a:ext cx="633418" cy="133352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 rot="16200000" flipH="1">
            <a:off x="2893207" y="5607859"/>
            <a:ext cx="714380" cy="214314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 rot="5400000" flipH="1" flipV="1">
            <a:off x="3250397" y="5607858"/>
            <a:ext cx="714380" cy="214314"/>
          </a:xfrm>
          <a:prstGeom prst="line">
            <a:avLst/>
          </a:prstGeom>
          <a:ln w="3175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Picture 6" descr="가위 - 무료 교육개 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1798" y="1634423"/>
            <a:ext cx="1080196" cy="1080196"/>
          </a:xfrm>
          <a:prstGeom prst="rect">
            <a:avLst/>
          </a:prstGeom>
          <a:noFill/>
        </p:spPr>
      </p:pic>
      <p:pic>
        <p:nvPicPr>
          <p:cNvPr id="19" name="Picture 6" descr="가위 - 무료 교육개 아이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493893">
            <a:off x="2559156" y="4559427"/>
            <a:ext cx="1025817" cy="1025817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lum bright="20000"/>
          </a:blip>
          <a:srcRect l="40380" t="29412" r="15690"/>
          <a:stretch>
            <a:fillRect/>
          </a:stretch>
        </p:blipFill>
        <p:spPr bwMode="auto">
          <a:xfrm rot="10800000">
            <a:off x="4500562" y="1142984"/>
            <a:ext cx="1500196" cy="1285882"/>
          </a:xfrm>
          <a:prstGeom prst="ellipse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lum bright="20000"/>
          </a:blip>
          <a:srcRect l="21458" t="47369" r="24897"/>
          <a:stretch>
            <a:fillRect/>
          </a:stretch>
        </p:blipFill>
        <p:spPr bwMode="auto">
          <a:xfrm>
            <a:off x="4179091" y="4143379"/>
            <a:ext cx="1607355" cy="1071570"/>
          </a:xfrm>
          <a:prstGeom prst="ellipse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ffectLst/>
        </p:spPr>
      </p:pic>
      <p:cxnSp>
        <p:nvCxnSpPr>
          <p:cNvPr id="24" name="꺾인 연결선 23"/>
          <p:cNvCxnSpPr>
            <a:endCxn id="1032" idx="0"/>
          </p:cNvCxnSpPr>
          <p:nvPr/>
        </p:nvCxnSpPr>
        <p:spPr>
          <a:xfrm flipV="1">
            <a:off x="3286116" y="4143379"/>
            <a:ext cx="1696653" cy="571504"/>
          </a:xfrm>
          <a:prstGeom prst="bentConnector4">
            <a:avLst>
              <a:gd name="adj1" fmla="val 26316"/>
              <a:gd name="adj2" fmla="val 140000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꺾인 연결선 23"/>
          <p:cNvCxnSpPr>
            <a:endCxn id="1031" idx="0"/>
          </p:cNvCxnSpPr>
          <p:nvPr/>
        </p:nvCxnSpPr>
        <p:spPr>
          <a:xfrm>
            <a:off x="3000364" y="2143116"/>
            <a:ext cx="2250296" cy="285750"/>
          </a:xfrm>
          <a:prstGeom prst="bentConnector4">
            <a:avLst>
              <a:gd name="adj1" fmla="val 33333"/>
              <a:gd name="adj2" fmla="val 180000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텍스트 개체 틀 6"/>
          <p:cNvSpPr txBox="1">
            <a:spLocks/>
          </p:cNvSpPr>
          <p:nvPr/>
        </p:nvSpPr>
        <p:spPr>
          <a:xfrm>
            <a:off x="142844" y="6176539"/>
            <a:ext cx="885831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ko-KR" altLang="en-US" sz="2800" dirty="0" smtClean="0">
                <a:solidFill>
                  <a:srgbClr val="FF0000"/>
                </a:solidFill>
              </a:rPr>
              <a:t>끝부분을 자르면 커버를 보다 쉽게 끼울수 있습니다</a:t>
            </a:r>
            <a:r>
              <a:rPr lang="en-US" altLang="ko-KR" sz="2800" dirty="0" smtClean="0">
                <a:solidFill>
                  <a:srgbClr val="FF0000"/>
                </a:solidFill>
              </a:rPr>
              <a:t>.</a:t>
            </a:r>
            <a:endParaRPr lang="ko-KR" altLang="en-US" sz="2800" dirty="0" smtClean="0">
              <a:solidFill>
                <a:srgbClr val="FF0000"/>
              </a:solidFill>
            </a:endParaRP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4143380"/>
            <a:ext cx="1862124" cy="144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0826" y="1285860"/>
            <a:ext cx="170097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타원 22"/>
          <p:cNvSpPr/>
          <p:nvPr/>
        </p:nvSpPr>
        <p:spPr>
          <a:xfrm>
            <a:off x="7358082" y="2143116"/>
            <a:ext cx="642942" cy="571504"/>
          </a:xfrm>
          <a:prstGeom prst="ellipse">
            <a:avLst/>
          </a:prstGeom>
          <a:noFill/>
          <a:ln w="635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꺾인 연결선 23"/>
          <p:cNvCxnSpPr>
            <a:stCxn id="1031" idx="0"/>
            <a:endCxn id="23" idx="4"/>
          </p:cNvCxnSpPr>
          <p:nvPr/>
        </p:nvCxnSpPr>
        <p:spPr>
          <a:xfrm rot="16200000" flipH="1">
            <a:off x="6322229" y="1357296"/>
            <a:ext cx="285754" cy="2428893"/>
          </a:xfrm>
          <a:prstGeom prst="bentConnector3">
            <a:avLst>
              <a:gd name="adj1" fmla="val 179999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타원 28"/>
          <p:cNvSpPr/>
          <p:nvPr/>
        </p:nvSpPr>
        <p:spPr>
          <a:xfrm>
            <a:off x="7143768" y="5000636"/>
            <a:ext cx="785818" cy="642942"/>
          </a:xfrm>
          <a:prstGeom prst="ellipse">
            <a:avLst/>
          </a:prstGeom>
          <a:noFill/>
          <a:ln w="635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꺾인 연결선 23"/>
          <p:cNvCxnSpPr>
            <a:stCxn id="1032" idx="4"/>
            <a:endCxn id="29" idx="4"/>
          </p:cNvCxnSpPr>
          <p:nvPr/>
        </p:nvCxnSpPr>
        <p:spPr>
          <a:xfrm rot="16200000" flipH="1">
            <a:off x="6045409" y="4152309"/>
            <a:ext cx="428629" cy="2553908"/>
          </a:xfrm>
          <a:prstGeom prst="bentConnector3">
            <a:avLst>
              <a:gd name="adj1" fmla="val 153333"/>
            </a:avLst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자동차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디자인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="" xmlns:a16="http://schemas.microsoft.com/office/drawing/2014/main" id="{591B0D6B-E983-4281-8EDA-6524A31AF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340768"/>
            <a:ext cx="6763594" cy="51182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설치하기</a:t>
            </a:r>
          </a:p>
        </p:txBody>
      </p:sp>
      <p:sp>
        <p:nvSpPr>
          <p:cNvPr id="6" name="모서리가 둥근 직사각형 5"/>
          <p:cNvSpPr/>
          <p:nvPr/>
        </p:nvSpPr>
        <p:spPr>
          <a:xfrm>
            <a:off x="1285852" y="4000504"/>
            <a:ext cx="6500858" cy="14287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Picture 8" descr="D:\backup\191111_창업지원자료\기획\디자인\JCBlock\icon\주니랩아이콘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2076025" cy="1938940"/>
          </a:xfrm>
          <a:prstGeom prst="rect">
            <a:avLst/>
          </a:prstGeom>
          <a:noFill/>
        </p:spPr>
      </p:pic>
      <p:sp>
        <p:nvSpPr>
          <p:cNvPr id="11" name="텍스트 개체 틀 6"/>
          <p:cNvSpPr txBox="1">
            <a:spLocks/>
          </p:cNvSpPr>
          <p:nvPr/>
        </p:nvSpPr>
        <p:spPr>
          <a:xfrm>
            <a:off x="2143108" y="4199287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357422" y="2143116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Jcblock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  <p:sp>
        <p:nvSpPr>
          <p:cNvPr id="7" name="텍스트 개체 틀 6"/>
          <p:cNvSpPr txBox="1">
            <a:spLocks/>
          </p:cNvSpPr>
          <p:nvPr/>
        </p:nvSpPr>
        <p:spPr>
          <a:xfrm>
            <a:off x="428596" y="5929330"/>
            <a:ext cx="88583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조립하면서 앱 설치하기</a:t>
            </a:r>
            <a:endParaRPr lang="ko-KR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979564">
            <a:off x="6840275" y="573317"/>
            <a:ext cx="1851602" cy="2435933"/>
          </a:xfrm>
          <a:prstGeom prst="foldedCorne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9"/>
            <a:ext cx="347201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357298"/>
            <a:ext cx="347038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조립하기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" name="텍스트 개체 틀 6"/>
          <p:cNvSpPr txBox="1">
            <a:spLocks/>
          </p:cNvSpPr>
          <p:nvPr/>
        </p:nvSpPr>
        <p:spPr>
          <a:xfrm>
            <a:off x="428596" y="6143644"/>
            <a:ext cx="88583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설명서를 보고 자동차 조립하기</a:t>
            </a:r>
            <a:endParaRPr lang="ko-KR" alt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7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페이퍼 토이 조립</a:t>
            </a:r>
          </a:p>
        </p:txBody>
      </p:sp>
      <p:pic>
        <p:nvPicPr>
          <p:cNvPr id="17" name="그림 16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901368"/>
            <a:ext cx="6215106" cy="595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 l="26042" t="17361" r="21874" b="28075"/>
          <a:stretch>
            <a:fillRect/>
          </a:stretch>
        </p:blipFill>
        <p:spPr bwMode="auto">
          <a:xfrm>
            <a:off x="3000364" y="3071810"/>
            <a:ext cx="2727633" cy="214314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1" y="4645023"/>
            <a:ext cx="3500463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2" name="그룹 185"/>
          <p:cNvGrpSpPr/>
          <p:nvPr/>
        </p:nvGrpSpPr>
        <p:grpSpPr>
          <a:xfrm>
            <a:off x="1966033" y="928671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7" y="5286388"/>
            <a:ext cx="4929223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무선조종하기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4" name="그룹 227"/>
          <p:cNvGrpSpPr/>
          <p:nvPr/>
        </p:nvGrpSpPr>
        <p:grpSpPr>
          <a:xfrm>
            <a:off x="7929587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o-KR" altLang="en-US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맑은 고딕"/>
                <a:cs typeface="Tahoma" panose="020B0604030504040204" pitchFamily="34" charset="0"/>
              </a:rPr>
              <a:t>블루투스 연결</a:t>
            </a:r>
            <a:r>
              <a:rPr kumimoji="0" lang="en-US" altLang="ko-KR" sz="3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맑은 고딕"/>
                <a:cs typeface="Tahoma" panose="020B0604030504040204" pitchFamily="34" charset="0"/>
              </a:rPr>
              <a:t>(2)-</a:t>
            </a:r>
            <a:r>
              <a:rPr lang="ko-KR" altLang="en-US" dirty="0">
                <a:solidFill>
                  <a:prstClr val="black"/>
                </a:solidFill>
                <a:ea typeface="맑은 고딕"/>
              </a:rPr>
              <a:t>앱 연결</a:t>
            </a:r>
            <a:endParaRPr kumimoji="0" lang="ko-KR" altLang="en-US" sz="3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맑은 고딕"/>
              <a:cs typeface="Tahoma" panose="020B0604030504040204" pitchFamily="34" charset="0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2" cstate="print"/>
          <a:srcRect b="86717"/>
          <a:stretch/>
        </p:blipFill>
        <p:spPr bwMode="auto">
          <a:xfrm>
            <a:off x="251549" y="1902567"/>
            <a:ext cx="3744416" cy="102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텍스트 개체 틀 6"/>
          <p:cNvSpPr txBox="1">
            <a:spLocks/>
          </p:cNvSpPr>
          <p:nvPr/>
        </p:nvSpPr>
        <p:spPr>
          <a:xfrm>
            <a:off x="-43500" y="1384246"/>
            <a:ext cx="305983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55A6"/>
                </a:solidFill>
                <a:effectLst/>
                <a:uLnTx/>
                <a:uFillTx/>
                <a:latin typeface="Calibri" pitchFamily="34" charset="0"/>
                <a:ea typeface="맑은 고딕"/>
                <a:cs typeface="Tahoma" panose="020B0604030504040204" pitchFamily="34" charset="0"/>
                <a:sym typeface="Wingdings 2"/>
              </a:rPr>
              <a:t>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55A6"/>
                </a:solidFill>
                <a:effectLst/>
                <a:uLnTx/>
                <a:uFillTx/>
                <a:latin typeface="Calibri" pitchFamily="34" charset="0"/>
                <a:ea typeface="맑은 고딕"/>
                <a:cs typeface="Tahoma" panose="020B0604030504040204" pitchFamily="34" charset="0"/>
              </a:rPr>
              <a:t> </a:t>
            </a:r>
            <a:r>
              <a:rPr lang="ko-KR" altLang="en-US" sz="3200" dirty="0">
                <a:solidFill>
                  <a:srgbClr val="1555A6"/>
                </a:solidFill>
                <a:ea typeface="맑은 고딕"/>
              </a:rPr>
              <a:t>아이콘 클릭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555A6"/>
              </a:solidFill>
              <a:effectLst/>
              <a:uLnTx/>
              <a:uFillTx/>
              <a:latin typeface="Calibri" pitchFamily="34" charset="0"/>
              <a:ea typeface="맑은 고딕"/>
              <a:cs typeface="Tahoma" panose="020B0604030504040204" pitchFamily="34" charset="0"/>
            </a:endParaRPr>
          </a:p>
        </p:txBody>
      </p:sp>
      <p:sp>
        <p:nvSpPr>
          <p:cNvPr id="40" name="Oval 2">
            <a:extLst>
              <a:ext uri="{FF2B5EF4-FFF2-40B4-BE49-F238E27FC236}">
                <a16:creationId xmlns="" xmlns:a16="http://schemas.microsoft.com/office/drawing/2014/main" id="{066734A0-0001-4AFF-9B5E-6C2F9698C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2521" y="1876689"/>
            <a:ext cx="536597" cy="483804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pic>
        <p:nvPicPr>
          <p:cNvPr id="41" name="Picture 3">
            <a:extLst>
              <a:ext uri="{FF2B5EF4-FFF2-40B4-BE49-F238E27FC236}">
                <a16:creationId xmlns="" xmlns:a16="http://schemas.microsoft.com/office/drawing/2014/main" id="{E09EC1D6-74E0-48B5-91ED-8E7189CF5C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71330" r="9200" b="91633"/>
          <a:stretch/>
        </p:blipFill>
        <p:spPr bwMode="auto">
          <a:xfrm>
            <a:off x="6489911" y="3931363"/>
            <a:ext cx="1721691" cy="1520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99CA5DFB-CB37-457F-BE1F-A3143ED69460}"/>
              </a:ext>
            </a:extLst>
          </p:cNvPr>
          <p:cNvGrpSpPr/>
          <p:nvPr/>
        </p:nvGrpSpPr>
        <p:grpSpPr>
          <a:xfrm>
            <a:off x="1403648" y="2855890"/>
            <a:ext cx="3774195" cy="3369093"/>
            <a:chOff x="4765080" y="1405812"/>
            <a:chExt cx="3774195" cy="3369093"/>
          </a:xfrm>
        </p:grpSpPr>
        <p:sp>
          <p:nvSpPr>
            <p:cNvPr id="36" name="텍스트 개체 틀 6"/>
            <p:cNvSpPr txBox="1">
              <a:spLocks/>
            </p:cNvSpPr>
            <p:nvPr/>
          </p:nvSpPr>
          <p:spPr>
            <a:xfrm>
              <a:off x="4765080" y="1405812"/>
              <a:ext cx="2806567" cy="49244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indent="0" algn="l">
                <a:buNone/>
                <a:defRPr sz="3500" b="1">
                  <a:solidFill>
                    <a:schemeClr val="tx1"/>
                  </a:solidFill>
                  <a:effectLst/>
                  <a:latin typeface="Calibri" pitchFamily="34" charset="0"/>
                  <a:cs typeface="Tahoma" panose="020B0604030504040204" pitchFamily="34" charset="0"/>
                </a:defRPr>
              </a:lvl1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555A6"/>
                  </a:solidFill>
                  <a:effectLst/>
                  <a:uLnTx/>
                  <a:uFillTx/>
                  <a:latin typeface="Calibri" pitchFamily="34" charset="0"/>
                  <a:ea typeface="맑은 고딕"/>
                  <a:cs typeface="Tahoma" panose="020B0604030504040204" pitchFamily="34" charset="0"/>
                  <a:sym typeface="Wingdings 2"/>
                </a:rPr>
                <a:t></a:t>
              </a:r>
              <a:r>
                <a:rPr kumimoji="0" lang="ko-KR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1555A6"/>
                  </a:solidFill>
                  <a:effectLst/>
                  <a:uLnTx/>
                  <a:uFillTx/>
                  <a:latin typeface="Calibri" pitchFamily="34" charset="0"/>
                  <a:ea typeface="맑은 고딕"/>
                  <a:cs typeface="Tahoma" panose="020B0604030504040204" pitchFamily="34" charset="0"/>
                  <a:sym typeface="Wingdings 2"/>
                </a:rPr>
                <a:t>자동 연결됨</a:t>
              </a:r>
              <a:endPara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55A6"/>
                </a:solidFill>
                <a:effectLst/>
                <a:uLnTx/>
                <a:uFillTx/>
                <a:latin typeface="Calibri" pitchFamily="34" charset="0"/>
                <a:ea typeface="맑은 고딕"/>
                <a:cs typeface="Tahoma" panose="020B0604030504040204" pitchFamily="34" charset="0"/>
              </a:endParaRPr>
            </a:p>
          </p:txBody>
        </p:sp>
        <p:pic>
          <p:nvPicPr>
            <p:cNvPr id="2" name="그림 1">
              <a:extLst>
                <a:ext uri="{FF2B5EF4-FFF2-40B4-BE49-F238E27FC236}">
                  <a16:creationId xmlns="" xmlns:a16="http://schemas.microsoft.com/office/drawing/2014/main" id="{DB5EA3AD-2B20-4374-99BD-0AF345F20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t="-1" b="73003"/>
            <a:stretch/>
          </p:blipFill>
          <p:spPr>
            <a:xfrm>
              <a:off x="4794859" y="1924134"/>
              <a:ext cx="3744416" cy="2077978"/>
            </a:xfrm>
            <a:prstGeom prst="rect">
              <a:avLst/>
            </a:prstGeom>
          </p:spPr>
        </p:pic>
        <p:pic>
          <p:nvPicPr>
            <p:cNvPr id="42" name="그림 41">
              <a:extLst>
                <a:ext uri="{FF2B5EF4-FFF2-40B4-BE49-F238E27FC236}">
                  <a16:creationId xmlns="" xmlns:a16="http://schemas.microsoft.com/office/drawing/2014/main" id="{C827C30C-F947-4A49-9792-AD854CB0A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t="31605" b="45552"/>
            <a:stretch/>
          </p:blipFill>
          <p:spPr>
            <a:xfrm>
              <a:off x="4788024" y="3016763"/>
              <a:ext cx="3744416" cy="1758142"/>
            </a:xfrm>
            <a:prstGeom prst="rect">
              <a:avLst/>
            </a:prstGeom>
          </p:spPr>
        </p:pic>
      </p:grpSp>
      <p:sp>
        <p:nvSpPr>
          <p:cNvPr id="43" name="Oval 2">
            <a:extLst>
              <a:ext uri="{FF2B5EF4-FFF2-40B4-BE49-F238E27FC236}">
                <a16:creationId xmlns="" xmlns:a16="http://schemas.microsoft.com/office/drawing/2014/main" id="{77DB1DEA-2634-4FB9-A6E2-BB8E49594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960" y="3338360"/>
            <a:ext cx="536597" cy="483804"/>
          </a:xfrm>
          <a:prstGeom prst="ellips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cxnSp>
        <p:nvCxnSpPr>
          <p:cNvPr id="44" name="직선 화살표 연결선 43">
            <a:extLst>
              <a:ext uri="{FF2B5EF4-FFF2-40B4-BE49-F238E27FC236}">
                <a16:creationId xmlns="" xmlns:a16="http://schemas.microsoft.com/office/drawing/2014/main" id="{E062FDA5-8301-4FAD-88A6-BD830258FFD3}"/>
              </a:ext>
            </a:extLst>
          </p:cNvPr>
          <p:cNvCxnSpPr>
            <a:cxnSpLocks/>
          </p:cNvCxnSpPr>
          <p:nvPr/>
        </p:nvCxnSpPr>
        <p:spPr>
          <a:xfrm flipV="1">
            <a:off x="4785762" y="3562336"/>
            <a:ext cx="1222531" cy="17926"/>
          </a:xfrm>
          <a:prstGeom prst="straightConnector1">
            <a:avLst/>
          </a:prstGeom>
          <a:ln w="825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텍스트 개체 틀 6">
            <a:extLst>
              <a:ext uri="{FF2B5EF4-FFF2-40B4-BE49-F238E27FC236}">
                <a16:creationId xmlns="" xmlns:a16="http://schemas.microsoft.com/office/drawing/2014/main" id="{9C690A96-3CDF-44B0-A956-3D51872EC466}"/>
              </a:ext>
            </a:extLst>
          </p:cNvPr>
          <p:cNvSpPr txBox="1">
            <a:spLocks/>
          </p:cNvSpPr>
          <p:nvPr/>
        </p:nvSpPr>
        <p:spPr>
          <a:xfrm>
            <a:off x="5796136" y="3182778"/>
            <a:ext cx="3059832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55A6"/>
                </a:solidFill>
                <a:effectLst/>
                <a:uLnTx/>
                <a:uFillTx/>
                <a:latin typeface="Calibri" pitchFamily="34" charset="0"/>
                <a:ea typeface="맑은 고딕"/>
                <a:cs typeface="Tahoma" panose="020B0604030504040204" pitchFamily="34" charset="0"/>
              </a:rPr>
              <a:t>❸ </a:t>
            </a:r>
            <a:r>
              <a:rPr lang="ko-KR" altLang="en-US" sz="3200" dirty="0">
                <a:solidFill>
                  <a:srgbClr val="1555A6"/>
                </a:solidFill>
                <a:ea typeface="맑은 고딕"/>
              </a:rPr>
              <a:t>아이콘확인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1555A6"/>
              </a:solidFill>
              <a:effectLst/>
              <a:uLnTx/>
              <a:uFillTx/>
              <a:latin typeface="Calibri" pitchFamily="34" charset="0"/>
              <a:ea typeface="맑은 고딕"/>
              <a:cs typeface="Tahoma" panose="020B0604030504040204" pitchFamily="34" charset="0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28AC7DE4-10C2-47E7-B599-98FA1795954C}"/>
              </a:ext>
            </a:extLst>
          </p:cNvPr>
          <p:cNvSpPr/>
          <p:nvPr/>
        </p:nvSpPr>
        <p:spPr>
          <a:xfrm>
            <a:off x="3721057" y="5147871"/>
            <a:ext cx="706927" cy="492443"/>
          </a:xfrm>
          <a:prstGeom prst="rect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rgbClr val="C00000"/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371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23985</TotalTime>
  <Words>330</Words>
  <Application>Microsoft Office PowerPoint</Application>
  <PresentationFormat>화면 슬라이드 쇼(4:3)</PresentationFormat>
  <Paragraphs>82</Paragraphs>
  <Slides>28</Slides>
  <Notes>11</Notes>
  <HiddenSlides>0</HiddenSlides>
  <MMClips>2</MMClips>
  <ScaleCrop>false</ScaleCrop>
  <HeadingPairs>
    <vt:vector size="6" baseType="variant">
      <vt:variant>
        <vt:lpstr>테마</vt:lpstr>
      </vt:variant>
      <vt:variant>
        <vt:i4>4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3" baseType="lpstr">
      <vt:lpstr>Office 테마</vt:lpstr>
      <vt:lpstr>1_디자인 사용자 지정</vt:lpstr>
      <vt:lpstr>디자인 사용자 지정</vt:lpstr>
      <vt:lpstr>2_디자인 사용자 지정</vt:lpstr>
      <vt:lpstr>문서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4070</cp:revision>
  <cp:lastPrinted>2023-05-29T14:11:59Z</cp:lastPrinted>
  <dcterms:created xsi:type="dcterms:W3CDTF">2016-03-30T04:54:04Z</dcterms:created>
  <dcterms:modified xsi:type="dcterms:W3CDTF">2023-11-16T05:14:45Z</dcterms:modified>
</cp:coreProperties>
</file>