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8"/>
  </p:notesMasterIdLst>
  <p:handoutMasterIdLst>
    <p:handoutMasterId r:id="rId29"/>
  </p:handoutMasterIdLst>
  <p:sldIdLst>
    <p:sldId id="405" r:id="rId3"/>
    <p:sldId id="406" r:id="rId4"/>
    <p:sldId id="415" r:id="rId5"/>
    <p:sldId id="398" r:id="rId6"/>
    <p:sldId id="418" r:id="rId7"/>
    <p:sldId id="419" r:id="rId8"/>
    <p:sldId id="399" r:id="rId9"/>
    <p:sldId id="420" r:id="rId10"/>
    <p:sldId id="428" r:id="rId11"/>
    <p:sldId id="429" r:id="rId12"/>
    <p:sldId id="430" r:id="rId13"/>
    <p:sldId id="431" r:id="rId14"/>
    <p:sldId id="407" r:id="rId15"/>
    <p:sldId id="394" r:id="rId16"/>
    <p:sldId id="421" r:id="rId17"/>
    <p:sldId id="425" r:id="rId18"/>
    <p:sldId id="427" r:id="rId19"/>
    <p:sldId id="422" r:id="rId20"/>
    <p:sldId id="426" r:id="rId21"/>
    <p:sldId id="423" r:id="rId22"/>
    <p:sldId id="432" r:id="rId23"/>
    <p:sldId id="433" r:id="rId24"/>
    <p:sldId id="434" r:id="rId25"/>
    <p:sldId id="435" r:id="rId26"/>
    <p:sldId id="436" r:id="rId27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388BD0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90" d="100"/>
          <a:sy n="90" d="100"/>
        </p:scale>
        <p:origin x="-2256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라인따라가기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4" name="직각 삼각형 183"/>
          <p:cNvSpPr/>
          <p:nvPr/>
        </p:nvSpPr>
        <p:spPr>
          <a:xfrm rot="10800000">
            <a:off x="6929454" y="0"/>
            <a:ext cx="2214546" cy="221455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40" y="285728"/>
            <a:ext cx="1428760" cy="61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라인 코스 생각하기</a:t>
            </a:r>
            <a:r>
              <a:rPr lang="en-US" altLang="ko-KR" dirty="0"/>
              <a:t>(</a:t>
            </a:r>
            <a:r>
              <a:rPr lang="ko-KR" altLang="en-US" dirty="0"/>
              <a:t>직선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/>
          <a:srcRect l="31797" t="10805" r="35725" b="10320"/>
          <a:stretch>
            <a:fillRect/>
          </a:stretch>
        </p:blipFill>
        <p:spPr bwMode="auto">
          <a:xfrm rot="16200000">
            <a:off x="3393273" y="1035827"/>
            <a:ext cx="250033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80" name="TextBox 79"/>
          <p:cNvSpPr txBox="1"/>
          <p:nvPr/>
        </p:nvSpPr>
        <p:spPr>
          <a:xfrm>
            <a:off x="428596" y="1571612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>
                <a:ln w="11430"/>
              </a:rPr>
              <a:t>일직선인 </a:t>
            </a:r>
            <a:r>
              <a:rPr lang="en-US" altLang="ko-KR" sz="2800" b="1" spc="50" dirty="0">
                <a:ln w="11430"/>
              </a:rPr>
              <a:t>1</a:t>
            </a:r>
            <a:r>
              <a:rPr lang="ko-KR" altLang="en-US" sz="2800" b="1" spc="50" dirty="0">
                <a:ln w="11430"/>
              </a:rPr>
              <a:t>개의 라인만 따라 직진하도록 구현한다</a:t>
            </a:r>
            <a:r>
              <a:rPr lang="en-US" altLang="ko-KR" sz="2800" b="1" spc="50" dirty="0">
                <a:ln w="1143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순서도 </a:t>
            </a:r>
          </a:p>
        </p:txBody>
      </p:sp>
      <p:sp>
        <p:nvSpPr>
          <p:cNvPr id="27" name="순서도: 수행의 시작/종료 26"/>
          <p:cNvSpPr/>
          <p:nvPr/>
        </p:nvSpPr>
        <p:spPr>
          <a:xfrm>
            <a:off x="2500299" y="1285860"/>
            <a:ext cx="2071702" cy="571504"/>
          </a:xfrm>
          <a:prstGeom prst="flowChartTermina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시작하기</a:t>
            </a:r>
            <a:endParaRPr lang="en-US" altLang="ko-KR" sz="2000" b="1" dirty="0">
              <a:solidFill>
                <a:schemeClr val="tx1"/>
              </a:solidFill>
            </a:endParaRPr>
          </a:p>
        </p:txBody>
      </p:sp>
      <p:sp>
        <p:nvSpPr>
          <p:cNvPr id="28" name="순서도: 처리 27"/>
          <p:cNvSpPr/>
          <p:nvPr/>
        </p:nvSpPr>
        <p:spPr>
          <a:xfrm>
            <a:off x="2285985" y="2276311"/>
            <a:ext cx="2428892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29" name="직선 화살표 연결선 28"/>
          <p:cNvCxnSpPr/>
          <p:nvPr/>
        </p:nvCxnSpPr>
        <p:spPr>
          <a:xfrm rot="5400000">
            <a:off x="3250398" y="2956561"/>
            <a:ext cx="50086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순서도: 판단 29"/>
          <p:cNvSpPr/>
          <p:nvPr/>
        </p:nvSpPr>
        <p:spPr>
          <a:xfrm>
            <a:off x="2357423" y="4063851"/>
            <a:ext cx="2286016" cy="715173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86050" y="4246433"/>
            <a:ext cx="1549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중간라인</a:t>
            </a:r>
            <a:r>
              <a:rPr lang="en-US" altLang="ko-KR" sz="1600" b="1" dirty="0">
                <a:solidFill>
                  <a:schemeClr val="tx1"/>
                </a:solidFill>
              </a:rPr>
              <a:t>=true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순서도: 처리 31"/>
          <p:cNvSpPr/>
          <p:nvPr/>
        </p:nvSpPr>
        <p:spPr>
          <a:xfrm>
            <a:off x="1077613" y="3206594"/>
            <a:ext cx="5071303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33" name="직선 화살표 연결선 32"/>
          <p:cNvCxnSpPr>
            <a:endCxn id="30" idx="0"/>
          </p:cNvCxnSpPr>
          <p:nvPr/>
        </p:nvCxnSpPr>
        <p:spPr>
          <a:xfrm rot="16200000" flipH="1">
            <a:off x="3286513" y="3849933"/>
            <a:ext cx="427834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 rot="5400000" flipH="1" flipV="1">
            <a:off x="3285719" y="4992944"/>
            <a:ext cx="428629" cy="7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rot="10800000" flipV="1">
            <a:off x="28572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>
            <a:stCxn id="30" idx="3"/>
          </p:cNvCxnSpPr>
          <p:nvPr/>
        </p:nvCxnSpPr>
        <p:spPr>
          <a:xfrm>
            <a:off x="4643439" y="4421438"/>
            <a:ext cx="2071702" cy="76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868" y="4707587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643438" y="3993207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grpSp>
        <p:nvGrpSpPr>
          <p:cNvPr id="2" name="그룹 38"/>
          <p:cNvGrpSpPr/>
          <p:nvPr/>
        </p:nvGrpSpPr>
        <p:grpSpPr>
          <a:xfrm>
            <a:off x="1071538" y="3225230"/>
            <a:ext cx="5039840" cy="338554"/>
            <a:chOff x="5315668" y="1500174"/>
            <a:chExt cx="2954394" cy="338554"/>
          </a:xfrm>
        </p:grpSpPr>
        <p:sp>
          <p:nvSpPr>
            <p:cNvPr id="40" name="오른쪽 화살표 39"/>
            <p:cNvSpPr/>
            <p:nvPr/>
          </p:nvSpPr>
          <p:spPr>
            <a:xfrm flipH="1">
              <a:off x="5956419" y="1544999"/>
              <a:ext cx="187217" cy="214314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315668" y="1500174"/>
              <a:ext cx="5893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중간라인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197550" y="1500174"/>
              <a:ext cx="20725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중간센서</a:t>
              </a:r>
              <a:r>
                <a:rPr lang="en-US" altLang="ko-KR" sz="1600" b="1" dirty="0"/>
                <a:t>&lt;50</a:t>
              </a:r>
              <a:r>
                <a:rPr lang="ko-KR" altLang="en-US" sz="1600" b="1" dirty="0"/>
                <a:t>이면</a:t>
              </a:r>
              <a:r>
                <a:rPr lang="en-US" altLang="ko-KR" sz="1600" b="1" dirty="0"/>
                <a:t> true, </a:t>
              </a:r>
              <a:r>
                <a:rPr lang="ko-KR" altLang="en-US" sz="1600" b="1" dirty="0"/>
                <a:t>아니면</a:t>
              </a:r>
              <a:r>
                <a:rPr lang="en-US" altLang="ko-KR" sz="1600" b="1" dirty="0"/>
                <a:t> false</a:t>
              </a:r>
            </a:p>
          </p:txBody>
        </p:sp>
      </p:grpSp>
      <p:cxnSp>
        <p:nvCxnSpPr>
          <p:cNvPr id="43" name="직선 연결선 42"/>
          <p:cNvCxnSpPr/>
          <p:nvPr/>
        </p:nvCxnSpPr>
        <p:spPr>
          <a:xfrm rot="5400000">
            <a:off x="-1499435" y="4706793"/>
            <a:ext cx="3571902" cy="15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>
            <a:off x="285720" y="2921637"/>
            <a:ext cx="321471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395708" y="2320949"/>
            <a:ext cx="2247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/>
              <a:t>중간 적외선 센서 켜기</a:t>
            </a:r>
          </a:p>
        </p:txBody>
      </p:sp>
      <p:sp>
        <p:nvSpPr>
          <p:cNvPr id="66" name="순서도: 처리 65"/>
          <p:cNvSpPr/>
          <p:nvPr/>
        </p:nvSpPr>
        <p:spPr>
          <a:xfrm>
            <a:off x="1714480" y="5234453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85918" y="5279091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785918" y="5564843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/>
              <a:t>오른쪽 </a:t>
            </a:r>
            <a:r>
              <a:rPr lang="ko-KR" altLang="en-US" sz="1600" b="1" dirty="0"/>
              <a:t>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1" name="직선 연결선 70"/>
          <p:cNvCxnSpPr/>
          <p:nvPr/>
        </p:nvCxnSpPr>
        <p:spPr>
          <a:xfrm rot="5400000" flipH="1" flipV="1">
            <a:off x="3215472" y="6206991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순서도: 처리 71"/>
          <p:cNvSpPr/>
          <p:nvPr/>
        </p:nvSpPr>
        <p:spPr>
          <a:xfrm>
            <a:off x="5072066" y="4805825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43504" y="4850463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143504" y="5136215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오른쪽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5" name="직선 화살표 연결선 74"/>
          <p:cNvCxnSpPr/>
          <p:nvPr/>
        </p:nvCxnSpPr>
        <p:spPr>
          <a:xfrm rot="5400000">
            <a:off x="6540592" y="4603681"/>
            <a:ext cx="34909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 rot="10800000" flipV="1">
            <a:off x="350043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 rot="5400000" flipH="1" flipV="1">
            <a:off x="6215868" y="5992677"/>
            <a:ext cx="100013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화살표 연결선 77"/>
          <p:cNvCxnSpPr/>
          <p:nvPr/>
        </p:nvCxnSpPr>
        <p:spPr>
          <a:xfrm rot="5400000">
            <a:off x="3286515" y="2071280"/>
            <a:ext cx="428628" cy="79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8"/>
          <p:cNvGrpSpPr/>
          <p:nvPr/>
        </p:nvGrpSpPr>
        <p:grpSpPr>
          <a:xfrm rot="5400000">
            <a:off x="6344541" y="1585021"/>
            <a:ext cx="2570749" cy="2401056"/>
            <a:chOff x="2581261" y="2849418"/>
            <a:chExt cx="4134853" cy="3861914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7" name="타원 46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블록 쌓기</a:t>
            </a:r>
          </a:p>
        </p:txBody>
      </p:sp>
      <p:pic>
        <p:nvPicPr>
          <p:cNvPr id="4" name="그림 3" descr="엔트리 블록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500174"/>
            <a:ext cx="5750309" cy="48101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mtClean="0"/>
              <a:t>복합 곡선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모서리가 둥근 직사각형 45"/>
          <p:cNvSpPr/>
          <p:nvPr/>
        </p:nvSpPr>
        <p:spPr>
          <a:xfrm>
            <a:off x="3929058" y="2214554"/>
            <a:ext cx="4929222" cy="4429156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7" name="그룹 45"/>
          <p:cNvGrpSpPr/>
          <p:nvPr/>
        </p:nvGrpSpPr>
        <p:grpSpPr>
          <a:xfrm>
            <a:off x="7858148" y="2143116"/>
            <a:ext cx="652400" cy="1500198"/>
            <a:chOff x="9765149" y="1426965"/>
            <a:chExt cx="855319" cy="1966812"/>
          </a:xfrm>
        </p:grpSpPr>
        <p:grpSp>
          <p:nvGrpSpPr>
            <p:cNvPr id="48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5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6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9" name="그룹 34"/>
            <p:cNvGrpSpPr/>
            <p:nvPr/>
          </p:nvGrpSpPr>
          <p:grpSpPr>
            <a:xfrm>
              <a:off x="9765163" y="1426969"/>
              <a:ext cx="855320" cy="553748"/>
              <a:chOff x="14482836" y="4593351"/>
              <a:chExt cx="1044575" cy="676276"/>
            </a:xfrm>
          </p:grpSpPr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5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적외선 센서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변수 설정</a:t>
            </a:r>
          </a:p>
        </p:txBody>
      </p:sp>
      <p:sp>
        <p:nvSpPr>
          <p:cNvPr id="62" name="타원 61"/>
          <p:cNvSpPr/>
          <p:nvPr/>
        </p:nvSpPr>
        <p:spPr>
          <a:xfrm>
            <a:off x="357158" y="168669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63" name="TextBox 62"/>
          <p:cNvSpPr txBox="1"/>
          <p:nvPr/>
        </p:nvSpPr>
        <p:spPr>
          <a:xfrm>
            <a:off x="474582" y="1563383"/>
            <a:ext cx="1132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주요블록 </a:t>
            </a:r>
            <a:r>
              <a:rPr lang="en-US" altLang="ko-KR" sz="1600" b="1" dirty="0" smtClean="0"/>
              <a:t>:</a:t>
            </a:r>
          </a:p>
        </p:txBody>
      </p:sp>
      <p:sp>
        <p:nvSpPr>
          <p:cNvPr id="64" name="타원 63"/>
          <p:cNvSpPr/>
          <p:nvPr/>
        </p:nvSpPr>
        <p:spPr>
          <a:xfrm>
            <a:off x="357158" y="285749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67" name="TextBox 66"/>
          <p:cNvSpPr txBox="1"/>
          <p:nvPr/>
        </p:nvSpPr>
        <p:spPr>
          <a:xfrm>
            <a:off x="500034" y="271462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변수 만들기</a:t>
            </a:r>
            <a:endParaRPr lang="en-US" altLang="ko-KR" sz="1600" b="1" dirty="0" smtClean="0"/>
          </a:p>
        </p:txBody>
      </p:sp>
      <p:sp>
        <p:nvSpPr>
          <p:cNvPr id="69" name="직사각형 68"/>
          <p:cNvSpPr/>
          <p:nvPr/>
        </p:nvSpPr>
        <p:spPr>
          <a:xfrm>
            <a:off x="3786182" y="1357298"/>
            <a:ext cx="5143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사용할 센서를 설정하고</a:t>
            </a:r>
            <a:r>
              <a:rPr lang="en-US" altLang="ko-KR" sz="2400" b="1" spc="50" dirty="0" smtClean="0">
                <a:ln w="11430"/>
              </a:rPr>
              <a:t>, </a:t>
            </a:r>
          </a:p>
          <a:p>
            <a:r>
              <a:rPr lang="ko-KR" altLang="en-US" sz="2400" b="1" spc="50" dirty="0" smtClean="0">
                <a:ln w="11430"/>
              </a:rPr>
              <a:t>간결한 코딩을 위해 변수를 만든다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2809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143248"/>
            <a:ext cx="24765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그림 27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2285992"/>
            <a:ext cx="4354561" cy="421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428596" y="2285992"/>
            <a:ext cx="8429684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왼쪽센서가 라인 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왼쪽센서가 선 위에 있을 때 왼쪽모터를 감속하여 오른쪽으로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6715140" y="2428868"/>
            <a:ext cx="1870087" cy="2214578"/>
            <a:chOff x="9001156" y="4572008"/>
            <a:chExt cx="2714643" cy="3214711"/>
          </a:xfrm>
        </p:grpSpPr>
        <p:pic>
          <p:nvPicPr>
            <p:cNvPr id="60420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l="6386"/>
            <a:stretch>
              <a:fillRect/>
            </a:stretch>
          </p:blipFill>
          <p:spPr bwMode="auto">
            <a:xfrm rot="16200000">
              <a:off x="8751122" y="4822042"/>
              <a:ext cx="3214711" cy="271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5" name="Freeform 29"/>
            <p:cNvSpPr>
              <a:spLocks/>
            </p:cNvSpPr>
            <p:nvPr/>
          </p:nvSpPr>
          <p:spPr bwMode="auto">
            <a:xfrm rot="11140906">
              <a:off x="9550929" y="4669830"/>
              <a:ext cx="1298495" cy="792886"/>
            </a:xfrm>
            <a:custGeom>
              <a:avLst/>
              <a:gdLst/>
              <a:ahLst/>
              <a:cxnLst>
                <a:cxn ang="0">
                  <a:pos x="0" y="136"/>
                </a:cxn>
                <a:cxn ang="0">
                  <a:pos x="12" y="192"/>
                </a:cxn>
                <a:cxn ang="0">
                  <a:pos x="34" y="246"/>
                </a:cxn>
                <a:cxn ang="0">
                  <a:pos x="64" y="292"/>
                </a:cxn>
                <a:cxn ang="0">
                  <a:pos x="102" y="334"/>
                </a:cxn>
                <a:cxn ang="0">
                  <a:pos x="146" y="368"/>
                </a:cxn>
                <a:cxn ang="0">
                  <a:pos x="196" y="392"/>
                </a:cxn>
                <a:cxn ang="0">
                  <a:pos x="252" y="408"/>
                </a:cxn>
                <a:cxn ang="0">
                  <a:pos x="310" y="414"/>
                </a:cxn>
                <a:cxn ang="0">
                  <a:pos x="340" y="412"/>
                </a:cxn>
                <a:cxn ang="0">
                  <a:pos x="396" y="402"/>
                </a:cxn>
                <a:cxn ang="0">
                  <a:pos x="448" y="382"/>
                </a:cxn>
                <a:cxn ang="0">
                  <a:pos x="496" y="354"/>
                </a:cxn>
                <a:cxn ang="0">
                  <a:pos x="538" y="316"/>
                </a:cxn>
                <a:cxn ang="0">
                  <a:pos x="572" y="274"/>
                </a:cxn>
                <a:cxn ang="0">
                  <a:pos x="598" y="224"/>
                </a:cxn>
                <a:cxn ang="0">
                  <a:pos x="616" y="172"/>
                </a:cxn>
                <a:cxn ang="0">
                  <a:pos x="678" y="142"/>
                </a:cxn>
                <a:cxn ang="0">
                  <a:pos x="460" y="144"/>
                </a:cxn>
                <a:cxn ang="0">
                  <a:pos x="526" y="144"/>
                </a:cxn>
                <a:cxn ang="0">
                  <a:pos x="516" y="186"/>
                </a:cxn>
                <a:cxn ang="0">
                  <a:pos x="498" y="224"/>
                </a:cxn>
                <a:cxn ang="0">
                  <a:pos x="476" y="260"/>
                </a:cxn>
                <a:cxn ang="0">
                  <a:pos x="448" y="290"/>
                </a:cxn>
                <a:cxn ang="0">
                  <a:pos x="416" y="316"/>
                </a:cxn>
                <a:cxn ang="0">
                  <a:pos x="378" y="338"/>
                </a:cxn>
                <a:cxn ang="0">
                  <a:pos x="338" y="352"/>
                </a:cxn>
                <a:cxn ang="0">
                  <a:pos x="296" y="360"/>
                </a:cxn>
                <a:cxn ang="0">
                  <a:pos x="270" y="362"/>
                </a:cxn>
                <a:cxn ang="0">
                  <a:pos x="246" y="360"/>
                </a:cxn>
                <a:cxn ang="0">
                  <a:pos x="202" y="352"/>
                </a:cxn>
                <a:cxn ang="0">
                  <a:pos x="160" y="338"/>
                </a:cxn>
                <a:cxn ang="0">
                  <a:pos x="122" y="316"/>
                </a:cxn>
                <a:cxn ang="0">
                  <a:pos x="88" y="288"/>
                </a:cxn>
                <a:cxn ang="0">
                  <a:pos x="58" y="254"/>
                </a:cxn>
                <a:cxn ang="0">
                  <a:pos x="36" y="218"/>
                </a:cxn>
                <a:cxn ang="0">
                  <a:pos x="20" y="176"/>
                </a:cxn>
                <a:cxn ang="0">
                  <a:pos x="0" y="136"/>
                </a:cxn>
              </a:cxnLst>
              <a:rect l="0" t="0" r="r" b="b"/>
              <a:pathLst>
                <a:path w="678" h="414">
                  <a:moveTo>
                    <a:pt x="0" y="136"/>
                  </a:moveTo>
                  <a:lnTo>
                    <a:pt x="0" y="136"/>
                  </a:lnTo>
                  <a:lnTo>
                    <a:pt x="4" y="164"/>
                  </a:lnTo>
                  <a:lnTo>
                    <a:pt x="12" y="192"/>
                  </a:lnTo>
                  <a:lnTo>
                    <a:pt x="22" y="220"/>
                  </a:lnTo>
                  <a:lnTo>
                    <a:pt x="34" y="246"/>
                  </a:lnTo>
                  <a:lnTo>
                    <a:pt x="48" y="270"/>
                  </a:lnTo>
                  <a:lnTo>
                    <a:pt x="64" y="292"/>
                  </a:lnTo>
                  <a:lnTo>
                    <a:pt x="82" y="314"/>
                  </a:lnTo>
                  <a:lnTo>
                    <a:pt x="102" y="334"/>
                  </a:lnTo>
                  <a:lnTo>
                    <a:pt x="124" y="352"/>
                  </a:lnTo>
                  <a:lnTo>
                    <a:pt x="146" y="368"/>
                  </a:lnTo>
                  <a:lnTo>
                    <a:pt x="170" y="380"/>
                  </a:lnTo>
                  <a:lnTo>
                    <a:pt x="196" y="392"/>
                  </a:lnTo>
                  <a:lnTo>
                    <a:pt x="224" y="402"/>
                  </a:lnTo>
                  <a:lnTo>
                    <a:pt x="252" y="408"/>
                  </a:lnTo>
                  <a:lnTo>
                    <a:pt x="280" y="412"/>
                  </a:lnTo>
                  <a:lnTo>
                    <a:pt x="310" y="414"/>
                  </a:lnTo>
                  <a:lnTo>
                    <a:pt x="310" y="414"/>
                  </a:lnTo>
                  <a:lnTo>
                    <a:pt x="340" y="412"/>
                  </a:lnTo>
                  <a:lnTo>
                    <a:pt x="368" y="408"/>
                  </a:lnTo>
                  <a:lnTo>
                    <a:pt x="396" y="402"/>
                  </a:lnTo>
                  <a:lnTo>
                    <a:pt x="424" y="392"/>
                  </a:lnTo>
                  <a:lnTo>
                    <a:pt x="448" y="382"/>
                  </a:lnTo>
                  <a:lnTo>
                    <a:pt x="472" y="368"/>
                  </a:lnTo>
                  <a:lnTo>
                    <a:pt x="496" y="354"/>
                  </a:lnTo>
                  <a:lnTo>
                    <a:pt x="518" y="336"/>
                  </a:lnTo>
                  <a:lnTo>
                    <a:pt x="538" y="316"/>
                  </a:lnTo>
                  <a:lnTo>
                    <a:pt x="556" y="296"/>
                  </a:lnTo>
                  <a:lnTo>
                    <a:pt x="572" y="274"/>
                  </a:lnTo>
                  <a:lnTo>
                    <a:pt x="586" y="250"/>
                  </a:lnTo>
                  <a:lnTo>
                    <a:pt x="598" y="224"/>
                  </a:lnTo>
                  <a:lnTo>
                    <a:pt x="608" y="198"/>
                  </a:lnTo>
                  <a:lnTo>
                    <a:pt x="616" y="172"/>
                  </a:lnTo>
                  <a:lnTo>
                    <a:pt x="620" y="142"/>
                  </a:lnTo>
                  <a:lnTo>
                    <a:pt x="678" y="142"/>
                  </a:lnTo>
                  <a:lnTo>
                    <a:pt x="568" y="0"/>
                  </a:lnTo>
                  <a:lnTo>
                    <a:pt x="460" y="144"/>
                  </a:lnTo>
                  <a:lnTo>
                    <a:pt x="526" y="144"/>
                  </a:lnTo>
                  <a:lnTo>
                    <a:pt x="526" y="144"/>
                  </a:lnTo>
                  <a:lnTo>
                    <a:pt x="522" y="164"/>
                  </a:lnTo>
                  <a:lnTo>
                    <a:pt x="516" y="186"/>
                  </a:lnTo>
                  <a:lnTo>
                    <a:pt x="508" y="204"/>
                  </a:lnTo>
                  <a:lnTo>
                    <a:pt x="498" y="224"/>
                  </a:lnTo>
                  <a:lnTo>
                    <a:pt x="488" y="242"/>
                  </a:lnTo>
                  <a:lnTo>
                    <a:pt x="476" y="260"/>
                  </a:lnTo>
                  <a:lnTo>
                    <a:pt x="462" y="276"/>
                  </a:lnTo>
                  <a:lnTo>
                    <a:pt x="448" y="290"/>
                  </a:lnTo>
                  <a:lnTo>
                    <a:pt x="432" y="304"/>
                  </a:lnTo>
                  <a:lnTo>
                    <a:pt x="416" y="316"/>
                  </a:lnTo>
                  <a:lnTo>
                    <a:pt x="398" y="328"/>
                  </a:lnTo>
                  <a:lnTo>
                    <a:pt x="378" y="338"/>
                  </a:lnTo>
                  <a:lnTo>
                    <a:pt x="360" y="346"/>
                  </a:lnTo>
                  <a:lnTo>
                    <a:pt x="338" y="352"/>
                  </a:lnTo>
                  <a:lnTo>
                    <a:pt x="318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70" y="362"/>
                  </a:lnTo>
                  <a:lnTo>
                    <a:pt x="270" y="362"/>
                  </a:lnTo>
                  <a:lnTo>
                    <a:pt x="246" y="360"/>
                  </a:lnTo>
                  <a:lnTo>
                    <a:pt x="224" y="358"/>
                  </a:lnTo>
                  <a:lnTo>
                    <a:pt x="202" y="352"/>
                  </a:lnTo>
                  <a:lnTo>
                    <a:pt x="180" y="346"/>
                  </a:lnTo>
                  <a:lnTo>
                    <a:pt x="160" y="338"/>
                  </a:lnTo>
                  <a:lnTo>
                    <a:pt x="140" y="328"/>
                  </a:lnTo>
                  <a:lnTo>
                    <a:pt x="122" y="316"/>
                  </a:lnTo>
                  <a:lnTo>
                    <a:pt x="104" y="302"/>
                  </a:lnTo>
                  <a:lnTo>
                    <a:pt x="88" y="288"/>
                  </a:lnTo>
                  <a:lnTo>
                    <a:pt x="72" y="272"/>
                  </a:lnTo>
                  <a:lnTo>
                    <a:pt x="58" y="254"/>
                  </a:lnTo>
                  <a:lnTo>
                    <a:pt x="46" y="236"/>
                  </a:lnTo>
                  <a:lnTo>
                    <a:pt x="36" y="218"/>
                  </a:lnTo>
                  <a:lnTo>
                    <a:pt x="28" y="196"/>
                  </a:lnTo>
                  <a:lnTo>
                    <a:pt x="20" y="176"/>
                  </a:lnTo>
                  <a:lnTo>
                    <a:pt x="14" y="154"/>
                  </a:lnTo>
                  <a:lnTo>
                    <a:pt x="0" y="136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18000">
                  <a:srgbClr val="FFC000"/>
                </a:gs>
              </a:gsLst>
              <a:lin ang="2700000" scaled="0"/>
            </a:gradFill>
            <a:ln w="254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5143504" y="4718131"/>
            <a:ext cx="400049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왼쪽센서 값으로 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어글리봇 상태 체크 </a:t>
            </a:r>
            <a:endParaRPr lang="ko-KR" altLang="en-US" sz="1700" b="1" dirty="0">
              <a:solidFill>
                <a:srgbClr val="0000FF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214942" y="5143512"/>
            <a:ext cx="332655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모터 회전 감속으로 우회전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86380" y="5528091"/>
            <a:ext cx="30718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 변수값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“1”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grpSp>
        <p:nvGrpSpPr>
          <p:cNvPr id="9" name="그룹 45"/>
          <p:cNvGrpSpPr/>
          <p:nvPr/>
        </p:nvGrpSpPr>
        <p:grpSpPr>
          <a:xfrm>
            <a:off x="714348" y="2428868"/>
            <a:ext cx="652400" cy="1500198"/>
            <a:chOff x="9765149" y="1426965"/>
            <a:chExt cx="855319" cy="1966812"/>
          </a:xfrm>
        </p:grpSpPr>
        <p:grpSp>
          <p:nvGrpSpPr>
            <p:cNvPr id="1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cxnSp>
        <p:nvCxnSpPr>
          <p:cNvPr id="32" name="직선 화살표 연결선 31"/>
          <p:cNvCxnSpPr/>
          <p:nvPr/>
        </p:nvCxnSpPr>
        <p:spPr>
          <a:xfrm>
            <a:off x="4014564" y="5286388"/>
            <a:ext cx="1200378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>
            <a:off x="4714876" y="4857760"/>
            <a:ext cx="500066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428868"/>
            <a:ext cx="15335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4" name="직선 화살표 연결선 43"/>
          <p:cNvCxnSpPr/>
          <p:nvPr/>
        </p:nvCxnSpPr>
        <p:spPr>
          <a:xfrm>
            <a:off x="4000496" y="5713428"/>
            <a:ext cx="1200378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그림 32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7" y="4730145"/>
            <a:ext cx="4857784" cy="1413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3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오른쪽센서가 라인위에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오른쪽센서가 선 위에 있을 때 오른쪽모터를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감속하여 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 l="8839"/>
          <a:stretch>
            <a:fillRect/>
          </a:stretch>
        </p:blipFill>
        <p:spPr bwMode="auto">
          <a:xfrm rot="16200000">
            <a:off x="6265233" y="2664461"/>
            <a:ext cx="2214578" cy="174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Freeform 29"/>
          <p:cNvSpPr>
            <a:spLocks/>
          </p:cNvSpPr>
          <p:nvPr/>
        </p:nvSpPr>
        <p:spPr bwMode="auto">
          <a:xfrm rot="10459094" flipH="1">
            <a:off x="7168608" y="247180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  <p:grpSp>
        <p:nvGrpSpPr>
          <p:cNvPr id="2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cxnSp>
        <p:nvCxnSpPr>
          <p:cNvPr id="35" name="직선 화살표 연결선 34"/>
          <p:cNvCxnSpPr/>
          <p:nvPr/>
        </p:nvCxnSpPr>
        <p:spPr>
          <a:xfrm>
            <a:off x="3759846" y="5289635"/>
            <a:ext cx="1200378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화살표 연결선 42"/>
          <p:cNvCxnSpPr/>
          <p:nvPr/>
        </p:nvCxnSpPr>
        <p:spPr>
          <a:xfrm>
            <a:off x="3772534" y="5693384"/>
            <a:ext cx="2085350" cy="21632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571744"/>
            <a:ext cx="138112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그림 33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4643446"/>
            <a:ext cx="5314950" cy="150495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857884" y="4572008"/>
            <a:ext cx="23574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오른쪽센서 값으로</a:t>
            </a:r>
            <a:endParaRPr lang="en-US" altLang="ko-KR" sz="1700" b="1" dirty="0" smtClean="0">
              <a:solidFill>
                <a:srgbClr val="C00000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 </a:t>
            </a:r>
            <a:r>
              <a:rPr lang="ko-KR" altLang="en-US" sz="1700" b="1" dirty="0" smtClean="0">
                <a:solidFill>
                  <a:srgbClr val="0000FF"/>
                </a:solidFill>
              </a:rPr>
              <a:t>어글리봇 상태 체크 </a:t>
            </a:r>
            <a:endParaRPr lang="ko-KR" altLang="en-US" sz="1700" b="1" dirty="0">
              <a:solidFill>
                <a:srgbClr val="0000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0224" y="5146759"/>
            <a:ext cx="354456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모터 회전 감속으로 좌회전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86446" y="5456653"/>
            <a:ext cx="30718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 변수값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“2”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4357686" y="4857760"/>
            <a:ext cx="500066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중간센서가 라인위에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중간센서가 선 위에 있을 때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어글리봇은 치우침 없이 선을 따라 움직인다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cxnSp>
        <p:nvCxnSpPr>
          <p:cNvPr id="35" name="직선 화살표 연결선 34"/>
          <p:cNvCxnSpPr/>
          <p:nvPr/>
        </p:nvCxnSpPr>
        <p:spPr>
          <a:xfrm flipV="1">
            <a:off x="3759846" y="5286388"/>
            <a:ext cx="2098038" cy="3247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/>
          <a:srcRect l="39916" t="59427" r="43845" b="25446"/>
          <a:stretch>
            <a:fillRect/>
          </a:stretch>
        </p:blipFill>
        <p:spPr bwMode="auto">
          <a:xfrm>
            <a:off x="6500826" y="2500306"/>
            <a:ext cx="1714512" cy="175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500306"/>
            <a:ext cx="1371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그림 26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4714884"/>
            <a:ext cx="5172075" cy="11049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215106" y="4500570"/>
            <a:ext cx="22145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중간센서 값으로 </a:t>
            </a:r>
            <a:endParaRPr lang="en-US" altLang="ko-KR" sz="1700" b="1" dirty="0" smtClean="0">
              <a:solidFill>
                <a:srgbClr val="C00000"/>
              </a:solidFill>
            </a:endParaRPr>
          </a:p>
          <a:p>
            <a:r>
              <a:rPr lang="ko-KR" altLang="en-US" sz="1700" b="1" dirty="0" smtClean="0">
                <a:solidFill>
                  <a:srgbClr val="0000FF"/>
                </a:solidFill>
              </a:rPr>
              <a:t>어글리봇 상태 체크 </a:t>
            </a:r>
            <a:endParaRPr lang="ko-KR" altLang="en-US" sz="1700" b="1" dirty="0">
              <a:solidFill>
                <a:srgbClr val="0000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86446" y="5072074"/>
            <a:ext cx="307183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치우침이 없을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 변수값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“0”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5786446" y="4857760"/>
            <a:ext cx="500066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428596" y="2285992"/>
            <a:ext cx="850112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5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선을 이탈 했을 때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왼쪽</a:t>
            </a:r>
            <a:r>
              <a:rPr lang="en-US" altLang="ko-KR" sz="2400" b="1" spc="50" dirty="0" smtClean="0">
                <a:ln w="11430"/>
              </a:rPr>
              <a:t>, </a:t>
            </a:r>
            <a:r>
              <a:rPr lang="ko-KR" altLang="en-US" sz="2400" b="1" spc="50" dirty="0" smtClean="0">
                <a:ln w="11430"/>
              </a:rPr>
              <a:t>중간</a:t>
            </a:r>
            <a:r>
              <a:rPr lang="en-US" altLang="ko-KR" sz="2400" b="1" spc="50" dirty="0" smtClean="0">
                <a:ln w="11430"/>
              </a:rPr>
              <a:t>, </a:t>
            </a:r>
            <a:r>
              <a:rPr lang="ko-KR" altLang="en-US" sz="2400" b="1" spc="50" dirty="0" smtClean="0">
                <a:ln w="11430"/>
              </a:rPr>
              <a:t>오른쪽 센서 모두 선을 이탈했을 경우에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어글리봇 치우침 방향에 따라 모터 값을 정한다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l="3647"/>
          <a:stretch>
            <a:fillRect/>
          </a:stretch>
        </p:blipFill>
        <p:spPr bwMode="auto">
          <a:xfrm>
            <a:off x="6643702" y="2299640"/>
            <a:ext cx="1887269" cy="23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Freeform 29"/>
          <p:cNvSpPr>
            <a:spLocks/>
          </p:cNvSpPr>
          <p:nvPr/>
        </p:nvSpPr>
        <p:spPr bwMode="auto">
          <a:xfrm rot="11140906">
            <a:off x="6808120" y="243846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9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2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21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1631466" y="3714752"/>
            <a:ext cx="382508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b="1" dirty="0" smtClean="0">
                <a:solidFill>
                  <a:srgbClr val="C00000"/>
                </a:solidFill>
              </a:rPr>
              <a:t>3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개의 센서 모두 선을 이탈 했을 경우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40" name="꺾인 연결선 39"/>
          <p:cNvCxnSpPr/>
          <p:nvPr/>
        </p:nvCxnSpPr>
        <p:spPr>
          <a:xfrm flipV="1">
            <a:off x="5429258" y="3643315"/>
            <a:ext cx="1214443" cy="500065"/>
          </a:xfrm>
          <a:prstGeom prst="bentConnector3">
            <a:avLst>
              <a:gd name="adj1" fmla="val -57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오른쪽 중괄호 44"/>
          <p:cNvSpPr/>
          <p:nvPr/>
        </p:nvSpPr>
        <p:spPr>
          <a:xfrm>
            <a:off x="2857488" y="4786322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200064" y="4700202"/>
            <a:ext cx="230063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좌회전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47" name="오른쪽 중괄호 46"/>
          <p:cNvSpPr/>
          <p:nvPr/>
        </p:nvSpPr>
        <p:spPr>
          <a:xfrm>
            <a:off x="2857488" y="5500702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221734" y="5414582"/>
            <a:ext cx="208262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우회전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55" name="Freeform 292"/>
          <p:cNvSpPr>
            <a:spLocks/>
          </p:cNvSpPr>
          <p:nvPr/>
        </p:nvSpPr>
        <p:spPr bwMode="auto">
          <a:xfrm flipH="1">
            <a:off x="6672035" y="4857760"/>
            <a:ext cx="1447519" cy="1071570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6429388" y="5202808"/>
            <a:ext cx="19442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ctr">
              <a:defRPr/>
            </a:pP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“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이전상태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” 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변수는 </a:t>
            </a:r>
            <a:endParaRPr lang="en-US" altLang="ko-KR" sz="1200" dirty="0" smtClean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  <a:p>
            <a:pPr algn="ctr">
              <a:defRPr/>
            </a:pP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2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단계</a:t>
            </a:r>
            <a:r>
              <a: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, 3</a:t>
            </a:r>
            <a:r>
              <a:rPr lang="ko-KR" altLang="en-US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rPr>
              <a:t>단계 참고</a:t>
            </a:r>
            <a:endParaRPr lang="en-US" altLang="ko-KR" sz="1200" dirty="0">
              <a:solidFill>
                <a:schemeClr val="bg1"/>
              </a:solidFill>
              <a:latin typeface="+mn-ea"/>
              <a:ea typeface="+mn-ea"/>
              <a:cs typeface="Tahoma" pitchFamily="34" charset="0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8215338" y="5572140"/>
            <a:ext cx="642942" cy="771136"/>
            <a:chOff x="1641476" y="5703888"/>
            <a:chExt cx="1035050" cy="1241425"/>
          </a:xfrm>
        </p:grpSpPr>
        <p:sp>
          <p:nvSpPr>
            <p:cNvPr id="50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428868"/>
            <a:ext cx="1643063" cy="107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그림 38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00569"/>
            <a:ext cx="9144000" cy="1739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71472" y="3500438"/>
            <a:ext cx="8143932" cy="3000396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6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바퀴 회전하기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71415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50" dirty="0" smtClean="0">
                <a:ln w="11430"/>
              </a:rPr>
              <a:t>1</a:t>
            </a:r>
            <a:r>
              <a:rPr lang="ko-KR" altLang="en-US" sz="2400" b="1" spc="50" dirty="0" smtClean="0">
                <a:ln w="11430"/>
              </a:rPr>
              <a:t>단계</a:t>
            </a:r>
            <a:r>
              <a:rPr lang="en-US" altLang="ko-KR" sz="2400" b="1" spc="50" dirty="0" smtClean="0">
                <a:ln w="11430"/>
              </a:rPr>
              <a:t>~4</a:t>
            </a:r>
            <a:r>
              <a:rPr lang="ko-KR" altLang="en-US" sz="2400" b="1" spc="50" dirty="0" smtClean="0">
                <a:ln w="11430"/>
              </a:rPr>
              <a:t>단계에서 조건에 따라 설정한 왼쪽</a:t>
            </a:r>
            <a:r>
              <a:rPr lang="en-US" altLang="ko-KR" sz="2400" b="1" spc="50" dirty="0" smtClean="0">
                <a:ln w="11430"/>
              </a:rPr>
              <a:t>/</a:t>
            </a:r>
            <a:r>
              <a:rPr lang="ko-KR" altLang="en-US" sz="2400" b="1" spc="50" dirty="0" smtClean="0">
                <a:ln w="11430"/>
              </a:rPr>
              <a:t>오른쪽모터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변수 값으로 모터 회전 세기로 </a:t>
            </a:r>
            <a:r>
              <a:rPr lang="en-US" altLang="ko-KR" sz="2400" b="1" spc="50" dirty="0" smtClean="0">
                <a:ln w="11430"/>
              </a:rPr>
              <a:t>Input</a:t>
            </a:r>
            <a:r>
              <a:rPr lang="ko-KR" altLang="en-US" sz="2400" b="1" spc="50" dirty="0" smtClean="0">
                <a:ln w="11430"/>
              </a:rPr>
              <a:t>하여 바퀴를 움직여 어글리봇이 작동한다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858148" y="264318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7" name="그룹 48"/>
          <p:cNvGrpSpPr/>
          <p:nvPr/>
        </p:nvGrpSpPr>
        <p:grpSpPr>
          <a:xfrm>
            <a:off x="8215338" y="5643578"/>
            <a:ext cx="642942" cy="771136"/>
            <a:chOff x="1641476" y="5703888"/>
            <a:chExt cx="1035050" cy="1241425"/>
          </a:xfrm>
        </p:grpSpPr>
        <p:sp>
          <p:nvSpPr>
            <p:cNvPr id="50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4870697" y="3857628"/>
            <a:ext cx="3701831" cy="2143140"/>
            <a:chOff x="6529383" y="4929198"/>
            <a:chExt cx="1944216" cy="1071570"/>
          </a:xfrm>
        </p:grpSpPr>
        <p:sp>
          <p:nvSpPr>
            <p:cNvPr id="55" name="Freeform 292"/>
            <p:cNvSpPr>
              <a:spLocks/>
            </p:cNvSpPr>
            <p:nvPr/>
          </p:nvSpPr>
          <p:spPr bwMode="auto">
            <a:xfrm flipH="1">
              <a:off x="6643700" y="4929198"/>
              <a:ext cx="1679820" cy="1071570"/>
            </a:xfrm>
            <a:custGeom>
              <a:avLst/>
              <a:gdLst>
                <a:gd name="T0" fmla="*/ 4400 w 4868"/>
                <a:gd name="T1" fmla="*/ 3034 h 3977"/>
                <a:gd name="T2" fmla="*/ 4519 w 4868"/>
                <a:gd name="T3" fmla="*/ 2902 h 3977"/>
                <a:gd name="T4" fmla="*/ 4631 w 4868"/>
                <a:gd name="T5" fmla="*/ 2743 h 3977"/>
                <a:gd name="T6" fmla="*/ 4728 w 4868"/>
                <a:gd name="T7" fmla="*/ 2568 h 3977"/>
                <a:gd name="T8" fmla="*/ 4795 w 4868"/>
                <a:gd name="T9" fmla="*/ 2389 h 3977"/>
                <a:gd name="T10" fmla="*/ 4849 w 4868"/>
                <a:gd name="T11" fmla="*/ 2161 h 3977"/>
                <a:gd name="T12" fmla="*/ 4868 w 4868"/>
                <a:gd name="T13" fmla="*/ 1935 h 3977"/>
                <a:gd name="T14" fmla="*/ 4861 w 4868"/>
                <a:gd name="T15" fmla="*/ 1713 h 3977"/>
                <a:gd name="T16" fmla="*/ 4844 w 4868"/>
                <a:gd name="T17" fmla="*/ 1609 h 3977"/>
                <a:gd name="T18" fmla="*/ 4758 w 4868"/>
                <a:gd name="T19" fmla="*/ 1316 h 3977"/>
                <a:gd name="T20" fmla="*/ 4635 w 4868"/>
                <a:gd name="T21" fmla="*/ 1073 h 3977"/>
                <a:gd name="T22" fmla="*/ 4543 w 4868"/>
                <a:gd name="T23" fmla="*/ 935 h 3977"/>
                <a:gd name="T24" fmla="*/ 4422 w 4868"/>
                <a:gd name="T25" fmla="*/ 789 h 3977"/>
                <a:gd name="T26" fmla="*/ 4189 w 4868"/>
                <a:gd name="T27" fmla="*/ 569 h 3977"/>
                <a:gd name="T28" fmla="*/ 4086 w 4868"/>
                <a:gd name="T29" fmla="*/ 493 h 3977"/>
                <a:gd name="T30" fmla="*/ 3717 w 4868"/>
                <a:gd name="T31" fmla="*/ 274 h 3977"/>
                <a:gd name="T32" fmla="*/ 3599 w 4868"/>
                <a:gd name="T33" fmla="*/ 220 h 3977"/>
                <a:gd name="T34" fmla="*/ 3250 w 4868"/>
                <a:gd name="T35" fmla="*/ 103 h 3977"/>
                <a:gd name="T36" fmla="*/ 2940 w 4868"/>
                <a:gd name="T37" fmla="*/ 35 h 3977"/>
                <a:gd name="T38" fmla="*/ 2737 w 4868"/>
                <a:gd name="T39" fmla="*/ 11 h 3977"/>
                <a:gd name="T40" fmla="*/ 2278 w 4868"/>
                <a:gd name="T41" fmla="*/ 6 h 3977"/>
                <a:gd name="T42" fmla="*/ 2101 w 4868"/>
                <a:gd name="T43" fmla="*/ 20 h 3977"/>
                <a:gd name="T44" fmla="*/ 1728 w 4868"/>
                <a:gd name="T45" fmla="*/ 88 h 3977"/>
                <a:gd name="T46" fmla="*/ 1468 w 4868"/>
                <a:gd name="T47" fmla="*/ 162 h 3977"/>
                <a:gd name="T48" fmla="*/ 1302 w 4868"/>
                <a:gd name="T49" fmla="*/ 220 h 3977"/>
                <a:gd name="T50" fmla="*/ 1028 w 4868"/>
                <a:gd name="T51" fmla="*/ 349 h 3977"/>
                <a:gd name="T52" fmla="*/ 748 w 4868"/>
                <a:gd name="T53" fmla="*/ 523 h 3977"/>
                <a:gd name="T54" fmla="*/ 593 w 4868"/>
                <a:gd name="T55" fmla="*/ 649 h 3977"/>
                <a:gd name="T56" fmla="*/ 418 w 4868"/>
                <a:gd name="T57" fmla="*/ 830 h 3977"/>
                <a:gd name="T58" fmla="*/ 341 w 4868"/>
                <a:gd name="T59" fmla="*/ 926 h 3977"/>
                <a:gd name="T60" fmla="*/ 201 w 4868"/>
                <a:gd name="T61" fmla="*/ 1155 h 3977"/>
                <a:gd name="T62" fmla="*/ 145 w 4868"/>
                <a:gd name="T63" fmla="*/ 1276 h 3977"/>
                <a:gd name="T64" fmla="*/ 45 w 4868"/>
                <a:gd name="T65" fmla="*/ 1605 h 3977"/>
                <a:gd name="T66" fmla="*/ 18 w 4868"/>
                <a:gd name="T67" fmla="*/ 1743 h 3977"/>
                <a:gd name="T68" fmla="*/ 2 w 4868"/>
                <a:gd name="T69" fmla="*/ 1900 h 3977"/>
                <a:gd name="T70" fmla="*/ 4 w 4868"/>
                <a:gd name="T71" fmla="*/ 2137 h 3977"/>
                <a:gd name="T72" fmla="*/ 24 w 4868"/>
                <a:gd name="T73" fmla="*/ 2280 h 3977"/>
                <a:gd name="T74" fmla="*/ 76 w 4868"/>
                <a:gd name="T75" fmla="*/ 2482 h 3977"/>
                <a:gd name="T76" fmla="*/ 138 w 4868"/>
                <a:gd name="T77" fmla="*/ 2639 h 3977"/>
                <a:gd name="T78" fmla="*/ 250 w 4868"/>
                <a:gd name="T79" fmla="*/ 2848 h 3977"/>
                <a:gd name="T80" fmla="*/ 479 w 4868"/>
                <a:gd name="T81" fmla="*/ 3208 h 3977"/>
                <a:gd name="T82" fmla="*/ 561 w 4868"/>
                <a:gd name="T83" fmla="*/ 3421 h 3977"/>
                <a:gd name="T84" fmla="*/ 589 w 4868"/>
                <a:gd name="T85" fmla="*/ 3609 h 3977"/>
                <a:gd name="T86" fmla="*/ 543 w 4868"/>
                <a:gd name="T87" fmla="*/ 3874 h 3977"/>
                <a:gd name="T88" fmla="*/ 539 w 4868"/>
                <a:gd name="T89" fmla="*/ 3962 h 3977"/>
                <a:gd name="T90" fmla="*/ 754 w 4868"/>
                <a:gd name="T91" fmla="*/ 3852 h 3977"/>
                <a:gd name="T92" fmla="*/ 1147 w 4868"/>
                <a:gd name="T93" fmla="*/ 3589 h 3977"/>
                <a:gd name="T94" fmla="*/ 1250 w 4868"/>
                <a:gd name="T95" fmla="*/ 3557 h 3977"/>
                <a:gd name="T96" fmla="*/ 1425 w 4868"/>
                <a:gd name="T97" fmla="*/ 3594 h 3977"/>
                <a:gd name="T98" fmla="*/ 1864 w 4868"/>
                <a:gd name="T99" fmla="*/ 3691 h 3977"/>
                <a:gd name="T100" fmla="*/ 1918 w 4868"/>
                <a:gd name="T101" fmla="*/ 3701 h 3977"/>
                <a:gd name="T102" fmla="*/ 2334 w 4868"/>
                <a:gd name="T103" fmla="*/ 3744 h 3977"/>
                <a:gd name="T104" fmla="*/ 2743 w 4868"/>
                <a:gd name="T105" fmla="*/ 3745 h 3977"/>
                <a:gd name="T106" fmla="*/ 2922 w 4868"/>
                <a:gd name="T107" fmla="*/ 3730 h 3977"/>
                <a:gd name="T108" fmla="*/ 3226 w 4868"/>
                <a:gd name="T109" fmla="*/ 3674 h 3977"/>
                <a:gd name="T110" fmla="*/ 3554 w 4868"/>
                <a:gd name="T111" fmla="*/ 3570 h 3977"/>
                <a:gd name="T112" fmla="*/ 3678 w 4868"/>
                <a:gd name="T113" fmla="*/ 3518 h 3977"/>
                <a:gd name="T114" fmla="*/ 4103 w 4868"/>
                <a:gd name="T115" fmla="*/ 3281 h 3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8" h="3977">
                  <a:moveTo>
                    <a:pt x="4213" y="3200"/>
                  </a:moveTo>
                  <a:lnTo>
                    <a:pt x="4213" y="3200"/>
                  </a:lnTo>
                  <a:lnTo>
                    <a:pt x="4275" y="3150"/>
                  </a:lnTo>
                  <a:lnTo>
                    <a:pt x="4275" y="3150"/>
                  </a:lnTo>
                  <a:lnTo>
                    <a:pt x="4338" y="3094"/>
                  </a:lnTo>
                  <a:lnTo>
                    <a:pt x="4400" y="3034"/>
                  </a:lnTo>
                  <a:lnTo>
                    <a:pt x="4400" y="3034"/>
                  </a:lnTo>
                  <a:lnTo>
                    <a:pt x="4456" y="2977"/>
                  </a:lnTo>
                  <a:lnTo>
                    <a:pt x="4508" y="2917"/>
                  </a:lnTo>
                  <a:lnTo>
                    <a:pt x="4508" y="2917"/>
                  </a:lnTo>
                  <a:lnTo>
                    <a:pt x="4519" y="2902"/>
                  </a:lnTo>
                  <a:lnTo>
                    <a:pt x="4519" y="2902"/>
                  </a:lnTo>
                  <a:lnTo>
                    <a:pt x="4534" y="2885"/>
                  </a:lnTo>
                  <a:lnTo>
                    <a:pt x="4534" y="2885"/>
                  </a:lnTo>
                  <a:lnTo>
                    <a:pt x="4560" y="2848"/>
                  </a:lnTo>
                  <a:lnTo>
                    <a:pt x="4588" y="2810"/>
                  </a:lnTo>
                  <a:lnTo>
                    <a:pt x="4588" y="2810"/>
                  </a:lnTo>
                  <a:lnTo>
                    <a:pt x="4631" y="2743"/>
                  </a:lnTo>
                  <a:lnTo>
                    <a:pt x="4672" y="2676"/>
                  </a:lnTo>
                  <a:lnTo>
                    <a:pt x="4672" y="2676"/>
                  </a:lnTo>
                  <a:lnTo>
                    <a:pt x="4711" y="2605"/>
                  </a:lnTo>
                  <a:lnTo>
                    <a:pt x="4711" y="2605"/>
                  </a:lnTo>
                  <a:lnTo>
                    <a:pt x="4728" y="2568"/>
                  </a:lnTo>
                  <a:lnTo>
                    <a:pt x="4728" y="2568"/>
                  </a:lnTo>
                  <a:lnTo>
                    <a:pt x="4736" y="2553"/>
                  </a:lnTo>
                  <a:lnTo>
                    <a:pt x="4736" y="2553"/>
                  </a:lnTo>
                  <a:lnTo>
                    <a:pt x="4752" y="2512"/>
                  </a:lnTo>
                  <a:lnTo>
                    <a:pt x="4767" y="2471"/>
                  </a:lnTo>
                  <a:lnTo>
                    <a:pt x="4782" y="2430"/>
                  </a:lnTo>
                  <a:lnTo>
                    <a:pt x="4795" y="2389"/>
                  </a:lnTo>
                  <a:lnTo>
                    <a:pt x="4819" y="2305"/>
                  </a:lnTo>
                  <a:lnTo>
                    <a:pt x="4838" y="2221"/>
                  </a:lnTo>
                  <a:lnTo>
                    <a:pt x="4838" y="2221"/>
                  </a:lnTo>
                  <a:lnTo>
                    <a:pt x="4847" y="2178"/>
                  </a:lnTo>
                  <a:lnTo>
                    <a:pt x="4847" y="2178"/>
                  </a:lnTo>
                  <a:lnTo>
                    <a:pt x="4849" y="2161"/>
                  </a:lnTo>
                  <a:lnTo>
                    <a:pt x="4849" y="2161"/>
                  </a:lnTo>
                  <a:lnTo>
                    <a:pt x="4859" y="2086"/>
                  </a:lnTo>
                  <a:lnTo>
                    <a:pt x="4859" y="2086"/>
                  </a:lnTo>
                  <a:lnTo>
                    <a:pt x="4864" y="2036"/>
                  </a:lnTo>
                  <a:lnTo>
                    <a:pt x="4866" y="1986"/>
                  </a:lnTo>
                  <a:lnTo>
                    <a:pt x="4868" y="1935"/>
                  </a:lnTo>
                  <a:lnTo>
                    <a:pt x="4868" y="1885"/>
                  </a:lnTo>
                  <a:lnTo>
                    <a:pt x="4868" y="1885"/>
                  </a:lnTo>
                  <a:lnTo>
                    <a:pt x="4866" y="1806"/>
                  </a:lnTo>
                  <a:lnTo>
                    <a:pt x="4862" y="1728"/>
                  </a:lnTo>
                  <a:lnTo>
                    <a:pt x="4862" y="1728"/>
                  </a:lnTo>
                  <a:lnTo>
                    <a:pt x="4861" y="1713"/>
                  </a:lnTo>
                  <a:lnTo>
                    <a:pt x="4861" y="1713"/>
                  </a:lnTo>
                  <a:lnTo>
                    <a:pt x="4859" y="1694"/>
                  </a:lnTo>
                  <a:lnTo>
                    <a:pt x="4859" y="1694"/>
                  </a:lnTo>
                  <a:lnTo>
                    <a:pt x="4847" y="1629"/>
                  </a:lnTo>
                  <a:lnTo>
                    <a:pt x="4847" y="1629"/>
                  </a:lnTo>
                  <a:lnTo>
                    <a:pt x="4844" y="1609"/>
                  </a:lnTo>
                  <a:lnTo>
                    <a:pt x="4844" y="1609"/>
                  </a:lnTo>
                  <a:lnTo>
                    <a:pt x="4827" y="1534"/>
                  </a:lnTo>
                  <a:lnTo>
                    <a:pt x="4808" y="1459"/>
                  </a:lnTo>
                  <a:lnTo>
                    <a:pt x="4784" y="1387"/>
                  </a:lnTo>
                  <a:lnTo>
                    <a:pt x="4758" y="1316"/>
                  </a:lnTo>
                  <a:lnTo>
                    <a:pt x="4758" y="1316"/>
                  </a:lnTo>
                  <a:lnTo>
                    <a:pt x="4745" y="1282"/>
                  </a:lnTo>
                  <a:lnTo>
                    <a:pt x="4745" y="1282"/>
                  </a:lnTo>
                  <a:lnTo>
                    <a:pt x="4713" y="1215"/>
                  </a:lnTo>
                  <a:lnTo>
                    <a:pt x="4713" y="1215"/>
                  </a:lnTo>
                  <a:lnTo>
                    <a:pt x="4676" y="1144"/>
                  </a:lnTo>
                  <a:lnTo>
                    <a:pt x="4635" y="1073"/>
                  </a:lnTo>
                  <a:lnTo>
                    <a:pt x="4635" y="1073"/>
                  </a:lnTo>
                  <a:lnTo>
                    <a:pt x="4596" y="1010"/>
                  </a:lnTo>
                  <a:lnTo>
                    <a:pt x="4553" y="948"/>
                  </a:lnTo>
                  <a:lnTo>
                    <a:pt x="4553" y="948"/>
                  </a:lnTo>
                  <a:lnTo>
                    <a:pt x="4543" y="935"/>
                  </a:lnTo>
                  <a:lnTo>
                    <a:pt x="4543" y="935"/>
                  </a:lnTo>
                  <a:lnTo>
                    <a:pt x="4532" y="918"/>
                  </a:lnTo>
                  <a:lnTo>
                    <a:pt x="4532" y="918"/>
                  </a:lnTo>
                  <a:lnTo>
                    <a:pt x="4504" y="885"/>
                  </a:lnTo>
                  <a:lnTo>
                    <a:pt x="4474" y="849"/>
                  </a:lnTo>
                  <a:lnTo>
                    <a:pt x="4474" y="849"/>
                  </a:lnTo>
                  <a:lnTo>
                    <a:pt x="4422" y="789"/>
                  </a:lnTo>
                  <a:lnTo>
                    <a:pt x="4366" y="732"/>
                  </a:lnTo>
                  <a:lnTo>
                    <a:pt x="4308" y="674"/>
                  </a:lnTo>
                  <a:lnTo>
                    <a:pt x="4249" y="620"/>
                  </a:lnTo>
                  <a:lnTo>
                    <a:pt x="4249" y="620"/>
                  </a:lnTo>
                  <a:lnTo>
                    <a:pt x="4219" y="593"/>
                  </a:lnTo>
                  <a:lnTo>
                    <a:pt x="4189" y="569"/>
                  </a:lnTo>
                  <a:lnTo>
                    <a:pt x="4189" y="569"/>
                  </a:lnTo>
                  <a:lnTo>
                    <a:pt x="4187" y="567"/>
                  </a:lnTo>
                  <a:lnTo>
                    <a:pt x="4187" y="567"/>
                  </a:lnTo>
                  <a:lnTo>
                    <a:pt x="4157" y="543"/>
                  </a:lnTo>
                  <a:lnTo>
                    <a:pt x="4157" y="543"/>
                  </a:lnTo>
                  <a:lnTo>
                    <a:pt x="4086" y="493"/>
                  </a:lnTo>
                  <a:lnTo>
                    <a:pt x="4015" y="442"/>
                  </a:lnTo>
                  <a:lnTo>
                    <a:pt x="4015" y="442"/>
                  </a:lnTo>
                  <a:lnTo>
                    <a:pt x="3942" y="397"/>
                  </a:lnTo>
                  <a:lnTo>
                    <a:pt x="3868" y="355"/>
                  </a:lnTo>
                  <a:lnTo>
                    <a:pt x="3793" y="313"/>
                  </a:lnTo>
                  <a:lnTo>
                    <a:pt x="3717" y="274"/>
                  </a:lnTo>
                  <a:lnTo>
                    <a:pt x="3717" y="274"/>
                  </a:lnTo>
                  <a:lnTo>
                    <a:pt x="3646" y="241"/>
                  </a:lnTo>
                  <a:lnTo>
                    <a:pt x="3646" y="241"/>
                  </a:lnTo>
                  <a:lnTo>
                    <a:pt x="3636" y="237"/>
                  </a:lnTo>
                  <a:lnTo>
                    <a:pt x="3636" y="237"/>
                  </a:lnTo>
                  <a:lnTo>
                    <a:pt x="3599" y="220"/>
                  </a:lnTo>
                  <a:lnTo>
                    <a:pt x="3599" y="220"/>
                  </a:lnTo>
                  <a:lnTo>
                    <a:pt x="3511" y="187"/>
                  </a:lnTo>
                  <a:lnTo>
                    <a:pt x="3424" y="155"/>
                  </a:lnTo>
                  <a:lnTo>
                    <a:pt x="3424" y="155"/>
                  </a:lnTo>
                  <a:lnTo>
                    <a:pt x="3338" y="127"/>
                  </a:lnTo>
                  <a:lnTo>
                    <a:pt x="3250" y="103"/>
                  </a:lnTo>
                  <a:lnTo>
                    <a:pt x="3161" y="80"/>
                  </a:lnTo>
                  <a:lnTo>
                    <a:pt x="3071" y="60"/>
                  </a:lnTo>
                  <a:lnTo>
                    <a:pt x="3071" y="60"/>
                  </a:lnTo>
                  <a:lnTo>
                    <a:pt x="2983" y="43"/>
                  </a:lnTo>
                  <a:lnTo>
                    <a:pt x="2983" y="43"/>
                  </a:lnTo>
                  <a:lnTo>
                    <a:pt x="2940" y="35"/>
                  </a:lnTo>
                  <a:lnTo>
                    <a:pt x="2940" y="35"/>
                  </a:lnTo>
                  <a:lnTo>
                    <a:pt x="2935" y="34"/>
                  </a:lnTo>
                  <a:lnTo>
                    <a:pt x="2935" y="34"/>
                  </a:lnTo>
                  <a:lnTo>
                    <a:pt x="2836" y="20"/>
                  </a:lnTo>
                  <a:lnTo>
                    <a:pt x="2737" y="11"/>
                  </a:lnTo>
                  <a:lnTo>
                    <a:pt x="2737" y="11"/>
                  </a:lnTo>
                  <a:lnTo>
                    <a:pt x="2642" y="6"/>
                  </a:lnTo>
                  <a:lnTo>
                    <a:pt x="2549" y="2"/>
                  </a:lnTo>
                  <a:lnTo>
                    <a:pt x="2453" y="0"/>
                  </a:lnTo>
                  <a:lnTo>
                    <a:pt x="2358" y="2"/>
                  </a:lnTo>
                  <a:lnTo>
                    <a:pt x="2358" y="2"/>
                  </a:lnTo>
                  <a:lnTo>
                    <a:pt x="2278" y="6"/>
                  </a:lnTo>
                  <a:lnTo>
                    <a:pt x="2198" y="11"/>
                  </a:lnTo>
                  <a:lnTo>
                    <a:pt x="2198" y="11"/>
                  </a:lnTo>
                  <a:lnTo>
                    <a:pt x="2118" y="19"/>
                  </a:lnTo>
                  <a:lnTo>
                    <a:pt x="2118" y="19"/>
                  </a:lnTo>
                  <a:lnTo>
                    <a:pt x="2101" y="20"/>
                  </a:lnTo>
                  <a:lnTo>
                    <a:pt x="2101" y="20"/>
                  </a:lnTo>
                  <a:lnTo>
                    <a:pt x="2063" y="26"/>
                  </a:lnTo>
                  <a:lnTo>
                    <a:pt x="2063" y="26"/>
                  </a:lnTo>
                  <a:lnTo>
                    <a:pt x="1980" y="37"/>
                  </a:lnTo>
                  <a:lnTo>
                    <a:pt x="1896" y="52"/>
                  </a:lnTo>
                  <a:lnTo>
                    <a:pt x="1812" y="69"/>
                  </a:lnTo>
                  <a:lnTo>
                    <a:pt x="1728" y="88"/>
                  </a:lnTo>
                  <a:lnTo>
                    <a:pt x="1728" y="88"/>
                  </a:lnTo>
                  <a:lnTo>
                    <a:pt x="1662" y="104"/>
                  </a:lnTo>
                  <a:lnTo>
                    <a:pt x="1597" y="121"/>
                  </a:lnTo>
                  <a:lnTo>
                    <a:pt x="1532" y="142"/>
                  </a:lnTo>
                  <a:lnTo>
                    <a:pt x="1468" y="162"/>
                  </a:lnTo>
                  <a:lnTo>
                    <a:pt x="1468" y="162"/>
                  </a:lnTo>
                  <a:lnTo>
                    <a:pt x="1399" y="183"/>
                  </a:lnTo>
                  <a:lnTo>
                    <a:pt x="1399" y="183"/>
                  </a:lnTo>
                  <a:lnTo>
                    <a:pt x="1323" y="211"/>
                  </a:lnTo>
                  <a:lnTo>
                    <a:pt x="1323" y="211"/>
                  </a:lnTo>
                  <a:lnTo>
                    <a:pt x="1302" y="220"/>
                  </a:lnTo>
                  <a:lnTo>
                    <a:pt x="1302" y="220"/>
                  </a:lnTo>
                  <a:lnTo>
                    <a:pt x="1282" y="228"/>
                  </a:lnTo>
                  <a:lnTo>
                    <a:pt x="1282" y="228"/>
                  </a:lnTo>
                  <a:lnTo>
                    <a:pt x="1201" y="263"/>
                  </a:lnTo>
                  <a:lnTo>
                    <a:pt x="1121" y="300"/>
                  </a:lnTo>
                  <a:lnTo>
                    <a:pt x="1121" y="300"/>
                  </a:lnTo>
                  <a:lnTo>
                    <a:pt x="1028" y="349"/>
                  </a:lnTo>
                  <a:lnTo>
                    <a:pt x="936" y="399"/>
                  </a:lnTo>
                  <a:lnTo>
                    <a:pt x="847" y="455"/>
                  </a:lnTo>
                  <a:lnTo>
                    <a:pt x="761" y="513"/>
                  </a:lnTo>
                  <a:lnTo>
                    <a:pt x="761" y="513"/>
                  </a:lnTo>
                  <a:lnTo>
                    <a:pt x="748" y="523"/>
                  </a:lnTo>
                  <a:lnTo>
                    <a:pt x="748" y="523"/>
                  </a:lnTo>
                  <a:lnTo>
                    <a:pt x="716" y="547"/>
                  </a:lnTo>
                  <a:lnTo>
                    <a:pt x="716" y="547"/>
                  </a:lnTo>
                  <a:lnTo>
                    <a:pt x="675" y="580"/>
                  </a:lnTo>
                  <a:lnTo>
                    <a:pt x="634" y="614"/>
                  </a:lnTo>
                  <a:lnTo>
                    <a:pt x="634" y="614"/>
                  </a:lnTo>
                  <a:lnTo>
                    <a:pt x="593" y="649"/>
                  </a:lnTo>
                  <a:lnTo>
                    <a:pt x="554" y="687"/>
                  </a:lnTo>
                  <a:lnTo>
                    <a:pt x="517" y="724"/>
                  </a:lnTo>
                  <a:lnTo>
                    <a:pt x="479" y="761"/>
                  </a:lnTo>
                  <a:lnTo>
                    <a:pt x="479" y="761"/>
                  </a:lnTo>
                  <a:lnTo>
                    <a:pt x="448" y="795"/>
                  </a:lnTo>
                  <a:lnTo>
                    <a:pt x="418" y="830"/>
                  </a:lnTo>
                  <a:lnTo>
                    <a:pt x="418" y="830"/>
                  </a:lnTo>
                  <a:lnTo>
                    <a:pt x="386" y="868"/>
                  </a:lnTo>
                  <a:lnTo>
                    <a:pt x="386" y="868"/>
                  </a:lnTo>
                  <a:lnTo>
                    <a:pt x="373" y="883"/>
                  </a:lnTo>
                  <a:lnTo>
                    <a:pt x="373" y="883"/>
                  </a:lnTo>
                  <a:lnTo>
                    <a:pt x="341" y="926"/>
                  </a:lnTo>
                  <a:lnTo>
                    <a:pt x="311" y="970"/>
                  </a:lnTo>
                  <a:lnTo>
                    <a:pt x="282" y="1015"/>
                  </a:lnTo>
                  <a:lnTo>
                    <a:pt x="254" y="1060"/>
                  </a:lnTo>
                  <a:lnTo>
                    <a:pt x="254" y="1060"/>
                  </a:lnTo>
                  <a:lnTo>
                    <a:pt x="227" y="1107"/>
                  </a:lnTo>
                  <a:lnTo>
                    <a:pt x="201" y="1155"/>
                  </a:lnTo>
                  <a:lnTo>
                    <a:pt x="201" y="1155"/>
                  </a:lnTo>
                  <a:lnTo>
                    <a:pt x="177" y="1204"/>
                  </a:lnTo>
                  <a:lnTo>
                    <a:pt x="177" y="1204"/>
                  </a:lnTo>
                  <a:lnTo>
                    <a:pt x="166" y="1228"/>
                  </a:lnTo>
                  <a:lnTo>
                    <a:pt x="166" y="1228"/>
                  </a:lnTo>
                  <a:lnTo>
                    <a:pt x="145" y="1276"/>
                  </a:lnTo>
                  <a:lnTo>
                    <a:pt x="127" y="1327"/>
                  </a:lnTo>
                  <a:lnTo>
                    <a:pt x="108" y="1377"/>
                  </a:lnTo>
                  <a:lnTo>
                    <a:pt x="93" y="1428"/>
                  </a:lnTo>
                  <a:lnTo>
                    <a:pt x="93" y="1428"/>
                  </a:lnTo>
                  <a:lnTo>
                    <a:pt x="67" y="1515"/>
                  </a:lnTo>
                  <a:lnTo>
                    <a:pt x="45" y="1605"/>
                  </a:lnTo>
                  <a:lnTo>
                    <a:pt x="45" y="1605"/>
                  </a:lnTo>
                  <a:lnTo>
                    <a:pt x="26" y="1694"/>
                  </a:lnTo>
                  <a:lnTo>
                    <a:pt x="26" y="1694"/>
                  </a:lnTo>
                  <a:lnTo>
                    <a:pt x="18" y="1739"/>
                  </a:lnTo>
                  <a:lnTo>
                    <a:pt x="18" y="1739"/>
                  </a:lnTo>
                  <a:lnTo>
                    <a:pt x="18" y="1743"/>
                  </a:lnTo>
                  <a:lnTo>
                    <a:pt x="18" y="1743"/>
                  </a:lnTo>
                  <a:lnTo>
                    <a:pt x="15" y="1760"/>
                  </a:lnTo>
                  <a:lnTo>
                    <a:pt x="15" y="1760"/>
                  </a:lnTo>
                  <a:lnTo>
                    <a:pt x="9" y="1806"/>
                  </a:lnTo>
                  <a:lnTo>
                    <a:pt x="5" y="1853"/>
                  </a:lnTo>
                  <a:lnTo>
                    <a:pt x="2" y="1900"/>
                  </a:lnTo>
                  <a:lnTo>
                    <a:pt x="0" y="1948"/>
                  </a:lnTo>
                  <a:lnTo>
                    <a:pt x="0" y="1995"/>
                  </a:lnTo>
                  <a:lnTo>
                    <a:pt x="0" y="2042"/>
                  </a:lnTo>
                  <a:lnTo>
                    <a:pt x="2" y="2088"/>
                  </a:lnTo>
                  <a:lnTo>
                    <a:pt x="4" y="2137"/>
                  </a:lnTo>
                  <a:lnTo>
                    <a:pt x="4" y="2137"/>
                  </a:lnTo>
                  <a:lnTo>
                    <a:pt x="5" y="2167"/>
                  </a:lnTo>
                  <a:lnTo>
                    <a:pt x="5" y="2167"/>
                  </a:lnTo>
                  <a:lnTo>
                    <a:pt x="9" y="2189"/>
                  </a:lnTo>
                  <a:lnTo>
                    <a:pt x="9" y="2189"/>
                  </a:lnTo>
                  <a:lnTo>
                    <a:pt x="17" y="2234"/>
                  </a:lnTo>
                  <a:lnTo>
                    <a:pt x="24" y="2280"/>
                  </a:lnTo>
                  <a:lnTo>
                    <a:pt x="24" y="2280"/>
                  </a:lnTo>
                  <a:lnTo>
                    <a:pt x="35" y="2331"/>
                  </a:lnTo>
                  <a:lnTo>
                    <a:pt x="48" y="2381"/>
                  </a:lnTo>
                  <a:lnTo>
                    <a:pt x="61" y="2432"/>
                  </a:lnTo>
                  <a:lnTo>
                    <a:pt x="76" y="2482"/>
                  </a:lnTo>
                  <a:lnTo>
                    <a:pt x="76" y="2482"/>
                  </a:lnTo>
                  <a:lnTo>
                    <a:pt x="91" y="2523"/>
                  </a:lnTo>
                  <a:lnTo>
                    <a:pt x="106" y="2564"/>
                  </a:lnTo>
                  <a:lnTo>
                    <a:pt x="106" y="2564"/>
                  </a:lnTo>
                  <a:lnTo>
                    <a:pt x="117" y="2590"/>
                  </a:lnTo>
                  <a:lnTo>
                    <a:pt x="117" y="2590"/>
                  </a:lnTo>
                  <a:lnTo>
                    <a:pt x="138" y="2639"/>
                  </a:lnTo>
                  <a:lnTo>
                    <a:pt x="138" y="2639"/>
                  </a:lnTo>
                  <a:lnTo>
                    <a:pt x="164" y="2691"/>
                  </a:lnTo>
                  <a:lnTo>
                    <a:pt x="192" y="2745"/>
                  </a:lnTo>
                  <a:lnTo>
                    <a:pt x="220" y="2796"/>
                  </a:lnTo>
                  <a:lnTo>
                    <a:pt x="250" y="2848"/>
                  </a:lnTo>
                  <a:lnTo>
                    <a:pt x="250" y="2848"/>
                  </a:lnTo>
                  <a:lnTo>
                    <a:pt x="278" y="2893"/>
                  </a:lnTo>
                  <a:lnTo>
                    <a:pt x="308" y="2937"/>
                  </a:lnTo>
                  <a:lnTo>
                    <a:pt x="367" y="3027"/>
                  </a:lnTo>
                  <a:lnTo>
                    <a:pt x="425" y="3116"/>
                  </a:lnTo>
                  <a:lnTo>
                    <a:pt x="453" y="3161"/>
                  </a:lnTo>
                  <a:lnTo>
                    <a:pt x="479" y="3208"/>
                  </a:lnTo>
                  <a:lnTo>
                    <a:pt x="479" y="3208"/>
                  </a:lnTo>
                  <a:lnTo>
                    <a:pt x="500" y="3251"/>
                  </a:lnTo>
                  <a:lnTo>
                    <a:pt x="519" y="3292"/>
                  </a:lnTo>
                  <a:lnTo>
                    <a:pt x="535" y="3335"/>
                  </a:lnTo>
                  <a:lnTo>
                    <a:pt x="548" y="3378"/>
                  </a:lnTo>
                  <a:lnTo>
                    <a:pt x="561" y="3421"/>
                  </a:lnTo>
                  <a:lnTo>
                    <a:pt x="571" y="3465"/>
                  </a:lnTo>
                  <a:lnTo>
                    <a:pt x="580" y="3510"/>
                  </a:lnTo>
                  <a:lnTo>
                    <a:pt x="586" y="3555"/>
                  </a:lnTo>
                  <a:lnTo>
                    <a:pt x="586" y="3555"/>
                  </a:lnTo>
                  <a:lnTo>
                    <a:pt x="588" y="3583"/>
                  </a:lnTo>
                  <a:lnTo>
                    <a:pt x="589" y="3609"/>
                  </a:lnTo>
                  <a:lnTo>
                    <a:pt x="589" y="3637"/>
                  </a:lnTo>
                  <a:lnTo>
                    <a:pt x="588" y="3663"/>
                  </a:lnTo>
                  <a:lnTo>
                    <a:pt x="582" y="3716"/>
                  </a:lnTo>
                  <a:lnTo>
                    <a:pt x="573" y="3770"/>
                  </a:lnTo>
                  <a:lnTo>
                    <a:pt x="558" y="3822"/>
                  </a:lnTo>
                  <a:lnTo>
                    <a:pt x="543" y="3874"/>
                  </a:lnTo>
                  <a:lnTo>
                    <a:pt x="524" y="3925"/>
                  </a:lnTo>
                  <a:lnTo>
                    <a:pt x="505" y="3977"/>
                  </a:lnTo>
                  <a:lnTo>
                    <a:pt x="505" y="3977"/>
                  </a:lnTo>
                  <a:lnTo>
                    <a:pt x="515" y="3971"/>
                  </a:lnTo>
                  <a:lnTo>
                    <a:pt x="515" y="3971"/>
                  </a:lnTo>
                  <a:lnTo>
                    <a:pt x="539" y="3962"/>
                  </a:lnTo>
                  <a:lnTo>
                    <a:pt x="539" y="3962"/>
                  </a:lnTo>
                  <a:lnTo>
                    <a:pt x="610" y="3930"/>
                  </a:lnTo>
                  <a:lnTo>
                    <a:pt x="610" y="3930"/>
                  </a:lnTo>
                  <a:lnTo>
                    <a:pt x="683" y="3893"/>
                  </a:lnTo>
                  <a:lnTo>
                    <a:pt x="754" y="3852"/>
                  </a:lnTo>
                  <a:lnTo>
                    <a:pt x="754" y="3852"/>
                  </a:lnTo>
                  <a:lnTo>
                    <a:pt x="821" y="3813"/>
                  </a:lnTo>
                  <a:lnTo>
                    <a:pt x="886" y="3770"/>
                  </a:lnTo>
                  <a:lnTo>
                    <a:pt x="1015" y="3680"/>
                  </a:lnTo>
                  <a:lnTo>
                    <a:pt x="1015" y="3680"/>
                  </a:lnTo>
                  <a:lnTo>
                    <a:pt x="1147" y="3589"/>
                  </a:lnTo>
                  <a:lnTo>
                    <a:pt x="1147" y="3589"/>
                  </a:lnTo>
                  <a:lnTo>
                    <a:pt x="1164" y="3577"/>
                  </a:lnTo>
                  <a:lnTo>
                    <a:pt x="1181" y="3570"/>
                  </a:lnTo>
                  <a:lnTo>
                    <a:pt x="1198" y="3564"/>
                  </a:lnTo>
                  <a:lnTo>
                    <a:pt x="1216" y="3561"/>
                  </a:lnTo>
                  <a:lnTo>
                    <a:pt x="1233" y="3557"/>
                  </a:lnTo>
                  <a:lnTo>
                    <a:pt x="1250" y="3557"/>
                  </a:lnTo>
                  <a:lnTo>
                    <a:pt x="1269" y="3557"/>
                  </a:lnTo>
                  <a:lnTo>
                    <a:pt x="1285" y="3559"/>
                  </a:lnTo>
                  <a:lnTo>
                    <a:pt x="1321" y="3566"/>
                  </a:lnTo>
                  <a:lnTo>
                    <a:pt x="1356" y="3574"/>
                  </a:lnTo>
                  <a:lnTo>
                    <a:pt x="1425" y="3594"/>
                  </a:lnTo>
                  <a:lnTo>
                    <a:pt x="1425" y="3594"/>
                  </a:lnTo>
                  <a:lnTo>
                    <a:pt x="1513" y="3617"/>
                  </a:lnTo>
                  <a:lnTo>
                    <a:pt x="1599" y="3639"/>
                  </a:lnTo>
                  <a:lnTo>
                    <a:pt x="1687" y="3658"/>
                  </a:lnTo>
                  <a:lnTo>
                    <a:pt x="1774" y="3674"/>
                  </a:lnTo>
                  <a:lnTo>
                    <a:pt x="1774" y="3674"/>
                  </a:lnTo>
                  <a:lnTo>
                    <a:pt x="1864" y="3691"/>
                  </a:lnTo>
                  <a:lnTo>
                    <a:pt x="1864" y="3691"/>
                  </a:lnTo>
                  <a:lnTo>
                    <a:pt x="1910" y="3699"/>
                  </a:lnTo>
                  <a:lnTo>
                    <a:pt x="1910" y="3699"/>
                  </a:lnTo>
                  <a:lnTo>
                    <a:pt x="1916" y="3701"/>
                  </a:lnTo>
                  <a:lnTo>
                    <a:pt x="1916" y="3701"/>
                  </a:lnTo>
                  <a:lnTo>
                    <a:pt x="1918" y="3701"/>
                  </a:lnTo>
                  <a:lnTo>
                    <a:pt x="1918" y="3701"/>
                  </a:lnTo>
                  <a:lnTo>
                    <a:pt x="2022" y="3714"/>
                  </a:lnTo>
                  <a:lnTo>
                    <a:pt x="2127" y="3727"/>
                  </a:lnTo>
                  <a:lnTo>
                    <a:pt x="2127" y="3727"/>
                  </a:lnTo>
                  <a:lnTo>
                    <a:pt x="2230" y="3736"/>
                  </a:lnTo>
                  <a:lnTo>
                    <a:pt x="2334" y="3744"/>
                  </a:lnTo>
                  <a:lnTo>
                    <a:pt x="2437" y="3747"/>
                  </a:lnTo>
                  <a:lnTo>
                    <a:pt x="2541" y="3749"/>
                  </a:lnTo>
                  <a:lnTo>
                    <a:pt x="2541" y="3749"/>
                  </a:lnTo>
                  <a:lnTo>
                    <a:pt x="2642" y="3749"/>
                  </a:lnTo>
                  <a:lnTo>
                    <a:pt x="2743" y="3745"/>
                  </a:lnTo>
                  <a:lnTo>
                    <a:pt x="2743" y="3745"/>
                  </a:lnTo>
                  <a:lnTo>
                    <a:pt x="2793" y="3742"/>
                  </a:lnTo>
                  <a:lnTo>
                    <a:pt x="2843" y="3738"/>
                  </a:lnTo>
                  <a:lnTo>
                    <a:pt x="2843" y="3738"/>
                  </a:lnTo>
                  <a:lnTo>
                    <a:pt x="2894" y="3734"/>
                  </a:lnTo>
                  <a:lnTo>
                    <a:pt x="2894" y="3734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3024" y="3716"/>
                  </a:lnTo>
                  <a:lnTo>
                    <a:pt x="3125" y="3697"/>
                  </a:lnTo>
                  <a:lnTo>
                    <a:pt x="3226" y="3674"/>
                  </a:lnTo>
                  <a:lnTo>
                    <a:pt x="3325" y="3648"/>
                  </a:lnTo>
                  <a:lnTo>
                    <a:pt x="3325" y="3648"/>
                  </a:lnTo>
                  <a:lnTo>
                    <a:pt x="3401" y="3624"/>
                  </a:lnTo>
                  <a:lnTo>
                    <a:pt x="3480" y="3598"/>
                  </a:lnTo>
                  <a:lnTo>
                    <a:pt x="3480" y="3598"/>
                  </a:lnTo>
                  <a:lnTo>
                    <a:pt x="3554" y="3570"/>
                  </a:lnTo>
                  <a:lnTo>
                    <a:pt x="3554" y="3570"/>
                  </a:lnTo>
                  <a:lnTo>
                    <a:pt x="3566" y="3564"/>
                  </a:lnTo>
                  <a:lnTo>
                    <a:pt x="3566" y="3564"/>
                  </a:lnTo>
                  <a:lnTo>
                    <a:pt x="3603" y="3549"/>
                  </a:lnTo>
                  <a:lnTo>
                    <a:pt x="3603" y="3549"/>
                  </a:lnTo>
                  <a:lnTo>
                    <a:pt x="3678" y="3518"/>
                  </a:lnTo>
                  <a:lnTo>
                    <a:pt x="3750" y="3484"/>
                  </a:lnTo>
                  <a:lnTo>
                    <a:pt x="3823" y="3447"/>
                  </a:lnTo>
                  <a:lnTo>
                    <a:pt x="3896" y="3409"/>
                  </a:lnTo>
                  <a:lnTo>
                    <a:pt x="3965" y="3368"/>
                  </a:lnTo>
                  <a:lnTo>
                    <a:pt x="4036" y="3325"/>
                  </a:lnTo>
                  <a:lnTo>
                    <a:pt x="4103" y="3281"/>
                  </a:lnTo>
                  <a:lnTo>
                    <a:pt x="4170" y="3234"/>
                  </a:lnTo>
                  <a:lnTo>
                    <a:pt x="4170" y="3234"/>
                  </a:lnTo>
                  <a:lnTo>
                    <a:pt x="4213" y="3200"/>
                  </a:lnTo>
                  <a:lnTo>
                    <a:pt x="4213" y="3200"/>
                  </a:lnTo>
                  <a:close/>
                </a:path>
              </a:pathLst>
            </a:custGeom>
            <a:solidFill>
              <a:srgbClr val="EE3C30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529383" y="5196737"/>
              <a:ext cx="194421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앞에서 작성한 코드에서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왼쪽모터 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/ </a:t>
              </a: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오른쪽 모터 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변수 값을 단계별 찾아보고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코드의 흐름을 읽어보자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.</a:t>
              </a:r>
              <a:endParaRPr lang="en-US" altLang="ko-KR" sz="1800" b="1" dirty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429132"/>
            <a:ext cx="43719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적외선으로 선찾기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1~6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모아보기</a:t>
            </a:r>
          </a:p>
        </p:txBody>
      </p:sp>
      <p:grpSp>
        <p:nvGrpSpPr>
          <p:cNvPr id="6" name="그룹 45"/>
          <p:cNvGrpSpPr/>
          <p:nvPr/>
        </p:nvGrpSpPr>
        <p:grpSpPr>
          <a:xfrm>
            <a:off x="7929586" y="500042"/>
            <a:ext cx="652400" cy="1500198"/>
            <a:chOff x="9765149" y="1426965"/>
            <a:chExt cx="855319" cy="1966812"/>
          </a:xfrm>
        </p:grpSpPr>
        <p:grpSp>
          <p:nvGrpSpPr>
            <p:cNvPr id="7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9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22" name="오른쪽 중괄호 21"/>
          <p:cNvSpPr/>
          <p:nvPr/>
        </p:nvSpPr>
        <p:spPr>
          <a:xfrm flipH="1">
            <a:off x="3434750" y="1357298"/>
            <a:ext cx="351429" cy="1428760"/>
          </a:xfrm>
          <a:prstGeom prst="rightBrace">
            <a:avLst>
              <a:gd name="adj1" fmla="val 39729"/>
              <a:gd name="adj2" fmla="val 48408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3" name="오른쪽 중괄호 22"/>
          <p:cNvSpPr/>
          <p:nvPr/>
        </p:nvSpPr>
        <p:spPr>
          <a:xfrm flipH="1">
            <a:off x="3434752" y="2848614"/>
            <a:ext cx="351429" cy="553522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4" name="오른쪽 중괄호 23"/>
          <p:cNvSpPr/>
          <p:nvPr/>
        </p:nvSpPr>
        <p:spPr>
          <a:xfrm flipH="1">
            <a:off x="3434751" y="3571877"/>
            <a:ext cx="351429" cy="571504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5" name="오른쪽 중괄호 24"/>
          <p:cNvSpPr/>
          <p:nvPr/>
        </p:nvSpPr>
        <p:spPr>
          <a:xfrm flipH="1">
            <a:off x="3378835" y="4929198"/>
            <a:ext cx="351429" cy="1002484"/>
          </a:xfrm>
          <a:prstGeom prst="rightBrace">
            <a:avLst>
              <a:gd name="adj1" fmla="val 39729"/>
              <a:gd name="adj2" fmla="val 54763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6" name="오른쪽 중괄호 25"/>
          <p:cNvSpPr/>
          <p:nvPr/>
        </p:nvSpPr>
        <p:spPr>
          <a:xfrm flipH="1">
            <a:off x="3474015" y="6220692"/>
            <a:ext cx="351429" cy="441491"/>
          </a:xfrm>
          <a:prstGeom prst="rightBrace">
            <a:avLst>
              <a:gd name="adj1" fmla="val 34628"/>
              <a:gd name="adj2" fmla="val 30365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7" name="TextBox 26"/>
          <p:cNvSpPr txBox="1"/>
          <p:nvPr/>
        </p:nvSpPr>
        <p:spPr>
          <a:xfrm>
            <a:off x="2622397" y="1693880"/>
            <a:ext cx="620135" cy="27172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r>
              <a:rPr lang="ko-KR" altLang="en-US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91324" y="2714620"/>
            <a:ext cx="620135" cy="27172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r>
              <a:rPr lang="ko-KR" altLang="en-US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91324" y="3571876"/>
            <a:ext cx="620135" cy="27172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r>
              <a:rPr lang="ko-KR" altLang="en-US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5406" y="5201945"/>
            <a:ext cx="630301" cy="307777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5</a:t>
            </a:r>
            <a:r>
              <a:rPr lang="ko-KR" altLang="en-US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02024" y="6150633"/>
            <a:ext cx="630301" cy="307777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6</a:t>
            </a:r>
            <a:r>
              <a:rPr lang="ko-KR" altLang="en-US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5723" y="2009231"/>
            <a:ext cx="2700393" cy="271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00B0F0"/>
                </a:solidFill>
              </a:rPr>
              <a:t>센서 선언</a:t>
            </a:r>
            <a:r>
              <a:rPr lang="en-US" altLang="ko-KR" sz="14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400" b="1" dirty="0" smtClean="0">
                <a:solidFill>
                  <a:srgbClr val="00B0F0"/>
                </a:solidFill>
              </a:rPr>
              <a:t>변수 설정</a:t>
            </a:r>
            <a:r>
              <a:rPr lang="en-US" altLang="ko-KR" sz="14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400" b="1" dirty="0" smtClean="0">
                <a:solidFill>
                  <a:srgbClr val="00B0F0"/>
                </a:solidFill>
              </a:rPr>
              <a:t>변수 정의</a:t>
            </a:r>
            <a:endParaRPr lang="en-US" altLang="ko-KR" sz="1400" b="1" dirty="0" smtClean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18028" y="3040690"/>
            <a:ext cx="2042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b="1" dirty="0" smtClean="0">
                <a:solidFill>
                  <a:srgbClr val="00B0F0"/>
                </a:solidFill>
              </a:rPr>
              <a:t>어글리봇이 오른쪽으로</a:t>
            </a:r>
            <a:endParaRPr lang="en-US" altLang="ko-KR" sz="1400" b="1" dirty="0" smtClean="0">
              <a:solidFill>
                <a:srgbClr val="00B0F0"/>
              </a:solidFill>
            </a:endParaRPr>
          </a:p>
          <a:p>
            <a:pPr algn="r"/>
            <a:r>
              <a:rPr lang="ko-KR" altLang="en-US" sz="1400" b="1" dirty="0" smtClean="0">
                <a:solidFill>
                  <a:srgbClr val="00B0F0"/>
                </a:solidFill>
              </a:rPr>
              <a:t> 치우칠 때 조건</a:t>
            </a:r>
            <a:endParaRPr lang="en-US" altLang="ko-KR" sz="1400" b="1" dirty="0" smtClean="0">
              <a:solidFill>
                <a:srgbClr val="00B0F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83843" y="3857628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b="1" dirty="0" smtClean="0">
                <a:solidFill>
                  <a:srgbClr val="00B0F0"/>
                </a:solidFill>
              </a:rPr>
              <a:t>어글리봇이 왼쪽으로</a:t>
            </a:r>
            <a:endParaRPr lang="en-US" altLang="ko-KR" sz="1400" b="1" dirty="0" smtClean="0">
              <a:solidFill>
                <a:srgbClr val="00B0F0"/>
              </a:solidFill>
            </a:endParaRPr>
          </a:p>
          <a:p>
            <a:pPr algn="r"/>
            <a:r>
              <a:rPr lang="ko-KR" altLang="en-US" sz="1400" b="1" dirty="0" smtClean="0">
                <a:solidFill>
                  <a:srgbClr val="00B0F0"/>
                </a:solidFill>
              </a:rPr>
              <a:t> 치우칠 때 조건</a:t>
            </a:r>
            <a:endParaRPr lang="en-US" altLang="ko-KR" sz="1400" b="1" dirty="0" smtClean="0">
              <a:solidFill>
                <a:srgbClr val="00B0F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71538" y="5517296"/>
            <a:ext cx="2230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rgbClr val="00B0F0"/>
                </a:solidFill>
              </a:rPr>
              <a:t>3</a:t>
            </a:r>
            <a:r>
              <a:rPr lang="ko-KR" altLang="en-US" sz="1400" b="1" dirty="0" smtClean="0">
                <a:solidFill>
                  <a:srgbClr val="00B0F0"/>
                </a:solidFill>
              </a:rPr>
              <a:t>개 센서 선을 </a:t>
            </a:r>
            <a:endParaRPr lang="en-US" altLang="ko-KR" sz="1400" b="1" dirty="0" smtClean="0">
              <a:solidFill>
                <a:srgbClr val="00B0F0"/>
              </a:solidFill>
            </a:endParaRPr>
          </a:p>
          <a:p>
            <a:pPr algn="r"/>
            <a:r>
              <a:rPr lang="ko-KR" altLang="en-US" sz="1400" b="1" dirty="0" smtClean="0">
                <a:solidFill>
                  <a:srgbClr val="00B0F0"/>
                </a:solidFill>
              </a:rPr>
              <a:t>완전히 이탈 했을 때 조건</a:t>
            </a:r>
            <a:endParaRPr lang="en-US" altLang="ko-KR" sz="1400" b="1" dirty="0" smtClean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0276" y="6443422"/>
            <a:ext cx="2386540" cy="2717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00B0F0"/>
                </a:solidFill>
              </a:rPr>
              <a:t>왼쪽</a:t>
            </a:r>
            <a:r>
              <a:rPr lang="en-US" altLang="ko-KR" sz="1400" b="1" dirty="0" smtClean="0">
                <a:solidFill>
                  <a:srgbClr val="00B0F0"/>
                </a:solidFill>
              </a:rPr>
              <a:t>/</a:t>
            </a:r>
            <a:r>
              <a:rPr lang="ko-KR" altLang="en-US" sz="1400" b="1" dirty="0" smtClean="0">
                <a:solidFill>
                  <a:srgbClr val="00B0F0"/>
                </a:solidFill>
              </a:rPr>
              <a:t>오른쪽 모터 회전 하기</a:t>
            </a:r>
            <a:endParaRPr lang="en-US" altLang="ko-KR" sz="1400" b="1" dirty="0" smtClean="0">
              <a:solidFill>
                <a:srgbClr val="00B0F0"/>
              </a:solidFill>
            </a:endParaRPr>
          </a:p>
        </p:txBody>
      </p:sp>
      <p:sp>
        <p:nvSpPr>
          <p:cNvPr id="59" name="오른쪽 중괄호 58"/>
          <p:cNvSpPr/>
          <p:nvPr/>
        </p:nvSpPr>
        <p:spPr>
          <a:xfrm flipH="1">
            <a:off x="3428992" y="4286256"/>
            <a:ext cx="351429" cy="571504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60" name="TextBox 59"/>
          <p:cNvSpPr txBox="1"/>
          <p:nvPr/>
        </p:nvSpPr>
        <p:spPr>
          <a:xfrm>
            <a:off x="2591324" y="4335669"/>
            <a:ext cx="630301" cy="307777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r>
              <a:rPr lang="ko-KR" altLang="en-US" sz="1400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sz="1400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71472" y="4621421"/>
            <a:ext cx="27687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00B0F0"/>
                </a:solidFill>
              </a:rPr>
              <a:t>어글리봇이 치우침 없을 때 조건</a:t>
            </a:r>
            <a:endParaRPr lang="en-US" altLang="ko-KR" sz="1400" b="1" dirty="0" smtClean="0">
              <a:solidFill>
                <a:srgbClr val="00B0F0"/>
              </a:solidFill>
            </a:endParaRPr>
          </a:p>
        </p:txBody>
      </p:sp>
      <p:pic>
        <p:nvPicPr>
          <p:cNvPr id="37" name="그림 36" descr="엔트리 블록.png"/>
          <p:cNvPicPr>
            <a:picLocks noChangeAspect="1"/>
          </p:cNvPicPr>
          <p:nvPr/>
        </p:nvPicPr>
        <p:blipFill>
          <a:blip r:embed="rId2"/>
          <a:srcRect r="35665"/>
          <a:stretch>
            <a:fillRect/>
          </a:stretch>
        </p:blipFill>
        <p:spPr>
          <a:xfrm>
            <a:off x="3786182" y="0"/>
            <a:ext cx="521494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30"/>
          <p:cNvGrpSpPr/>
          <p:nvPr/>
        </p:nvGrpSpPr>
        <p:grpSpPr>
          <a:xfrm>
            <a:off x="1762864" y="71406"/>
            <a:ext cx="7309730" cy="6643741"/>
            <a:chOff x="262665" y="71406"/>
            <a:chExt cx="6258201" cy="8772051"/>
          </a:xfrm>
        </p:grpSpPr>
        <p:sp>
          <p:nvSpPr>
            <p:cNvPr id="3" name="텍스트 개체 틀 6"/>
            <p:cNvSpPr txBox="1">
              <a:spLocks/>
            </p:cNvSpPr>
            <p:nvPr/>
          </p:nvSpPr>
          <p:spPr>
            <a:xfrm>
              <a:off x="262665" y="200724"/>
              <a:ext cx="1594699" cy="162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>
                <a:buNone/>
                <a:defRPr sz="3500" b="1">
                  <a:solidFill>
                    <a:schemeClr val="tx1"/>
                  </a:solidFill>
                  <a:effectLst/>
                  <a:latin typeface="Calibri" pitchFamily="34" charset="0"/>
                  <a:cs typeface="Tahoma" panose="020B0604030504040204" pitchFamily="34" charset="0"/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ko-KR" alt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4" name="순서도: 수행의 시작/종료 3"/>
            <p:cNvSpPr/>
            <p:nvPr/>
          </p:nvSpPr>
          <p:spPr>
            <a:xfrm>
              <a:off x="2616535" y="71406"/>
              <a:ext cx="1370565" cy="329793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b="1" dirty="0" smtClean="0">
                  <a:solidFill>
                    <a:schemeClr val="tx1"/>
                  </a:solidFill>
                </a:rPr>
                <a:t>시작하기</a:t>
              </a:r>
              <a:endParaRPr lang="en-US" altLang="ko-KR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" name="순서도: 처리 4"/>
            <p:cNvSpPr/>
            <p:nvPr/>
          </p:nvSpPr>
          <p:spPr>
            <a:xfrm>
              <a:off x="2466801" y="541998"/>
              <a:ext cx="1606869" cy="513638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직선 화살표 연결선 5"/>
            <p:cNvCxnSpPr>
              <a:stCxn id="5" idx="2"/>
            </p:cNvCxnSpPr>
            <p:nvPr/>
          </p:nvCxnSpPr>
          <p:spPr>
            <a:xfrm rot="16200000" flipH="1">
              <a:off x="3173435" y="1152436"/>
              <a:ext cx="193602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순서도: 처리 6"/>
            <p:cNvSpPr/>
            <p:nvPr/>
          </p:nvSpPr>
          <p:spPr>
            <a:xfrm>
              <a:off x="2325019" y="1250286"/>
              <a:ext cx="1984956" cy="23661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직선 화살표 연결선 7"/>
            <p:cNvCxnSpPr/>
            <p:nvPr/>
          </p:nvCxnSpPr>
          <p:spPr>
            <a:xfrm rot="16200000" flipH="1">
              <a:off x="3176011" y="2191503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 rot="16200000" flipV="1">
              <a:off x="5349486" y="3134292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96655" y="517540"/>
              <a:ext cx="1418978" cy="81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라인기준값 </a:t>
              </a:r>
              <a:r>
                <a:rPr lang="en-US" altLang="ko-KR" sz="800" b="1" dirty="0" smtClean="0">
                  <a:sym typeface="Wingdings" pitchFamily="2" charset="2"/>
                </a:rPr>
                <a:t> 60</a:t>
              </a:r>
              <a:endParaRPr lang="en-US" altLang="ko-KR" sz="800" b="1" dirty="0" smtClean="0"/>
            </a:p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적외선 센서 켜기</a:t>
              </a:r>
              <a:endParaRPr lang="en-US" altLang="ko-KR" sz="800" b="1" dirty="0" smtClean="0"/>
            </a:p>
            <a:p>
              <a:r>
                <a:rPr lang="ko-KR" altLang="en-US" sz="800" b="1" dirty="0" smtClean="0"/>
                <a:t>이전상태 </a:t>
              </a:r>
              <a:r>
                <a:rPr lang="en-US" altLang="ko-KR" sz="800" b="1" dirty="0" smtClean="0">
                  <a:sym typeface="Wingdings" pitchFamily="2" charset="2"/>
                </a:rPr>
                <a:t>0</a:t>
              </a:r>
              <a:endParaRPr lang="ko-KR" altLang="en-US" sz="800" b="1" dirty="0"/>
            </a:p>
          </p:txBody>
        </p:sp>
        <p:cxnSp>
          <p:nvCxnSpPr>
            <p:cNvPr id="11" name="직선 화살표 연결선 10"/>
            <p:cNvCxnSpPr>
              <a:stCxn id="4" idx="2"/>
              <a:endCxn id="10" idx="0"/>
            </p:cNvCxnSpPr>
            <p:nvPr/>
          </p:nvCxnSpPr>
          <p:spPr>
            <a:xfrm rot="16200000" flipH="1">
              <a:off x="3245811" y="457205"/>
              <a:ext cx="116340" cy="432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325019" y="1263899"/>
              <a:ext cx="227407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센서값을 읽어 변수에 넣기</a:t>
              </a:r>
              <a:endParaRPr lang="ko-KR" altLang="en-US" sz="800" b="1" dirty="0"/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2608584" y="1675854"/>
              <a:ext cx="1571550" cy="314786"/>
              <a:chOff x="5148157" y="1480710"/>
              <a:chExt cx="1392540" cy="477311"/>
            </a:xfrm>
          </p:grpSpPr>
          <p:sp>
            <p:nvSpPr>
              <p:cNvPr id="14" name="오른쪽 화살표 1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148157" y="1500170"/>
                <a:ext cx="738969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164046" y="1480710"/>
                <a:ext cx="376651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2466803" y="1861166"/>
              <a:ext cx="1713333" cy="314786"/>
              <a:chOff x="5022523" y="1480710"/>
              <a:chExt cx="1518172" cy="477311"/>
            </a:xfrm>
          </p:grpSpPr>
          <p:sp>
            <p:nvSpPr>
              <p:cNvPr id="18" name="오른쪽 화살표 1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2523" y="1500170"/>
                <a:ext cx="866376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164045" y="1480710"/>
                <a:ext cx="37665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sp>
          <p:nvSpPr>
            <p:cNvPr id="21" name="순서도: 처리 20"/>
            <p:cNvSpPr/>
            <p:nvPr/>
          </p:nvSpPr>
          <p:spPr>
            <a:xfrm>
              <a:off x="2466801" y="1673257"/>
              <a:ext cx="1654130" cy="41145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rot="16200000" flipH="1">
              <a:off x="3188613" y="1579029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순서도: 판단 22"/>
            <p:cNvSpPr/>
            <p:nvPr/>
          </p:nvSpPr>
          <p:spPr>
            <a:xfrm>
              <a:off x="2514062" y="228573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24" name="직선 연결선 23"/>
            <p:cNvCxnSpPr>
              <a:stCxn id="23" idx="3"/>
            </p:cNvCxnSpPr>
            <p:nvPr/>
          </p:nvCxnSpPr>
          <p:spPr>
            <a:xfrm>
              <a:off x="4026410" y="247418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79149" y="223861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26" name="순서도: 처리 25"/>
            <p:cNvSpPr/>
            <p:nvPr/>
          </p:nvSpPr>
          <p:spPr>
            <a:xfrm>
              <a:off x="4499018" y="261604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직선 화살표 연결선 26"/>
            <p:cNvCxnSpPr/>
            <p:nvPr/>
          </p:nvCxnSpPr>
          <p:spPr>
            <a:xfrm rot="16200000" flipH="1">
              <a:off x="5326304" y="2544852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770622" y="23818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4703813" y="2615524"/>
              <a:ext cx="1629962" cy="314786"/>
              <a:chOff x="5148157" y="1480712"/>
              <a:chExt cx="1444299" cy="477311"/>
            </a:xfrm>
          </p:grpSpPr>
          <p:sp>
            <p:nvSpPr>
              <p:cNvPr id="30" name="오른쪽 화살표 29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148157" y="1500172"/>
                <a:ext cx="738968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164046" y="1480712"/>
                <a:ext cx="42841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33" name="그룹 32"/>
            <p:cNvGrpSpPr/>
            <p:nvPr/>
          </p:nvGrpSpPr>
          <p:grpSpPr>
            <a:xfrm>
              <a:off x="4940118" y="2803974"/>
              <a:ext cx="1258424" cy="308233"/>
              <a:chOff x="5351959" y="1471185"/>
              <a:chExt cx="1115081" cy="467376"/>
            </a:xfrm>
          </p:grpSpPr>
          <p:sp>
            <p:nvSpPr>
              <p:cNvPr id="34" name="오른쪽 화살표 3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</a:t>
                </a: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 rot="16200000" flipH="1">
              <a:off x="2932641" y="3031689"/>
              <a:ext cx="706699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순서도: 판단 37"/>
            <p:cNvSpPr/>
            <p:nvPr/>
          </p:nvSpPr>
          <p:spPr>
            <a:xfrm>
              <a:off x="2529816" y="338504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39" name="직선 연결선 38"/>
            <p:cNvCxnSpPr>
              <a:stCxn id="38" idx="3"/>
            </p:cNvCxnSpPr>
            <p:nvPr/>
          </p:nvCxnSpPr>
          <p:spPr>
            <a:xfrm>
              <a:off x="4042163" y="357349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979149" y="336933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41" name="순서도: 처리 40"/>
            <p:cNvSpPr/>
            <p:nvPr/>
          </p:nvSpPr>
          <p:spPr>
            <a:xfrm>
              <a:off x="4514772" y="371535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 rot="16200000" flipH="1">
              <a:off x="5342058" y="3644163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750366" y="3481134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4560910" y="3714835"/>
              <a:ext cx="1788620" cy="314786"/>
              <a:chOff x="5007572" y="1480709"/>
              <a:chExt cx="1584885" cy="477310"/>
            </a:xfrm>
          </p:grpSpPr>
          <p:sp>
            <p:nvSpPr>
              <p:cNvPr id="45" name="오른쪽 화살표 44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007572" y="1500169"/>
                <a:ext cx="866376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164047" y="1480709"/>
                <a:ext cx="428410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48" name="그룹 47"/>
            <p:cNvGrpSpPr/>
            <p:nvPr/>
          </p:nvGrpSpPr>
          <p:grpSpPr>
            <a:xfrm>
              <a:off x="4955872" y="3903284"/>
              <a:ext cx="1258424" cy="308233"/>
              <a:chOff x="5351959" y="1471185"/>
              <a:chExt cx="1115081" cy="467376"/>
            </a:xfrm>
          </p:grpSpPr>
          <p:sp>
            <p:nvSpPr>
              <p:cNvPr id="49" name="오른쪽 화살표 48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</a:t>
                </a:r>
              </a:p>
            </p:txBody>
          </p:sp>
        </p:grpSp>
        <p:cxnSp>
          <p:nvCxnSpPr>
            <p:cNvPr id="52" name="직선 화살표 연결선 51"/>
            <p:cNvCxnSpPr/>
            <p:nvPr/>
          </p:nvCxnSpPr>
          <p:spPr>
            <a:xfrm rot="10800000" flipV="1">
              <a:off x="3270237" y="322799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rot="16200000" flipV="1">
              <a:off x="5349484" y="4236743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 rot="10800000" flipV="1">
              <a:off x="3270236" y="433044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3265735" y="2643792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70236" y="374310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7" name="순서도: 판단 56"/>
            <p:cNvSpPr/>
            <p:nvPr/>
          </p:nvSpPr>
          <p:spPr>
            <a:xfrm>
              <a:off x="2057237" y="5317519"/>
              <a:ext cx="2502198" cy="769907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51547" y="54553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/>
                <a:t>&gt;</a:t>
              </a:r>
              <a:r>
                <a:rPr lang="ko-KR" altLang="en-US" sz="800" b="1" dirty="0" smtClean="0"/>
                <a:t>라인기준값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651547" y="5588380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/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&gt;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03428" y="5725203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420249" y="555011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28868" y="564357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3" name="순서도: 판단 62"/>
            <p:cNvSpPr/>
            <p:nvPr/>
          </p:nvSpPr>
          <p:spPr>
            <a:xfrm>
              <a:off x="2538429" y="6328022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823937" y="6401805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=1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65" name="직선 화살표 연결선 64"/>
            <p:cNvCxnSpPr>
              <a:endCxn id="63" idx="0"/>
            </p:cNvCxnSpPr>
            <p:nvPr/>
          </p:nvCxnSpPr>
          <p:spPr>
            <a:xfrm rot="5400000">
              <a:off x="3188573" y="6207189"/>
              <a:ext cx="24059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순서도: 처리 65"/>
            <p:cNvSpPr/>
            <p:nvPr/>
          </p:nvSpPr>
          <p:spPr>
            <a:xfrm>
              <a:off x="4703792" y="6712976"/>
              <a:ext cx="1443577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67" name="그룹 133"/>
            <p:cNvGrpSpPr/>
            <p:nvPr/>
          </p:nvGrpSpPr>
          <p:grpSpPr>
            <a:xfrm>
              <a:off x="4751921" y="6712976"/>
              <a:ext cx="1509246" cy="315062"/>
              <a:chOff x="5148157" y="1480712"/>
              <a:chExt cx="1313476" cy="467743"/>
            </a:xfrm>
          </p:grpSpPr>
          <p:sp>
            <p:nvSpPr>
              <p:cNvPr id="68" name="오른쪽 화살표 6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148157" y="1500175"/>
                <a:ext cx="976056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왼쪽모터세기</a:t>
                </a:r>
                <a:endParaRPr lang="ko-KR" altLang="en-US" sz="800" b="1" dirty="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164044" y="1480712"/>
                <a:ext cx="297589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71" name="직선 연결선 70"/>
            <p:cNvCxnSpPr/>
            <p:nvPr/>
          </p:nvCxnSpPr>
          <p:spPr>
            <a:xfrm rot="5400000" flipH="1" flipV="1">
              <a:off x="5401521" y="7025750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4078243" y="6520498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4030124" y="6279903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74" name="직선 화살표 연결선 73"/>
            <p:cNvCxnSpPr/>
            <p:nvPr/>
          </p:nvCxnSpPr>
          <p:spPr>
            <a:xfrm rot="16200000" flipH="1">
              <a:off x="5377460" y="6616737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5400000">
              <a:off x="3019621" y="7001690"/>
              <a:ext cx="577430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08336" y="7097929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순서도: 판단 76"/>
            <p:cNvSpPr/>
            <p:nvPr/>
          </p:nvSpPr>
          <p:spPr>
            <a:xfrm>
              <a:off x="2538429" y="7290405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823937" y="7364188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=2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9" name="순서도: 처리 78"/>
            <p:cNvSpPr/>
            <p:nvPr/>
          </p:nvSpPr>
          <p:spPr>
            <a:xfrm>
              <a:off x="4751912" y="7675360"/>
              <a:ext cx="1539814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0" name="그룹 146"/>
            <p:cNvGrpSpPr/>
            <p:nvPr/>
          </p:nvGrpSpPr>
          <p:grpSpPr>
            <a:xfrm>
              <a:off x="4751922" y="7675361"/>
              <a:ext cx="1629350" cy="315059"/>
              <a:chOff x="5043633" y="1480712"/>
              <a:chExt cx="1418000" cy="467738"/>
            </a:xfrm>
          </p:grpSpPr>
          <p:sp>
            <p:nvSpPr>
              <p:cNvPr id="81" name="오른쪽 화살표 80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043633" y="1500171"/>
                <a:ext cx="850920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164044" y="1480712"/>
                <a:ext cx="297589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84" name="직선 연결선 83"/>
            <p:cNvCxnSpPr/>
            <p:nvPr/>
          </p:nvCxnSpPr>
          <p:spPr>
            <a:xfrm rot="5400000" flipH="1" flipV="1">
              <a:off x="5401521" y="7988134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84"/>
            <p:cNvCxnSpPr/>
            <p:nvPr/>
          </p:nvCxnSpPr>
          <p:spPr>
            <a:xfrm>
              <a:off x="4078243" y="7482882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4030124" y="7242286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87" name="직선 화살표 연결선 86"/>
            <p:cNvCxnSpPr/>
            <p:nvPr/>
          </p:nvCxnSpPr>
          <p:spPr>
            <a:xfrm rot="16200000" flipH="1">
              <a:off x="5377460" y="7579121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/>
            <p:nvPr/>
          </p:nvCxnSpPr>
          <p:spPr>
            <a:xfrm rot="5400000">
              <a:off x="2972036" y="8012193"/>
              <a:ext cx="673134" cy="5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/>
            <p:nvPr/>
          </p:nvCxnSpPr>
          <p:spPr>
            <a:xfrm rot="10800000" flipV="1">
              <a:off x="3308336" y="8060313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3305130" y="6051859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91" name="직선 연결선 90"/>
            <p:cNvCxnSpPr/>
            <p:nvPr/>
          </p:nvCxnSpPr>
          <p:spPr>
            <a:xfrm rot="5400000">
              <a:off x="445779" y="6880858"/>
              <a:ext cx="2357840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>
              <a:endCxn id="57" idx="1"/>
            </p:cNvCxnSpPr>
            <p:nvPr/>
          </p:nvCxnSpPr>
          <p:spPr>
            <a:xfrm>
              <a:off x="1624164" y="5702472"/>
              <a:ext cx="433073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순서도: 처리 92"/>
            <p:cNvSpPr/>
            <p:nvPr/>
          </p:nvSpPr>
          <p:spPr>
            <a:xfrm>
              <a:off x="1912879" y="8349028"/>
              <a:ext cx="2887152" cy="433073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직선 화살표 연결선 93"/>
            <p:cNvCxnSpPr/>
            <p:nvPr/>
          </p:nvCxnSpPr>
          <p:spPr>
            <a:xfrm>
              <a:off x="1624164" y="8060313"/>
              <a:ext cx="1684172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1787768" y="550037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057237" y="8361580"/>
              <a:ext cx="2694675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왼쪽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왼쪽모터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941751" y="8541505"/>
              <a:ext cx="2935271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오른쪽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오른쪽모터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cxnSp>
          <p:nvCxnSpPr>
            <p:cNvPr id="98" name="직선 연결선 97"/>
            <p:cNvCxnSpPr/>
            <p:nvPr/>
          </p:nvCxnSpPr>
          <p:spPr>
            <a:xfrm rot="16200000" flipV="1">
              <a:off x="5401522" y="5102051"/>
              <a:ext cx="1443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순서도: 판단 98"/>
            <p:cNvSpPr/>
            <p:nvPr/>
          </p:nvSpPr>
          <p:spPr>
            <a:xfrm>
              <a:off x="2538429" y="4693039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0" name="순서도: 처리 99"/>
            <p:cNvSpPr/>
            <p:nvPr/>
          </p:nvSpPr>
          <p:spPr>
            <a:xfrm>
              <a:off x="4848151" y="4741158"/>
              <a:ext cx="1347338" cy="28871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직선 화살표 연결선 100"/>
            <p:cNvCxnSpPr/>
            <p:nvPr/>
          </p:nvCxnSpPr>
          <p:spPr>
            <a:xfrm flipV="1">
              <a:off x="4078220" y="4885516"/>
              <a:ext cx="76993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화살표 연결선 101"/>
            <p:cNvCxnSpPr>
              <a:endCxn id="57" idx="0"/>
            </p:cNvCxnSpPr>
            <p:nvPr/>
          </p:nvCxnSpPr>
          <p:spPr>
            <a:xfrm rot="5400000">
              <a:off x="3189108" y="5197221"/>
              <a:ext cx="23952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/>
            <p:cNvCxnSpPr/>
            <p:nvPr/>
          </p:nvCxnSpPr>
          <p:spPr>
            <a:xfrm rot="10800000" flipV="1">
              <a:off x="3308336" y="5174231"/>
              <a:ext cx="216536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4030124" y="4693038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grpSp>
          <p:nvGrpSpPr>
            <p:cNvPr id="105" name="그룹 173"/>
            <p:cNvGrpSpPr/>
            <p:nvPr/>
          </p:nvGrpSpPr>
          <p:grpSpPr>
            <a:xfrm>
              <a:off x="4944394" y="4773237"/>
              <a:ext cx="1275070" cy="308366"/>
              <a:chOff x="5351959" y="1471185"/>
              <a:chExt cx="1109676" cy="457801"/>
            </a:xfrm>
          </p:grpSpPr>
          <p:sp>
            <p:nvSpPr>
              <p:cNvPr id="106" name="오른쪽 화살표 105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5351959" y="1471185"/>
                <a:ext cx="725785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6164046" y="1480708"/>
                <a:ext cx="297589" cy="448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2817520" y="4785931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66918" y="5029873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289088" y="6685174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290921" y="7653695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cxnSp>
          <p:nvCxnSpPr>
            <p:cNvPr id="113" name="직선 화살표 연결선 112"/>
            <p:cNvCxnSpPr>
              <a:endCxn id="99" idx="0"/>
            </p:cNvCxnSpPr>
            <p:nvPr/>
          </p:nvCxnSpPr>
          <p:spPr>
            <a:xfrm rot="16200000" flipH="1">
              <a:off x="2843798" y="4228500"/>
              <a:ext cx="906855" cy="2222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꺾인 연결선 284"/>
            <p:cNvCxnSpPr>
              <a:endCxn id="93" idx="2"/>
            </p:cNvCxnSpPr>
            <p:nvPr/>
          </p:nvCxnSpPr>
          <p:spPr>
            <a:xfrm rot="16200000" flipH="1">
              <a:off x="-533998" y="4891647"/>
              <a:ext cx="7639125" cy="141781"/>
            </a:xfrm>
            <a:prstGeom prst="bentConnector5">
              <a:avLst>
                <a:gd name="adj1" fmla="val 33"/>
                <a:gd name="adj2" fmla="val -1515326"/>
                <a:gd name="adj3" fmla="val 102992"/>
              </a:avLst>
            </a:prstGeom>
            <a:ln w="25400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그룹 153"/>
            <p:cNvGrpSpPr/>
            <p:nvPr/>
          </p:nvGrpSpPr>
          <p:grpSpPr>
            <a:xfrm>
              <a:off x="4357694" y="142844"/>
              <a:ext cx="2163172" cy="1285884"/>
              <a:chOff x="5786446" y="500042"/>
              <a:chExt cx="2830730" cy="1682710"/>
            </a:xfrm>
          </p:grpSpPr>
          <p:pic>
            <p:nvPicPr>
              <p:cNvPr id="11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l="38292" t="57266" r="42221" b="22205"/>
              <a:stretch>
                <a:fillRect/>
              </a:stretch>
            </p:blipFill>
            <p:spPr bwMode="auto">
              <a:xfrm>
                <a:off x="7429520" y="714356"/>
                <a:ext cx="1187656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17" name="그룹 148"/>
              <p:cNvGrpSpPr/>
              <p:nvPr/>
            </p:nvGrpSpPr>
            <p:grpSpPr>
              <a:xfrm rot="5400000">
                <a:off x="5730909" y="555579"/>
                <a:ext cx="1682710" cy="1571636"/>
                <a:chOff x="2581261" y="2849418"/>
                <a:chExt cx="4134853" cy="3861914"/>
              </a:xfrm>
            </p:grpSpPr>
            <p:pic>
              <p:nvPicPr>
                <p:cNvPr id="11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2471" t="6950" b="5085"/>
                <a:stretch>
                  <a:fillRect/>
                </a:stretch>
              </p:blipFill>
              <p:spPr bwMode="auto">
                <a:xfrm rot="15993790">
                  <a:off x="2717731" y="2712948"/>
                  <a:ext cx="3861914" cy="41348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20" name="타원 119"/>
                <p:cNvSpPr/>
                <p:nvPr/>
              </p:nvSpPr>
              <p:spPr>
                <a:xfrm>
                  <a:off x="3571868" y="3571876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121" name="타원 120"/>
                <p:cNvSpPr/>
                <p:nvPr/>
              </p:nvSpPr>
              <p:spPr>
                <a:xfrm>
                  <a:off x="3571868" y="5214950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</p:grpSp>
          <p:sp>
            <p:nvSpPr>
              <p:cNvPr id="118" name="타원 117"/>
              <p:cNvSpPr/>
              <p:nvPr/>
            </p:nvSpPr>
            <p:spPr>
              <a:xfrm rot="5400000">
                <a:off x="6453664" y="912486"/>
                <a:ext cx="261650" cy="261650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2" name="그룹 126"/>
            <p:cNvGrpSpPr/>
            <p:nvPr/>
          </p:nvGrpSpPr>
          <p:grpSpPr>
            <a:xfrm>
              <a:off x="1357298" y="2000232"/>
              <a:ext cx="928694" cy="1099770"/>
              <a:chOff x="9001156" y="4572008"/>
              <a:chExt cx="2714643" cy="3214711"/>
            </a:xfrm>
          </p:grpSpPr>
          <p:pic>
            <p:nvPicPr>
              <p:cNvPr id="123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386"/>
              <a:stretch>
                <a:fillRect/>
              </a:stretch>
            </p:blipFill>
            <p:spPr bwMode="auto">
              <a:xfrm rot="16200000">
                <a:off x="8751122" y="4822042"/>
                <a:ext cx="3214711" cy="2714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 rot="11140906">
                <a:off x="9550929" y="4669830"/>
                <a:ext cx="1298495" cy="792886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18000">
                    <a:srgbClr val="FFC00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grpSp>
          <p:nvGrpSpPr>
            <p:cNvPr id="125" name="그룹 131"/>
            <p:cNvGrpSpPr/>
            <p:nvPr/>
          </p:nvGrpSpPr>
          <p:grpSpPr>
            <a:xfrm>
              <a:off x="1357298" y="3143240"/>
              <a:ext cx="928695" cy="1179694"/>
              <a:chOff x="1214414" y="4286255"/>
              <a:chExt cx="1743391" cy="2214577"/>
            </a:xfrm>
          </p:grpSpPr>
          <p:pic>
            <p:nvPicPr>
              <p:cNvPr id="126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8839"/>
              <a:stretch>
                <a:fillRect/>
              </a:stretch>
            </p:blipFill>
            <p:spPr bwMode="auto">
              <a:xfrm rot="16200000">
                <a:off x="978821" y="4521848"/>
                <a:ext cx="2214577" cy="1743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 rot="10459094" flipH="1">
                <a:off x="1882195" y="4329194"/>
                <a:ext cx="894519" cy="546210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1555A6"/>
                  </a:gs>
                  <a:gs pos="18000">
                    <a:srgbClr val="00B0F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pic>
          <p:nvPicPr>
            <p:cNvPr id="128" name="Picture 2"/>
            <p:cNvPicPr>
              <a:picLocks noChangeAspect="1" noChangeArrowheads="1"/>
            </p:cNvPicPr>
            <p:nvPr/>
          </p:nvPicPr>
          <p:blipFill>
            <a:blip r:embed="rId6"/>
            <a:srcRect l="38292" t="57266" r="42221" b="22205"/>
            <a:stretch>
              <a:fillRect/>
            </a:stretch>
          </p:blipFill>
          <p:spPr bwMode="auto">
            <a:xfrm>
              <a:off x="1357298" y="4392025"/>
              <a:ext cx="907577" cy="1037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9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85926" y="7072330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785926" y="6143636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" name="사각형 설명선 132"/>
          <p:cNvSpPr/>
          <p:nvPr/>
        </p:nvSpPr>
        <p:spPr>
          <a:xfrm>
            <a:off x="142844" y="2357430"/>
            <a:ext cx="2500330" cy="271464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전체적으로 이해한 후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일부를 공란으로 </a:t>
            </a:r>
            <a:endParaRPr lang="en-US" altLang="ko-KR" dirty="0" smtClean="0"/>
          </a:p>
          <a:p>
            <a:r>
              <a:rPr lang="ko-KR" altLang="en-US" dirty="0" smtClean="0"/>
              <a:t>비워두고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학생들이 직접 채워 보도록 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  <a:p>
            <a:pPr algn="ctr"/>
            <a:endParaRPr lang="ko-KR" altLang="en-US" dirty="0"/>
          </a:p>
        </p:txBody>
      </p:sp>
      <p:sp>
        <p:nvSpPr>
          <p:cNvPr id="134" name="직사각형 133"/>
          <p:cNvSpPr/>
          <p:nvPr/>
        </p:nvSpPr>
        <p:spPr>
          <a:xfrm>
            <a:off x="285720" y="1000108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순서도</a:t>
            </a:r>
            <a:r>
              <a:rPr lang="en-US" altLang="ko-KR" sz="2400" b="1" spc="50" dirty="0" smtClean="0">
                <a:ln w="11430"/>
              </a:rPr>
              <a:t>(</a:t>
            </a:r>
            <a:r>
              <a:rPr lang="ko-KR" altLang="en-US" sz="2400" b="1" spc="50" dirty="0" smtClean="0">
                <a:ln w="11430"/>
              </a:rPr>
              <a:t>편집용</a:t>
            </a:r>
            <a:r>
              <a:rPr lang="en-US" altLang="ko-KR" sz="2400" b="1" spc="50" dirty="0" smtClean="0">
                <a:ln w="11430"/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254551" y="-983538"/>
            <a:ext cx="6515572" cy="9024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142844" y="-214338"/>
            <a:ext cx="8929718" cy="7286676"/>
          </a:xfrm>
          <a:custGeom>
            <a:avLst/>
            <a:gdLst>
              <a:gd name="connsiteX0" fmla="*/ 8532628 w 8957931"/>
              <a:gd name="connsiteY0" fmla="*/ 4127205 h 7253177"/>
              <a:gd name="connsiteX1" fmla="*/ 8543261 w 8957931"/>
              <a:gd name="connsiteY1" fmla="*/ 1181986 h 7253177"/>
              <a:gd name="connsiteX2" fmla="*/ 6044610 w 8957931"/>
              <a:gd name="connsiteY2" fmla="*/ 1192619 h 7253177"/>
              <a:gd name="connsiteX3" fmla="*/ 4024424 w 8957931"/>
              <a:gd name="connsiteY3" fmla="*/ 1245781 h 7253177"/>
              <a:gd name="connsiteX4" fmla="*/ 622005 w 8957931"/>
              <a:gd name="connsiteY4" fmla="*/ 863009 h 7253177"/>
              <a:gd name="connsiteX5" fmla="*/ 632637 w 8957931"/>
              <a:gd name="connsiteY5" fmla="*/ 6423837 h 7253177"/>
              <a:gd name="connsiteX6" fmla="*/ 4417828 w 8957931"/>
              <a:gd name="connsiteY6" fmla="*/ 5839047 h 7253177"/>
              <a:gd name="connsiteX7" fmla="*/ 7937205 w 8957931"/>
              <a:gd name="connsiteY7" fmla="*/ 6615223 h 7253177"/>
              <a:gd name="connsiteX8" fmla="*/ 8532628 w 8957931"/>
              <a:gd name="connsiteY8" fmla="*/ 4127205 h 72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7931" h="7253177">
                <a:moveTo>
                  <a:pt x="8532628" y="4127205"/>
                </a:moveTo>
                <a:cubicBezTo>
                  <a:pt x="8633637" y="3221666"/>
                  <a:pt x="8957931" y="1671083"/>
                  <a:pt x="8543261" y="1181986"/>
                </a:cubicBezTo>
                <a:cubicBezTo>
                  <a:pt x="8128591" y="692889"/>
                  <a:pt x="6797749" y="1181987"/>
                  <a:pt x="6044610" y="1192619"/>
                </a:cubicBezTo>
                <a:cubicBezTo>
                  <a:pt x="5291471" y="1203251"/>
                  <a:pt x="4928191" y="1300716"/>
                  <a:pt x="4024424" y="1245781"/>
                </a:cubicBezTo>
                <a:cubicBezTo>
                  <a:pt x="3120657" y="1190846"/>
                  <a:pt x="1187303" y="0"/>
                  <a:pt x="622005" y="863009"/>
                </a:cubicBezTo>
                <a:cubicBezTo>
                  <a:pt x="56707" y="1726018"/>
                  <a:pt x="0" y="5594497"/>
                  <a:pt x="632637" y="6423837"/>
                </a:cubicBezTo>
                <a:cubicBezTo>
                  <a:pt x="1265274" y="7253177"/>
                  <a:pt x="3200400" y="5807149"/>
                  <a:pt x="4417828" y="5839047"/>
                </a:cubicBezTo>
                <a:cubicBezTo>
                  <a:pt x="5635256" y="5870945"/>
                  <a:pt x="7253177" y="6904074"/>
                  <a:pt x="7937205" y="6615223"/>
                </a:cubicBezTo>
                <a:cubicBezTo>
                  <a:pt x="8621233" y="6326372"/>
                  <a:pt x="8431619" y="5032744"/>
                  <a:pt x="8532628" y="4127205"/>
                </a:cubicBezTo>
                <a:close/>
              </a:path>
            </a:pathLst>
          </a:custGeom>
          <a:noFill/>
          <a:ln w="635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 rot="10800000" flipV="1">
            <a:off x="0" y="0"/>
            <a:ext cx="9144000" cy="6858000"/>
          </a:xfrm>
          <a:prstGeom prst="line">
            <a:avLst/>
          </a:prstGeom>
          <a:noFill/>
          <a:ln w="635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라인 따라가기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191"/>
          <a:stretch>
            <a:fillRect/>
          </a:stretch>
        </p:blipFill>
        <p:spPr bwMode="auto">
          <a:xfrm rot="16200000">
            <a:off x="2627132" y="1159026"/>
            <a:ext cx="4214842" cy="66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71612"/>
            <a:ext cx="76840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적외선을 이용하여 선을 따라서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그룹 94"/>
          <p:cNvGrpSpPr/>
          <p:nvPr/>
        </p:nvGrpSpPr>
        <p:grpSpPr>
          <a:xfrm rot="5400000">
            <a:off x="1945749" y="3025801"/>
            <a:ext cx="3815268" cy="3563425"/>
            <a:chOff x="2581261" y="2849418"/>
            <a:chExt cx="4134853" cy="3861914"/>
          </a:xfrm>
        </p:grpSpPr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0" name="타원 79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/>
            <p:cNvSpPr/>
            <p:nvPr/>
          </p:nvSpPr>
          <p:spPr>
            <a:xfrm>
              <a:off x="3571868" y="3571876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/>
            <p:cNvSpPr/>
            <p:nvPr/>
          </p:nvSpPr>
          <p:spPr>
            <a:xfrm>
              <a:off x="3571868" y="5214950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</a:t>
            </a:r>
            <a:r>
              <a:rPr lang="en-US" altLang="ko-KR" dirty="0" smtClean="0"/>
              <a:t>(IR)</a:t>
            </a:r>
            <a:r>
              <a:rPr lang="ko-KR" altLang="en-US" dirty="0" smtClean="0"/>
              <a:t>이 선을 찾아줍니다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357298"/>
            <a:ext cx="7715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빛의 성질을 이용해 적외선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altLang="ko-KR" sz="2800" b="1" spc="-150" dirty="0" err="1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IR,Infrared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Sensor)</a:t>
            </a:r>
            <a:r>
              <a:rPr lang="ko-KR" altLang="en-US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송수신으로 흰색과 검정색 등의 선을 구분하여 길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선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을 찾게 도와준다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55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6" name="그룹 95"/>
          <p:cNvGrpSpPr/>
          <p:nvPr/>
        </p:nvGrpSpPr>
        <p:grpSpPr>
          <a:xfrm>
            <a:off x="4764193" y="3541382"/>
            <a:ext cx="928693" cy="494908"/>
            <a:chOff x="3613656" y="4149080"/>
            <a:chExt cx="4498469" cy="277169"/>
          </a:xfrm>
        </p:grpSpPr>
        <p:cxnSp>
          <p:nvCxnSpPr>
            <p:cNvPr id="97" name="직선 화살표 연결선 9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그룹 102"/>
          <p:cNvGrpSpPr/>
          <p:nvPr/>
        </p:nvGrpSpPr>
        <p:grpSpPr>
          <a:xfrm flipV="1">
            <a:off x="4634965" y="4148538"/>
            <a:ext cx="1071570" cy="494908"/>
            <a:chOff x="3613656" y="4149080"/>
            <a:chExt cx="4498469" cy="277169"/>
          </a:xfrm>
        </p:grpSpPr>
        <p:cxnSp>
          <p:nvCxnSpPr>
            <p:cNvPr id="104" name="직선 화살표 연결선 103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/>
          <p:cNvSpPr txBox="1"/>
          <p:nvPr/>
        </p:nvSpPr>
        <p:spPr>
          <a:xfrm>
            <a:off x="5777972" y="4500570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파랑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송신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77972" y="3366315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검정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수신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적외선이 어떻게 선을 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500174"/>
            <a:ext cx="735811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검정색은 빛을 흡수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그 외 색상은 빛을 반사하여 눈을 통해 고유의 색으로 구분하게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endParaRPr lang="en-US" altLang="ko-KR" sz="2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이런 빛의 특성을 이용하여 적외선의 송수신 으로 빛의 반사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흡수를 통해 라인을 찾아 주행하게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258591" y="3714753"/>
            <a:ext cx="8742565" cy="2796342"/>
            <a:chOff x="785786" y="3929065"/>
            <a:chExt cx="6052548" cy="1935930"/>
          </a:xfrm>
        </p:grpSpPr>
        <p:pic>
          <p:nvPicPr>
            <p:cNvPr id="27" name="Picture 4" descr="Concept of White Line Follower Robot"/>
            <p:cNvPicPr>
              <a:picLocks noChangeAspect="1" noChangeArrowheads="1"/>
            </p:cNvPicPr>
            <p:nvPr/>
          </p:nvPicPr>
          <p:blipFill>
            <a:blip r:embed="rId3"/>
            <a:srcRect r="6214" b="14286"/>
            <a:stretch>
              <a:fillRect/>
            </a:stretch>
          </p:blipFill>
          <p:spPr bwMode="auto">
            <a:xfrm>
              <a:off x="785786" y="3966000"/>
              <a:ext cx="2786082" cy="1714512"/>
            </a:xfrm>
            <a:prstGeom prst="rect">
              <a:avLst/>
            </a:prstGeom>
            <a:noFill/>
          </p:spPr>
        </p:pic>
        <p:pic>
          <p:nvPicPr>
            <p:cNvPr id="28" name="Picture 6" descr="Concept of Black Line Follower Robot"/>
            <p:cNvPicPr>
              <a:picLocks noChangeAspect="1" noChangeArrowheads="1"/>
            </p:cNvPicPr>
            <p:nvPr/>
          </p:nvPicPr>
          <p:blipFill>
            <a:blip r:embed="rId4"/>
            <a:srcRect b="10912"/>
            <a:stretch>
              <a:fillRect/>
            </a:stretch>
          </p:blipFill>
          <p:spPr bwMode="auto">
            <a:xfrm>
              <a:off x="3837938" y="3929065"/>
              <a:ext cx="2928958" cy="1785951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2285984" y="4440188"/>
              <a:ext cx="1000132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light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반사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00298" y="5101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81012" y="5056163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 light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9574" y="4315905"/>
              <a:ext cx="928694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 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흡수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3" name="직선 화살표 연결선 32"/>
            <p:cNvCxnSpPr/>
            <p:nvPr/>
          </p:nvCxnSpPr>
          <p:spPr>
            <a:xfrm rot="10800000">
              <a:off x="5123822" y="4530219"/>
              <a:ext cx="1214446" cy="2143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덧셈 기호 33"/>
            <p:cNvSpPr/>
            <p:nvPr/>
          </p:nvSpPr>
          <p:spPr>
            <a:xfrm rot="2501276">
              <a:off x="5579755" y="4530219"/>
              <a:ext cx="214314" cy="214314"/>
            </a:xfrm>
            <a:prstGeom prst="mathPlus">
              <a:avLst>
                <a:gd name="adj1" fmla="val 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5786" y="45005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6842" y="50844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77302" y="44908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8358" y="50747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00364" y="5673226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흰색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52516" y="5638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검정색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09574" y="4769070"/>
              <a:ext cx="928694" cy="1917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 t="68986" b="15095"/>
          <a:stretch>
            <a:fillRect/>
          </a:stretch>
        </p:blipFill>
        <p:spPr bwMode="auto">
          <a:xfrm>
            <a:off x="1777428" y="4500570"/>
            <a:ext cx="3274347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타원 49"/>
          <p:cNvSpPr/>
          <p:nvPr/>
        </p:nvSpPr>
        <p:spPr>
          <a:xfrm rot="5400000">
            <a:off x="4475226" y="4643446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 rot="5400000">
            <a:off x="2827253" y="4762224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6" name="그룹 35"/>
          <p:cNvGrpSpPr/>
          <p:nvPr/>
        </p:nvGrpSpPr>
        <p:grpSpPr>
          <a:xfrm rot="5400000">
            <a:off x="1330907" y="4465831"/>
            <a:ext cx="711182" cy="494908"/>
            <a:chOff x="3613656" y="4149080"/>
            <a:chExt cx="4498469" cy="277169"/>
          </a:xfrm>
        </p:grpSpPr>
        <p:cxnSp>
          <p:nvCxnSpPr>
            <p:cNvPr id="37" name="직선 화살표 연결선 3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그룹 38"/>
          <p:cNvGrpSpPr/>
          <p:nvPr/>
        </p:nvGrpSpPr>
        <p:grpSpPr>
          <a:xfrm rot="16200000" flipH="1">
            <a:off x="4848661" y="4467381"/>
            <a:ext cx="638986" cy="494908"/>
            <a:chOff x="3613656" y="4149080"/>
            <a:chExt cx="4498469" cy="277169"/>
          </a:xfrm>
        </p:grpSpPr>
        <p:cxnSp>
          <p:nvCxnSpPr>
            <p:cNvPr id="40" name="직선 화살표 연결선 39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그룹 65"/>
          <p:cNvGrpSpPr/>
          <p:nvPr/>
        </p:nvGrpSpPr>
        <p:grpSpPr>
          <a:xfrm>
            <a:off x="1432763" y="2714620"/>
            <a:ext cx="3988003" cy="1802796"/>
            <a:chOff x="285720" y="2412022"/>
            <a:chExt cx="5214974" cy="2357454"/>
          </a:xfrm>
        </p:grpSpPr>
        <p:grpSp>
          <p:nvGrpSpPr>
            <p:cNvPr id="51" name="그룹 50"/>
            <p:cNvGrpSpPr/>
            <p:nvPr/>
          </p:nvGrpSpPr>
          <p:grpSpPr>
            <a:xfrm>
              <a:off x="357158" y="2428868"/>
              <a:ext cx="5072098" cy="2286016"/>
              <a:chOff x="357158" y="2428868"/>
              <a:chExt cx="5072098" cy="228601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0000"/>
              </a:blip>
              <a:srcRect l="15845" t="12935" r="15728" b="18638"/>
              <a:stretch>
                <a:fillRect/>
              </a:stretch>
            </p:blipFill>
            <p:spPr bwMode="auto">
              <a:xfrm>
                <a:off x="357158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0000"/>
              </a:blip>
              <a:srcRect l="20526" t="17969" r="15268" b="17825"/>
              <a:stretch>
                <a:fillRect/>
              </a:stretch>
            </p:blipFill>
            <p:spPr bwMode="auto">
              <a:xfrm>
                <a:off x="2071670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0000"/>
              </a:blip>
              <a:srcRect l="18595" t="22540" r="23293" b="16821"/>
              <a:stretch>
                <a:fillRect/>
              </a:stretch>
            </p:blipFill>
            <p:spPr bwMode="auto">
              <a:xfrm>
                <a:off x="3786182" y="2428868"/>
                <a:ext cx="1643074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2" name="직사각형 41"/>
            <p:cNvSpPr/>
            <p:nvPr/>
          </p:nvSpPr>
          <p:spPr>
            <a:xfrm>
              <a:off x="285720" y="2412022"/>
              <a:ext cx="5214974" cy="235745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3" name="Freeform 292"/>
          <p:cNvSpPr>
            <a:spLocks/>
          </p:cNvSpPr>
          <p:nvPr/>
        </p:nvSpPr>
        <p:spPr bwMode="auto">
          <a:xfrm>
            <a:off x="785786" y="5572140"/>
            <a:ext cx="2214578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검정색만을 따라 갈 수 있을까요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357290" y="1285860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적외선 디지털 신호 값을 색상별로 확인 하고 선을 찾는 원리를 이해한다</a:t>
            </a:r>
            <a:r>
              <a:rPr lang="en-US" altLang="ko-KR" sz="2500" b="1" spc="50" dirty="0" smtClean="0">
                <a:ln w="11430"/>
              </a:rPr>
              <a:t>. </a:t>
            </a:r>
            <a:r>
              <a:rPr lang="ko-KR" altLang="en-US" sz="2500" b="1" spc="50" dirty="0" smtClean="0">
                <a:ln w="11430"/>
              </a:rPr>
              <a:t>검정색 외의 반사값이 낮은 색상을 찾아 또다른 길</a:t>
            </a:r>
            <a:r>
              <a:rPr lang="en-US" altLang="ko-KR" sz="2500" b="1" spc="50" dirty="0" smtClean="0">
                <a:ln w="11430"/>
              </a:rPr>
              <a:t>(</a:t>
            </a:r>
            <a:r>
              <a:rPr lang="ko-KR" altLang="en-US" sz="2500" b="1" spc="50" dirty="0" smtClean="0">
                <a:ln w="11430"/>
              </a:rPr>
              <a:t>선</a:t>
            </a:r>
            <a:r>
              <a:rPr lang="en-US" altLang="ko-KR" sz="2500" b="1" spc="50" dirty="0" smtClean="0">
                <a:ln w="11430"/>
              </a:rPr>
              <a:t>)</a:t>
            </a:r>
            <a:r>
              <a:rPr lang="ko-KR" altLang="en-US" sz="2500" b="1" spc="50" dirty="0" smtClean="0">
                <a:ln w="11430"/>
              </a:rPr>
              <a:t>을 만들어 보자</a:t>
            </a:r>
            <a:r>
              <a:rPr lang="en-US" altLang="ko-KR" sz="2500" b="1" spc="50" dirty="0" smtClean="0">
                <a:ln w="11430"/>
              </a:rPr>
              <a:t>.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 t="69387" b="6122"/>
          <a:stretch>
            <a:fillRect/>
          </a:stretch>
        </p:blipFill>
        <p:spPr bwMode="auto">
          <a:xfrm>
            <a:off x="5385047" y="5072074"/>
            <a:ext cx="3330357" cy="1676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타원 52"/>
          <p:cNvSpPr/>
          <p:nvPr/>
        </p:nvSpPr>
        <p:spPr>
          <a:xfrm rot="5400000">
            <a:off x="6385179" y="5286388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 rot="5400000">
            <a:off x="8077946" y="5193205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8" name="그룹 97"/>
          <p:cNvGrpSpPr/>
          <p:nvPr/>
        </p:nvGrpSpPr>
        <p:grpSpPr>
          <a:xfrm>
            <a:off x="5929322" y="2698242"/>
            <a:ext cx="2286016" cy="2373831"/>
            <a:chOff x="5786446" y="2428868"/>
            <a:chExt cx="2545426" cy="264320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/>
            <a:srcRect l="20833" t="32939" r="17708" b="17133"/>
            <a:stretch>
              <a:fillRect/>
            </a:stretch>
          </p:blipFill>
          <p:spPr bwMode="auto">
            <a:xfrm>
              <a:off x="5919923" y="2489856"/>
              <a:ext cx="2308289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" name="직사각형 42"/>
            <p:cNvSpPr/>
            <p:nvPr/>
          </p:nvSpPr>
          <p:spPr>
            <a:xfrm>
              <a:off x="5786446" y="2428868"/>
              <a:ext cx="2545426" cy="264320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5" name="직선 화살표 연결선 44"/>
          <p:cNvCxnSpPr/>
          <p:nvPr/>
        </p:nvCxnSpPr>
        <p:spPr>
          <a:xfrm rot="5400000">
            <a:off x="6878680" y="5106386"/>
            <a:ext cx="360000" cy="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그룹 82"/>
          <p:cNvGrpSpPr/>
          <p:nvPr/>
        </p:nvGrpSpPr>
        <p:grpSpPr>
          <a:xfrm>
            <a:off x="285720" y="5929330"/>
            <a:ext cx="763538" cy="867051"/>
            <a:chOff x="446088" y="5724525"/>
            <a:chExt cx="1089025" cy="1236663"/>
          </a:xfrm>
        </p:grpSpPr>
        <p:sp>
          <p:nvSpPr>
            <p:cNvPr id="84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>
            <a:off x="1071538" y="5786454"/>
            <a:ext cx="1643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다양한 색상의 신호값을 확인해보세요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선을 넘지않는 어글리봇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3</a:t>
            </a:r>
            <a:r>
              <a:rPr lang="ko-KR" altLang="en-US" sz="2800" b="1" spc="50" dirty="0" smtClean="0">
                <a:ln w="11430"/>
              </a:rPr>
              <a:t>개의 적외선 센서 모듈이 탑재되어 중앙의 센서를 기준으로 선</a:t>
            </a:r>
            <a:r>
              <a:rPr lang="en-US" altLang="ko-KR" sz="2800" b="1" spc="50" dirty="0" smtClean="0">
                <a:ln w="11430"/>
              </a:rPr>
              <a:t>(</a:t>
            </a:r>
            <a:r>
              <a:rPr lang="ko-KR" altLang="en-US" sz="2800" b="1" spc="50" dirty="0" smtClean="0">
                <a:ln w="11430"/>
              </a:rPr>
              <a:t>검정색</a:t>
            </a:r>
            <a:r>
              <a:rPr lang="en-US" altLang="ko-KR" sz="2800" b="1" spc="50" dirty="0" smtClean="0">
                <a:ln w="11430"/>
              </a:rPr>
              <a:t>)</a:t>
            </a:r>
            <a:r>
              <a:rPr lang="ko-KR" altLang="en-US" sz="2800" b="1" spc="50" dirty="0" smtClean="0">
                <a:ln w="11430"/>
              </a:rPr>
              <a:t>을 트래킹하게 되며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선을 이탈 할 경우에 좌</a:t>
            </a:r>
            <a:r>
              <a:rPr lang="en-US" altLang="ko-KR" sz="2800" b="1" spc="50" dirty="0" smtClean="0">
                <a:ln w="11430"/>
              </a:rPr>
              <a:t>/</a:t>
            </a:r>
            <a:r>
              <a:rPr lang="ko-KR" altLang="en-US" sz="2800" b="1" spc="50" dirty="0" smtClean="0">
                <a:ln w="11430"/>
              </a:rPr>
              <a:t>우 센서의 적외선 반사 값에 의해 선을 찾도록 자세 보정하여 트래킹한다</a:t>
            </a:r>
            <a:r>
              <a:rPr lang="en-US" altLang="ko-KR" sz="2800" b="1" spc="50" smtClean="0">
                <a:ln w="11430"/>
              </a:rPr>
              <a:t>.</a:t>
            </a:r>
            <a:endParaRPr lang="en-US" altLang="ko-KR" sz="2800" b="1" spc="50" dirty="0" smtClean="0">
              <a:ln w="11430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500034" y="3841956"/>
            <a:ext cx="8117438" cy="2658878"/>
            <a:chOff x="500034" y="3618230"/>
            <a:chExt cx="8117438" cy="2658878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-100467" y="4897533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양쪽 모서리가 잘린 사각형 46"/>
            <p:cNvSpPr/>
            <p:nvPr/>
          </p:nvSpPr>
          <p:spPr>
            <a:xfrm>
              <a:off x="72075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양쪽 모서리가 잘린 사각형 47"/>
            <p:cNvSpPr/>
            <p:nvPr/>
          </p:nvSpPr>
          <p:spPr>
            <a:xfrm>
              <a:off x="109528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양쪽 모서리가 잘린 사각형 48"/>
            <p:cNvSpPr/>
            <p:nvPr/>
          </p:nvSpPr>
          <p:spPr>
            <a:xfrm>
              <a:off x="1490235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671282" y="4473681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cxnSp>
          <p:nvCxnSpPr>
            <p:cNvPr id="51" name="직선 연결선 50"/>
            <p:cNvCxnSpPr/>
            <p:nvPr/>
          </p:nvCxnSpPr>
          <p:spPr>
            <a:xfrm rot="5400000">
              <a:off x="2678795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양쪽 모서리가 잘린 사각형 51"/>
            <p:cNvSpPr/>
            <p:nvPr/>
          </p:nvSpPr>
          <p:spPr>
            <a:xfrm rot="969709">
              <a:off x="3636157" y="416140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양쪽 모서리가 잘린 사각형 52"/>
            <p:cNvSpPr/>
            <p:nvPr/>
          </p:nvSpPr>
          <p:spPr>
            <a:xfrm rot="969709">
              <a:off x="3995885" y="426565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양쪽 모서리가 잘린 사각형 53"/>
            <p:cNvSpPr/>
            <p:nvPr/>
          </p:nvSpPr>
          <p:spPr>
            <a:xfrm rot="969709">
              <a:off x="4375223" y="4375586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 rot="969709">
              <a:off x="3414661" y="4504554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56" name="위로 구부러진 화살표 55"/>
            <p:cNvSpPr/>
            <p:nvPr/>
          </p:nvSpPr>
          <p:spPr>
            <a:xfrm rot="16200000">
              <a:off x="4620021" y="4645887"/>
              <a:ext cx="1163896" cy="614612"/>
            </a:xfrm>
            <a:prstGeom prst="curvedUpArrow">
              <a:avLst>
                <a:gd name="adj1" fmla="val 21037"/>
                <a:gd name="adj2" fmla="val 50000"/>
                <a:gd name="adj3" fmla="val 41100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7" name="직선 연결선 56"/>
            <p:cNvCxnSpPr/>
            <p:nvPr/>
          </p:nvCxnSpPr>
          <p:spPr>
            <a:xfrm rot="5400000">
              <a:off x="5596767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양쪽 모서리가 잘린 사각형 57"/>
            <p:cNvSpPr/>
            <p:nvPr/>
          </p:nvSpPr>
          <p:spPr>
            <a:xfrm rot="20305554">
              <a:off x="6347262" y="4424345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양쪽 모서리가 잘린 사각형 58"/>
            <p:cNvSpPr/>
            <p:nvPr/>
          </p:nvSpPr>
          <p:spPr>
            <a:xfrm rot="20305554">
              <a:off x="6695556" y="4286628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양쪽 모서리가 잘린 사각형 59"/>
            <p:cNvSpPr/>
            <p:nvPr/>
          </p:nvSpPr>
          <p:spPr>
            <a:xfrm rot="20305554">
              <a:off x="7062836" y="4141403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 rot="20305554">
              <a:off x="6477763" y="4500618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62" name="굽은 화살표 61"/>
            <p:cNvSpPr/>
            <p:nvPr/>
          </p:nvSpPr>
          <p:spPr>
            <a:xfrm>
              <a:off x="7900424" y="4371246"/>
              <a:ext cx="614612" cy="1229224"/>
            </a:xfrm>
            <a:prstGeom prst="bentArrow">
              <a:avLst>
                <a:gd name="adj1" fmla="val 22988"/>
                <a:gd name="adj2" fmla="val 25000"/>
                <a:gd name="adj3" fmla="val 25000"/>
                <a:gd name="adj4" fmla="val 33687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02085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직진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72711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좌회전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90683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우회전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8" name="위쪽 화살표 67"/>
            <p:cNvSpPr/>
            <p:nvPr/>
          </p:nvSpPr>
          <p:spPr>
            <a:xfrm>
              <a:off x="2011827" y="4166375"/>
              <a:ext cx="409741" cy="1536530"/>
            </a:xfrm>
            <a:prstGeom prst="upArrow">
              <a:avLst/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순서도: 직접 액세스 저장소 68"/>
            <p:cNvSpPr/>
            <p:nvPr/>
          </p:nvSpPr>
          <p:spPr>
            <a:xfrm>
              <a:off x="1704521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순서도: 직접 액세스 저장소 69"/>
            <p:cNvSpPr/>
            <p:nvPr/>
          </p:nvSpPr>
          <p:spPr>
            <a:xfrm flipH="1">
              <a:off x="500034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순서도: 직접 액세스 저장소 70"/>
            <p:cNvSpPr/>
            <p:nvPr/>
          </p:nvSpPr>
          <p:spPr>
            <a:xfrm rot="960000">
              <a:off x="4401373" y="4994742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순서도: 직접 액세스 저장소 71"/>
            <p:cNvSpPr/>
            <p:nvPr/>
          </p:nvSpPr>
          <p:spPr>
            <a:xfrm rot="960000" flipH="1">
              <a:off x="3256141" y="4669279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순서도: 직접 액세스 저장소 74"/>
            <p:cNvSpPr/>
            <p:nvPr/>
          </p:nvSpPr>
          <p:spPr>
            <a:xfrm rot="20400000">
              <a:off x="7488413" y="4597758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순서도: 직접 액세스 저장소 75"/>
            <p:cNvSpPr/>
            <p:nvPr/>
          </p:nvSpPr>
          <p:spPr>
            <a:xfrm rot="20400000" flipH="1">
              <a:off x="6361624" y="5018704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 센서 응용 제품 찾아보기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3" name="_x113887264" descr="EMB0000d17c24ad"/>
          <p:cNvPicPr>
            <a:picLocks noChangeAspect="1" noChangeArrowheads="1"/>
          </p:cNvPicPr>
          <p:nvPr/>
        </p:nvPicPr>
        <p:blipFill>
          <a:blip r:embed="rId3"/>
          <a:srcRect b="15625"/>
          <a:stretch>
            <a:fillRect/>
          </a:stretch>
        </p:blipFill>
        <p:spPr bwMode="auto">
          <a:xfrm>
            <a:off x="500034" y="4214818"/>
            <a:ext cx="8194138" cy="2214578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7" name="_x113887264" descr="EMB0000d17c24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37372"/>
            <a:ext cx="2500330" cy="2500330"/>
          </a:xfrm>
          <a:prstGeom prst="rect">
            <a:avLst/>
          </a:prstGeom>
          <a:noFill/>
        </p:spPr>
      </p:pic>
      <p:pic>
        <p:nvPicPr>
          <p:cNvPr id="59396" name="_x146950616" descr="EMB0000d17c24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85926"/>
            <a:ext cx="2143140" cy="2143140"/>
          </a:xfrm>
          <a:prstGeom prst="rect">
            <a:avLst/>
          </a:prstGeom>
          <a:noFill/>
        </p:spPr>
      </p:pic>
      <p:pic>
        <p:nvPicPr>
          <p:cNvPr id="59395" name="_x166981608" descr="EMB0000d17c24a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64305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직선라인 트레이서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8493</TotalTime>
  <Words>676</Words>
  <Application>Microsoft Office PowerPoint</Application>
  <PresentationFormat>화면 슬라이드 쇼(4:3)</PresentationFormat>
  <Paragraphs>177</Paragraphs>
  <Slides>25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25</vt:i4>
      </vt:variant>
    </vt:vector>
  </HeadingPairs>
  <TitlesOfParts>
    <vt:vector size="27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1972</cp:revision>
  <dcterms:created xsi:type="dcterms:W3CDTF">2012-05-30T12:36:11Z</dcterms:created>
  <dcterms:modified xsi:type="dcterms:W3CDTF">2023-11-09T05:50:38Z</dcterms:modified>
</cp:coreProperties>
</file>