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0"/>
  </p:notesMasterIdLst>
  <p:handoutMasterIdLst>
    <p:handoutMasterId r:id="rId21"/>
  </p:handoutMasterIdLst>
  <p:sldIdLst>
    <p:sldId id="405" r:id="rId3"/>
    <p:sldId id="427" r:id="rId4"/>
    <p:sldId id="428" r:id="rId5"/>
    <p:sldId id="429" r:id="rId6"/>
    <p:sldId id="430" r:id="rId7"/>
    <p:sldId id="406" r:id="rId8"/>
    <p:sldId id="415" r:id="rId9"/>
    <p:sldId id="398" r:id="rId10"/>
    <p:sldId id="418" r:id="rId11"/>
    <p:sldId id="419" r:id="rId12"/>
    <p:sldId id="399" r:id="rId13"/>
    <p:sldId id="420" r:id="rId14"/>
    <p:sldId id="407" r:id="rId15"/>
    <p:sldId id="394" r:id="rId16"/>
    <p:sldId id="432" r:id="rId17"/>
    <p:sldId id="421" r:id="rId18"/>
    <p:sldId id="408" r:id="rId19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388BD0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926" autoAdjust="0"/>
    <p:restoredTop sz="97229" autoAdjust="0"/>
  </p:normalViewPr>
  <p:slideViewPr>
    <p:cSldViewPr>
      <p:cViewPr>
        <p:scale>
          <a:sx n="70" d="100"/>
          <a:sy n="70" d="100"/>
        </p:scale>
        <p:origin x="-2460" y="-10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7" tIns="49534" rIns="99067" bIns="495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7" tIns="49534" rIns="99067" bIns="49534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따라가기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8" name="직각 삼각형 187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9" name="Picture 2" descr="스크래치 3.0 다운로드, 설치 최신버전 (2019년) - greene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190" name="Picture 2" descr="스크래치 3.0 다운로드, 설치 최신버전 (2019년) - greene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  <p:sp>
        <p:nvSpPr>
          <p:cNvPr id="184" name="모서리가 둥근 직사각형 183"/>
          <p:cNvSpPr/>
          <p:nvPr/>
        </p:nvSpPr>
        <p:spPr>
          <a:xfrm>
            <a:off x="3286116" y="4429132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직선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5286388"/>
            <a:ext cx="1928826" cy="126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6" name="그룹 65"/>
          <p:cNvGrpSpPr/>
          <p:nvPr/>
        </p:nvGrpSpPr>
        <p:grpSpPr>
          <a:xfrm>
            <a:off x="1432763" y="2840650"/>
            <a:ext cx="3988003" cy="1802796"/>
            <a:chOff x="285720" y="2412022"/>
            <a:chExt cx="5214974" cy="2357454"/>
          </a:xfrm>
        </p:grpSpPr>
        <p:grpSp>
          <p:nvGrpSpPr>
            <p:cNvPr id="51" name="그룹 50"/>
            <p:cNvGrpSpPr/>
            <p:nvPr/>
          </p:nvGrpSpPr>
          <p:grpSpPr>
            <a:xfrm>
              <a:off x="357158" y="2428868"/>
              <a:ext cx="5072098" cy="2286016"/>
              <a:chOff x="357158" y="2428868"/>
              <a:chExt cx="5072098" cy="228601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10000"/>
              </a:blip>
              <a:srcRect l="15845" t="12935" r="15728" b="18638"/>
              <a:stretch>
                <a:fillRect/>
              </a:stretch>
            </p:blipFill>
            <p:spPr bwMode="auto">
              <a:xfrm>
                <a:off x="357158" y="2428868"/>
                <a:ext cx="1714512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bright="10000"/>
              </a:blip>
              <a:srcRect l="20526" t="17969" r="15268" b="17825"/>
              <a:stretch>
                <a:fillRect/>
              </a:stretch>
            </p:blipFill>
            <p:spPr bwMode="auto">
              <a:xfrm>
                <a:off x="2071670" y="2428868"/>
                <a:ext cx="1714512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10000"/>
              </a:blip>
              <a:srcRect l="18595" t="22540" r="23293" b="16821"/>
              <a:stretch>
                <a:fillRect/>
              </a:stretch>
            </p:blipFill>
            <p:spPr bwMode="auto">
              <a:xfrm>
                <a:off x="3786182" y="2428868"/>
                <a:ext cx="1643074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2" name="직사각형 41"/>
            <p:cNvSpPr/>
            <p:nvPr/>
          </p:nvSpPr>
          <p:spPr>
            <a:xfrm>
              <a:off x="285720" y="2412022"/>
              <a:ext cx="5214974" cy="235745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3" name="Freeform 292"/>
          <p:cNvSpPr>
            <a:spLocks/>
          </p:cNvSpPr>
          <p:nvPr/>
        </p:nvSpPr>
        <p:spPr bwMode="auto">
          <a:xfrm>
            <a:off x="785786" y="5286388"/>
            <a:ext cx="2214578" cy="1143008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93642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검정색만을 따라 갈 수 있을까요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357290" y="1285860"/>
            <a:ext cx="7684034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500" b="1" spc="50" dirty="0" smtClean="0">
                <a:ln w="11430"/>
              </a:rPr>
              <a:t>적외선 디지털 신호 값을 색상별로 확인 하고 선을 찾는 원리를 이해한다</a:t>
            </a:r>
            <a:r>
              <a:rPr lang="en-US" altLang="ko-KR" sz="2500" b="1" spc="50" dirty="0" smtClean="0">
                <a:ln w="11430"/>
              </a:rPr>
              <a:t>. </a:t>
            </a:r>
            <a:r>
              <a:rPr lang="ko-KR" altLang="en-US" sz="2500" b="1" spc="50" dirty="0" smtClean="0">
                <a:ln w="11430"/>
              </a:rPr>
              <a:t>검정색 외의 반사값이 낮은 색상을 찾아 또다른 길</a:t>
            </a:r>
            <a:r>
              <a:rPr lang="en-US" altLang="ko-KR" sz="2500" b="1" spc="50" dirty="0" smtClean="0">
                <a:ln w="11430"/>
              </a:rPr>
              <a:t>(</a:t>
            </a:r>
            <a:r>
              <a:rPr lang="ko-KR" altLang="en-US" sz="2500" b="1" spc="50" dirty="0" smtClean="0">
                <a:ln w="11430"/>
              </a:rPr>
              <a:t>선</a:t>
            </a:r>
            <a:r>
              <a:rPr lang="en-US" altLang="ko-KR" sz="2500" b="1" spc="50" dirty="0" smtClean="0">
                <a:ln w="11430"/>
              </a:rPr>
              <a:t>)</a:t>
            </a:r>
            <a:r>
              <a:rPr lang="ko-KR" altLang="en-US" sz="2500" b="1" spc="50" dirty="0" smtClean="0">
                <a:ln w="11430"/>
              </a:rPr>
              <a:t>을 만들어 보자</a:t>
            </a:r>
            <a:r>
              <a:rPr lang="en-US" altLang="ko-KR" sz="2500" b="1" spc="50" dirty="0" smtClean="0">
                <a:ln w="11430"/>
              </a:rPr>
              <a:t>.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5929322" y="2698242"/>
            <a:ext cx="2286016" cy="23738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5" name="직선 화살표 연결선 44"/>
          <p:cNvCxnSpPr/>
          <p:nvPr/>
        </p:nvCxnSpPr>
        <p:spPr>
          <a:xfrm rot="5400000">
            <a:off x="6878680" y="5106386"/>
            <a:ext cx="360000" cy="3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그룹 82"/>
          <p:cNvGrpSpPr/>
          <p:nvPr/>
        </p:nvGrpSpPr>
        <p:grpSpPr>
          <a:xfrm>
            <a:off x="285720" y="5929330"/>
            <a:ext cx="763538" cy="867051"/>
            <a:chOff x="446088" y="5724525"/>
            <a:chExt cx="1089025" cy="1236663"/>
          </a:xfrm>
        </p:grpSpPr>
        <p:sp>
          <p:nvSpPr>
            <p:cNvPr id="84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0" name="Rectangle 3"/>
          <p:cNvSpPr txBox="1">
            <a:spLocks noChangeArrowheads="1"/>
          </p:cNvSpPr>
          <p:nvPr/>
        </p:nvSpPr>
        <p:spPr bwMode="auto">
          <a:xfrm>
            <a:off x="1071538" y="5572140"/>
            <a:ext cx="17859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다양한 색상의 신호값을 확인해보세요</a:t>
            </a:r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TIP: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변수로 센서값 보이기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7"/>
          <a:srcRect l="38292" t="57266" r="42221" b="22205"/>
          <a:stretch>
            <a:fillRect/>
          </a:stretch>
        </p:blipFill>
        <p:spPr bwMode="auto">
          <a:xfrm>
            <a:off x="6072198" y="2786058"/>
            <a:ext cx="2000264" cy="22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선을 넘지않는 어글리봇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3</a:t>
            </a:r>
            <a:r>
              <a:rPr lang="ko-KR" altLang="en-US" sz="2800" b="1" spc="50" dirty="0" smtClean="0">
                <a:ln w="11430"/>
              </a:rPr>
              <a:t>개의 적외선 센서 모듈이 탑재되어 중앙의 센서를 기준으로 선</a:t>
            </a:r>
            <a:r>
              <a:rPr lang="en-US" altLang="ko-KR" sz="2800" b="1" spc="50" dirty="0" smtClean="0">
                <a:ln w="11430"/>
              </a:rPr>
              <a:t>(</a:t>
            </a:r>
            <a:r>
              <a:rPr lang="ko-KR" altLang="en-US" sz="2800" b="1" spc="50" dirty="0" smtClean="0">
                <a:ln w="11430"/>
              </a:rPr>
              <a:t>검정색</a:t>
            </a:r>
            <a:r>
              <a:rPr lang="en-US" altLang="ko-KR" sz="2800" b="1" spc="50" dirty="0" smtClean="0">
                <a:ln w="11430"/>
              </a:rPr>
              <a:t>)</a:t>
            </a:r>
            <a:r>
              <a:rPr lang="ko-KR" altLang="en-US" sz="2800" b="1" spc="50" dirty="0" smtClean="0">
                <a:ln w="11430"/>
              </a:rPr>
              <a:t>을 트래킹하게 되며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선을 이탈 할 경우에 좌</a:t>
            </a:r>
            <a:r>
              <a:rPr lang="en-US" altLang="ko-KR" sz="2800" b="1" spc="50" dirty="0" smtClean="0">
                <a:ln w="11430"/>
              </a:rPr>
              <a:t>/</a:t>
            </a:r>
            <a:r>
              <a:rPr lang="ko-KR" altLang="en-US" sz="2800" b="1" spc="50" dirty="0" smtClean="0">
                <a:ln w="11430"/>
              </a:rPr>
              <a:t>우 센서의 적외선 반사 값에 의해 선을 찾도록 자세 보정하여 트래킹한다</a:t>
            </a:r>
            <a:r>
              <a:rPr lang="en-US" altLang="ko-KR" sz="2800" b="1" spc="50" smtClean="0">
                <a:ln w="11430"/>
              </a:rPr>
              <a:t>.</a:t>
            </a:r>
            <a:endParaRPr lang="en-US" altLang="ko-KR" sz="2800" b="1" spc="50" dirty="0" smtClean="0">
              <a:ln w="11430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500034" y="3841956"/>
            <a:ext cx="8117438" cy="2658878"/>
            <a:chOff x="500034" y="3618230"/>
            <a:chExt cx="8117438" cy="2658878"/>
          </a:xfrm>
        </p:grpSpPr>
        <p:cxnSp>
          <p:nvCxnSpPr>
            <p:cNvPr id="46" name="직선 연결선 45"/>
            <p:cNvCxnSpPr/>
            <p:nvPr/>
          </p:nvCxnSpPr>
          <p:spPr>
            <a:xfrm rot="5400000">
              <a:off x="-100467" y="4897533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양쪽 모서리가 잘린 사각형 46"/>
            <p:cNvSpPr/>
            <p:nvPr/>
          </p:nvSpPr>
          <p:spPr>
            <a:xfrm>
              <a:off x="72075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양쪽 모서리가 잘린 사각형 47"/>
            <p:cNvSpPr/>
            <p:nvPr/>
          </p:nvSpPr>
          <p:spPr>
            <a:xfrm>
              <a:off x="109528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잘린 사각형 48"/>
            <p:cNvSpPr/>
            <p:nvPr/>
          </p:nvSpPr>
          <p:spPr>
            <a:xfrm>
              <a:off x="1490235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671282" y="4473681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cxnSp>
          <p:nvCxnSpPr>
            <p:cNvPr id="51" name="직선 연결선 50"/>
            <p:cNvCxnSpPr/>
            <p:nvPr/>
          </p:nvCxnSpPr>
          <p:spPr>
            <a:xfrm rot="5400000">
              <a:off x="2678795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양쪽 모서리가 잘린 사각형 51"/>
            <p:cNvSpPr/>
            <p:nvPr/>
          </p:nvSpPr>
          <p:spPr>
            <a:xfrm rot="969709">
              <a:off x="3636157" y="416140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양쪽 모서리가 잘린 사각형 52"/>
            <p:cNvSpPr/>
            <p:nvPr/>
          </p:nvSpPr>
          <p:spPr>
            <a:xfrm rot="969709">
              <a:off x="3995885" y="426565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양쪽 모서리가 잘린 사각형 53"/>
            <p:cNvSpPr/>
            <p:nvPr/>
          </p:nvSpPr>
          <p:spPr>
            <a:xfrm rot="969709">
              <a:off x="4375223" y="4375586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 rot="969709">
              <a:off x="3414661" y="4504554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56" name="위로 구부러진 화살표 55"/>
            <p:cNvSpPr/>
            <p:nvPr/>
          </p:nvSpPr>
          <p:spPr>
            <a:xfrm rot="16200000">
              <a:off x="4620021" y="4645887"/>
              <a:ext cx="1163896" cy="614612"/>
            </a:xfrm>
            <a:prstGeom prst="curvedUpArrow">
              <a:avLst>
                <a:gd name="adj1" fmla="val 21037"/>
                <a:gd name="adj2" fmla="val 50000"/>
                <a:gd name="adj3" fmla="val 41100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57" name="직선 연결선 56"/>
            <p:cNvCxnSpPr/>
            <p:nvPr/>
          </p:nvCxnSpPr>
          <p:spPr>
            <a:xfrm rot="5400000">
              <a:off x="5596767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양쪽 모서리가 잘린 사각형 57"/>
            <p:cNvSpPr/>
            <p:nvPr/>
          </p:nvSpPr>
          <p:spPr>
            <a:xfrm rot="20305554">
              <a:off x="6347262" y="4424345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잘린 사각형 58"/>
            <p:cNvSpPr/>
            <p:nvPr/>
          </p:nvSpPr>
          <p:spPr>
            <a:xfrm rot="20305554">
              <a:off x="6695556" y="4286628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양쪽 모서리가 잘린 사각형 59"/>
            <p:cNvSpPr/>
            <p:nvPr/>
          </p:nvSpPr>
          <p:spPr>
            <a:xfrm rot="20305554">
              <a:off x="7062836" y="4141403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 rot="20305554">
              <a:off x="6477763" y="4500618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62" name="굽은 화살표 61"/>
            <p:cNvSpPr/>
            <p:nvPr/>
          </p:nvSpPr>
          <p:spPr>
            <a:xfrm>
              <a:off x="7900424" y="4371246"/>
              <a:ext cx="614612" cy="1229224"/>
            </a:xfrm>
            <a:prstGeom prst="bentArrow">
              <a:avLst>
                <a:gd name="adj1" fmla="val 22988"/>
                <a:gd name="adj2" fmla="val 25000"/>
                <a:gd name="adj3" fmla="val 25000"/>
                <a:gd name="adj4" fmla="val 33687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602085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572711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좌회전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90683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우회전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8" name="위쪽 화살표 67"/>
            <p:cNvSpPr/>
            <p:nvPr/>
          </p:nvSpPr>
          <p:spPr>
            <a:xfrm>
              <a:off x="2011827" y="4166375"/>
              <a:ext cx="409741" cy="1536530"/>
            </a:xfrm>
            <a:prstGeom prst="upArrow">
              <a:avLst/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순서도: 직접 액세스 저장소 68"/>
            <p:cNvSpPr/>
            <p:nvPr/>
          </p:nvSpPr>
          <p:spPr>
            <a:xfrm>
              <a:off x="1704521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순서도: 직접 액세스 저장소 69"/>
            <p:cNvSpPr/>
            <p:nvPr/>
          </p:nvSpPr>
          <p:spPr>
            <a:xfrm flipH="1">
              <a:off x="500034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순서도: 직접 액세스 저장소 70"/>
            <p:cNvSpPr/>
            <p:nvPr/>
          </p:nvSpPr>
          <p:spPr>
            <a:xfrm rot="960000">
              <a:off x="4401373" y="4994742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순서도: 직접 액세스 저장소 71"/>
            <p:cNvSpPr/>
            <p:nvPr/>
          </p:nvSpPr>
          <p:spPr>
            <a:xfrm rot="960000" flipH="1">
              <a:off x="3256141" y="4669279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순서도: 직접 액세스 저장소 74"/>
            <p:cNvSpPr/>
            <p:nvPr/>
          </p:nvSpPr>
          <p:spPr>
            <a:xfrm rot="20400000">
              <a:off x="7488413" y="4597758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순서도: 직접 액세스 저장소 75"/>
            <p:cNvSpPr/>
            <p:nvPr/>
          </p:nvSpPr>
          <p:spPr>
            <a:xfrm rot="20400000" flipH="1">
              <a:off x="6361624" y="5018704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적외선 센서 응용 제품 찾아보기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9393" name="_x113887264" descr="EMB0000d17c24ad"/>
          <p:cNvPicPr>
            <a:picLocks noChangeAspect="1" noChangeArrowheads="1"/>
          </p:cNvPicPr>
          <p:nvPr/>
        </p:nvPicPr>
        <p:blipFill>
          <a:blip r:embed="rId3"/>
          <a:srcRect b="15625"/>
          <a:stretch>
            <a:fillRect/>
          </a:stretch>
        </p:blipFill>
        <p:spPr bwMode="auto">
          <a:xfrm>
            <a:off x="500034" y="4214818"/>
            <a:ext cx="8194138" cy="2214578"/>
          </a:xfrm>
          <a:prstGeom prst="rect">
            <a:avLst/>
          </a:prstGeom>
          <a:noFill/>
        </p:spPr>
      </p:pic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9397" name="_x113887264" descr="EMB0000d17c24a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537372"/>
            <a:ext cx="2500330" cy="2500330"/>
          </a:xfrm>
          <a:prstGeom prst="rect">
            <a:avLst/>
          </a:prstGeom>
          <a:noFill/>
        </p:spPr>
      </p:pic>
      <p:pic>
        <p:nvPicPr>
          <p:cNvPr id="59396" name="_x146950616" descr="EMB0000d17c24a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1785926"/>
            <a:ext cx="2143140" cy="2143140"/>
          </a:xfrm>
          <a:prstGeom prst="rect">
            <a:avLst/>
          </a:prstGeom>
          <a:noFill/>
        </p:spPr>
      </p:pic>
      <p:pic>
        <p:nvPicPr>
          <p:cNvPr id="59395" name="_x166981608" descr="EMB0000d17c24a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1643050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코딩 실습하기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라인 코스 생각하기</a:t>
            </a:r>
            <a:r>
              <a:rPr lang="en-US" altLang="ko-KR" dirty="0" smtClean="0"/>
              <a:t>(</a:t>
            </a:r>
            <a:r>
              <a:rPr lang="ko-KR" altLang="en-US" dirty="0" smtClean="0"/>
              <a:t>직선</a:t>
            </a:r>
            <a:r>
              <a:rPr lang="en-US" altLang="ko-KR" dirty="0" smtClean="0"/>
              <a:t>)</a:t>
            </a:r>
            <a:endParaRPr lang="ko-KR" altLang="en-US" dirty="0" smtClean="0"/>
          </a:p>
        </p:txBody>
      </p: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2"/>
          <a:srcRect l="31797" t="10805" r="35725" b="10320"/>
          <a:stretch>
            <a:fillRect/>
          </a:stretch>
        </p:blipFill>
        <p:spPr bwMode="auto">
          <a:xfrm rot="16200000">
            <a:off x="3393273" y="1035827"/>
            <a:ext cx="250033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0" name="TextBox 79"/>
          <p:cNvSpPr txBox="1"/>
          <p:nvPr/>
        </p:nvSpPr>
        <p:spPr>
          <a:xfrm>
            <a:off x="428596" y="157161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일직선인 </a:t>
            </a:r>
            <a:r>
              <a:rPr lang="en-US" altLang="ko-KR" sz="2800" b="1" spc="50" dirty="0" smtClean="0">
                <a:ln w="11430"/>
              </a:rPr>
              <a:t>1</a:t>
            </a:r>
            <a:r>
              <a:rPr lang="ko-KR" altLang="en-US" sz="2800" b="1" spc="50" dirty="0" smtClean="0">
                <a:ln w="11430"/>
              </a:rPr>
              <a:t>개의 라인만 따라 직진하도록 구현한다</a:t>
            </a:r>
            <a:r>
              <a:rPr lang="en-US" altLang="ko-KR" sz="2800" b="1" spc="50" dirty="0" smtClean="0">
                <a:ln w="1143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코딩 순서도 </a:t>
            </a:r>
          </a:p>
        </p:txBody>
      </p:sp>
      <p:sp>
        <p:nvSpPr>
          <p:cNvPr id="27" name="순서도: 수행의 시작/종료 26"/>
          <p:cNvSpPr/>
          <p:nvPr/>
        </p:nvSpPr>
        <p:spPr>
          <a:xfrm>
            <a:off x="2500299" y="128586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sp>
        <p:nvSpPr>
          <p:cNvPr id="28" name="순서도: 처리 27"/>
          <p:cNvSpPr/>
          <p:nvPr/>
        </p:nvSpPr>
        <p:spPr>
          <a:xfrm>
            <a:off x="2285985" y="2276311"/>
            <a:ext cx="2428892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29" name="직선 화살표 연결선 28"/>
          <p:cNvCxnSpPr/>
          <p:nvPr/>
        </p:nvCxnSpPr>
        <p:spPr>
          <a:xfrm rot="5400000">
            <a:off x="3250398" y="2956561"/>
            <a:ext cx="50086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순서도: 판단 29"/>
          <p:cNvSpPr/>
          <p:nvPr/>
        </p:nvSpPr>
        <p:spPr>
          <a:xfrm>
            <a:off x="2357423" y="4063851"/>
            <a:ext cx="2286016" cy="715173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86050" y="4246433"/>
            <a:ext cx="1549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chemeClr val="tx1"/>
                </a:solidFill>
              </a:rPr>
              <a:t>중간라인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=true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32" name="순서도: 처리 31"/>
          <p:cNvSpPr/>
          <p:nvPr/>
        </p:nvSpPr>
        <p:spPr>
          <a:xfrm>
            <a:off x="1077613" y="3206594"/>
            <a:ext cx="5071303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33" name="직선 화살표 연결선 32"/>
          <p:cNvCxnSpPr>
            <a:endCxn id="30" idx="0"/>
          </p:cNvCxnSpPr>
          <p:nvPr/>
        </p:nvCxnSpPr>
        <p:spPr>
          <a:xfrm rot="16200000" flipH="1">
            <a:off x="3286513" y="3849933"/>
            <a:ext cx="427834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rot="5400000" flipH="1" flipV="1">
            <a:off x="3285719" y="4992944"/>
            <a:ext cx="428629" cy="79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rot="10800000" flipV="1">
            <a:off x="285720" y="6493537"/>
            <a:ext cx="3214713" cy="7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30" idx="3"/>
          </p:cNvCxnSpPr>
          <p:nvPr/>
        </p:nvCxnSpPr>
        <p:spPr>
          <a:xfrm>
            <a:off x="4643439" y="4421438"/>
            <a:ext cx="2071702" cy="76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71868" y="4707587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643438" y="399320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grpSp>
        <p:nvGrpSpPr>
          <p:cNvPr id="2" name="그룹 38"/>
          <p:cNvGrpSpPr/>
          <p:nvPr/>
        </p:nvGrpSpPr>
        <p:grpSpPr>
          <a:xfrm>
            <a:off x="1071538" y="3225230"/>
            <a:ext cx="5039840" cy="338554"/>
            <a:chOff x="5315668" y="1500174"/>
            <a:chExt cx="2954394" cy="338554"/>
          </a:xfrm>
        </p:grpSpPr>
        <p:sp>
          <p:nvSpPr>
            <p:cNvPr id="40" name="오른쪽 화살표 39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315668" y="1500174"/>
              <a:ext cx="5893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중간라인</a:t>
              </a:r>
              <a:endParaRPr lang="ko-KR" altLang="en-US" sz="16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197550" y="1500174"/>
              <a:ext cx="20725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중간센서</a:t>
              </a:r>
              <a:r>
                <a:rPr lang="en-US" altLang="ko-KR" sz="1600" b="1" dirty="0" smtClean="0"/>
                <a:t>&lt;50</a:t>
              </a:r>
              <a:r>
                <a:rPr lang="ko-KR" altLang="en-US" sz="1600" b="1" dirty="0" smtClean="0"/>
                <a:t>이면</a:t>
              </a:r>
              <a:r>
                <a:rPr lang="en-US" altLang="ko-KR" sz="1600" b="1" dirty="0" smtClean="0"/>
                <a:t> true, </a:t>
              </a:r>
              <a:r>
                <a:rPr lang="ko-KR" altLang="en-US" sz="1600" b="1" dirty="0" smtClean="0"/>
                <a:t>아니면</a:t>
              </a:r>
              <a:r>
                <a:rPr lang="en-US" altLang="ko-KR" sz="1600" b="1" dirty="0" smtClean="0"/>
                <a:t> false</a:t>
              </a:r>
            </a:p>
          </p:txBody>
        </p:sp>
      </p:grpSp>
      <p:cxnSp>
        <p:nvCxnSpPr>
          <p:cNvPr id="43" name="직선 연결선 42"/>
          <p:cNvCxnSpPr/>
          <p:nvPr/>
        </p:nvCxnSpPr>
        <p:spPr>
          <a:xfrm rot="5400000">
            <a:off x="-1499435" y="4706793"/>
            <a:ext cx="3571902" cy="15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>
            <a:off x="285720" y="2921637"/>
            <a:ext cx="321471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395708" y="2320949"/>
            <a:ext cx="2247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/>
              <a:t>중간 적외선 센서 켜기</a:t>
            </a:r>
            <a:endParaRPr lang="ko-KR" altLang="en-US" sz="1600" b="1" dirty="0"/>
          </a:p>
        </p:txBody>
      </p:sp>
      <p:sp>
        <p:nvSpPr>
          <p:cNvPr id="66" name="순서도: 처리 65"/>
          <p:cNvSpPr/>
          <p:nvPr/>
        </p:nvSpPr>
        <p:spPr>
          <a:xfrm>
            <a:off x="1714480" y="5234453"/>
            <a:ext cx="3000395" cy="68758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85918" y="5279091"/>
            <a:ext cx="2714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왼쪽 모터를 </a:t>
            </a:r>
            <a:r>
              <a:rPr lang="en-US" altLang="ko-KR" sz="1600" b="1" dirty="0" smtClean="0"/>
              <a:t>20</a:t>
            </a:r>
            <a:r>
              <a:rPr lang="ko-KR" altLang="en-US" sz="1600" b="1" dirty="0" smtClean="0"/>
              <a:t>세기로 회전</a:t>
            </a:r>
            <a:endParaRPr lang="ko-KR" altLang="en-US" sz="16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1785918" y="5564843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smtClean="0"/>
              <a:t>오른쪽 </a:t>
            </a:r>
            <a:r>
              <a:rPr lang="ko-KR" altLang="en-US" sz="1600" b="1" dirty="0" smtClean="0"/>
              <a:t>모터를 </a:t>
            </a:r>
            <a:r>
              <a:rPr lang="en-US" altLang="ko-KR" sz="1600" b="1" dirty="0" smtClean="0"/>
              <a:t>20</a:t>
            </a:r>
            <a:r>
              <a:rPr lang="ko-KR" altLang="en-US" sz="1600" b="1" dirty="0" smtClean="0"/>
              <a:t>세기로 회전</a:t>
            </a:r>
            <a:endParaRPr lang="ko-KR" altLang="en-US" sz="1600" b="1" dirty="0"/>
          </a:p>
        </p:txBody>
      </p:sp>
      <p:cxnSp>
        <p:nvCxnSpPr>
          <p:cNvPr id="71" name="직선 연결선 70"/>
          <p:cNvCxnSpPr/>
          <p:nvPr/>
        </p:nvCxnSpPr>
        <p:spPr>
          <a:xfrm rot="5400000" flipH="1" flipV="1">
            <a:off x="3215472" y="6206991"/>
            <a:ext cx="57150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순서도: 처리 71"/>
          <p:cNvSpPr/>
          <p:nvPr/>
        </p:nvSpPr>
        <p:spPr>
          <a:xfrm>
            <a:off x="5072066" y="4805825"/>
            <a:ext cx="3000395" cy="68758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143504" y="4850463"/>
            <a:ext cx="2714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왼쪽 모터를 </a:t>
            </a:r>
            <a:r>
              <a:rPr lang="en-US" altLang="ko-KR" sz="1600" b="1" dirty="0" smtClean="0"/>
              <a:t>0</a:t>
            </a:r>
            <a:r>
              <a:rPr lang="ko-KR" altLang="en-US" sz="1600" b="1" dirty="0" smtClean="0"/>
              <a:t>세기로 회전</a:t>
            </a:r>
            <a:endParaRPr lang="ko-KR" altLang="en-US" sz="16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5143504" y="5136215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/>
              <a:t>오른쪽 모터를 </a:t>
            </a:r>
            <a:r>
              <a:rPr lang="en-US" altLang="ko-KR" sz="1600" b="1" dirty="0" smtClean="0"/>
              <a:t>0</a:t>
            </a:r>
            <a:r>
              <a:rPr lang="ko-KR" altLang="en-US" sz="1600" b="1" dirty="0" smtClean="0"/>
              <a:t>세기로 회전</a:t>
            </a:r>
            <a:endParaRPr lang="ko-KR" altLang="en-US" sz="1600" b="1" dirty="0"/>
          </a:p>
        </p:txBody>
      </p:sp>
      <p:cxnSp>
        <p:nvCxnSpPr>
          <p:cNvPr id="75" name="직선 화살표 연결선 74"/>
          <p:cNvCxnSpPr/>
          <p:nvPr/>
        </p:nvCxnSpPr>
        <p:spPr>
          <a:xfrm rot="5400000">
            <a:off x="6540592" y="4603681"/>
            <a:ext cx="34909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연결선 75"/>
          <p:cNvCxnSpPr/>
          <p:nvPr/>
        </p:nvCxnSpPr>
        <p:spPr>
          <a:xfrm rot="10800000" flipV="1">
            <a:off x="3500430" y="6493537"/>
            <a:ext cx="3214713" cy="7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76"/>
          <p:cNvCxnSpPr/>
          <p:nvPr/>
        </p:nvCxnSpPr>
        <p:spPr>
          <a:xfrm rot="5400000" flipH="1" flipV="1">
            <a:off x="6215868" y="5992677"/>
            <a:ext cx="100013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화살표 연결선 77"/>
          <p:cNvCxnSpPr/>
          <p:nvPr/>
        </p:nvCxnSpPr>
        <p:spPr>
          <a:xfrm rot="5400000">
            <a:off x="3286515" y="2071280"/>
            <a:ext cx="428628" cy="7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그룹 38"/>
          <p:cNvGrpSpPr/>
          <p:nvPr/>
        </p:nvGrpSpPr>
        <p:grpSpPr>
          <a:xfrm rot="5400000">
            <a:off x="6344541" y="1585021"/>
            <a:ext cx="2570749" cy="2401056"/>
            <a:chOff x="2581261" y="2849418"/>
            <a:chExt cx="4134853" cy="3861914"/>
          </a:xfrm>
        </p:grpSpPr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71" t="6950" b="5085"/>
            <a:stretch>
              <a:fillRect/>
            </a:stretch>
          </p:blipFill>
          <p:spPr bwMode="auto">
            <a:xfrm rot="15993790">
              <a:off x="2717731" y="2712948"/>
              <a:ext cx="3861914" cy="4134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7" name="타원 46"/>
            <p:cNvSpPr/>
            <p:nvPr/>
          </p:nvSpPr>
          <p:spPr>
            <a:xfrm>
              <a:off x="3571868" y="4429132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코딩 블록 쌓기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00174"/>
            <a:ext cx="55816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2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4104042" y="178592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4104042" y="2979113"/>
            <a:ext cx="4968552" cy="58416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준비하기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적외선으로 선찾기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라인 따라가기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4191"/>
          <a:stretch>
            <a:fillRect/>
          </a:stretch>
        </p:blipFill>
        <p:spPr bwMode="auto">
          <a:xfrm rot="16200000">
            <a:off x="2627132" y="1159026"/>
            <a:ext cx="4214842" cy="66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49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71612"/>
            <a:ext cx="768403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적외선을 이용하여 선을 따라서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그룹 94"/>
          <p:cNvGrpSpPr/>
          <p:nvPr/>
        </p:nvGrpSpPr>
        <p:grpSpPr>
          <a:xfrm rot="5400000">
            <a:off x="1945749" y="3025801"/>
            <a:ext cx="3815268" cy="3563425"/>
            <a:chOff x="2581261" y="2849418"/>
            <a:chExt cx="4134853" cy="3861914"/>
          </a:xfrm>
        </p:grpSpPr>
        <p:pic>
          <p:nvPicPr>
            <p:cNvPr id="27651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71" t="6950" b="5085"/>
            <a:stretch>
              <a:fillRect/>
            </a:stretch>
          </p:blipFill>
          <p:spPr bwMode="auto">
            <a:xfrm rot="15993790">
              <a:off x="2717731" y="2712948"/>
              <a:ext cx="3861914" cy="4134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0" name="타원 79"/>
            <p:cNvSpPr/>
            <p:nvPr/>
          </p:nvSpPr>
          <p:spPr>
            <a:xfrm>
              <a:off x="3571868" y="4429132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타원 92"/>
            <p:cNvSpPr/>
            <p:nvPr/>
          </p:nvSpPr>
          <p:spPr>
            <a:xfrm>
              <a:off x="3571868" y="3571876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타원 93"/>
            <p:cNvSpPr/>
            <p:nvPr/>
          </p:nvSpPr>
          <p:spPr>
            <a:xfrm>
              <a:off x="3571868" y="5214950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적외선</a:t>
            </a:r>
            <a:r>
              <a:rPr lang="en-US" altLang="ko-KR" dirty="0" smtClean="0"/>
              <a:t>(IR)</a:t>
            </a:r>
            <a:r>
              <a:rPr lang="ko-KR" altLang="en-US" dirty="0" smtClean="0"/>
              <a:t>이 선을 찾아줍니다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1428728" y="1357298"/>
            <a:ext cx="7715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빛의 성질을 이용해 적외선</a:t>
            </a:r>
            <a:r>
              <a:rPr lang="en-US" altLang="ko-KR" sz="2800" b="1" spc="-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altLang="ko-KR" sz="2800" b="1" spc="-150" dirty="0" err="1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IR,Infrared</a:t>
            </a:r>
            <a:r>
              <a:rPr lang="en-US" altLang="ko-KR" sz="2800" b="1" spc="-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 Sensor)</a:t>
            </a:r>
            <a:r>
              <a:rPr lang="ko-KR" altLang="en-US" sz="2800" b="1" spc="-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송수신으로 흰색과 검정색 등의 선을 구분하여 길</a:t>
            </a:r>
            <a:r>
              <a:rPr lang="en-US" altLang="ko-KR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선</a:t>
            </a:r>
            <a:r>
              <a:rPr lang="en-US" altLang="ko-KR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을 찾게 도와준다</a:t>
            </a:r>
            <a:r>
              <a:rPr lang="en-US" altLang="ko-KR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55" name="그룹 54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6" name="그룹 95"/>
          <p:cNvGrpSpPr/>
          <p:nvPr/>
        </p:nvGrpSpPr>
        <p:grpSpPr>
          <a:xfrm>
            <a:off x="4764193" y="3541382"/>
            <a:ext cx="928693" cy="494908"/>
            <a:chOff x="3613656" y="4149080"/>
            <a:chExt cx="4498469" cy="277169"/>
          </a:xfrm>
        </p:grpSpPr>
        <p:cxnSp>
          <p:nvCxnSpPr>
            <p:cNvPr id="97" name="직선 화살표 연결선 96"/>
            <p:cNvCxnSpPr/>
            <p:nvPr/>
          </p:nvCxnSpPr>
          <p:spPr>
            <a:xfrm flipV="1">
              <a:off x="6729071" y="4149080"/>
              <a:ext cx="1383054" cy="277169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연결선 97"/>
            <p:cNvCxnSpPr/>
            <p:nvPr/>
          </p:nvCxnSpPr>
          <p:spPr>
            <a:xfrm>
              <a:off x="3613656" y="4426249"/>
              <a:ext cx="31154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그룹 102"/>
          <p:cNvGrpSpPr/>
          <p:nvPr/>
        </p:nvGrpSpPr>
        <p:grpSpPr>
          <a:xfrm flipV="1">
            <a:off x="4634965" y="4148538"/>
            <a:ext cx="1071570" cy="494908"/>
            <a:chOff x="3613656" y="4149080"/>
            <a:chExt cx="4498469" cy="277169"/>
          </a:xfrm>
        </p:grpSpPr>
        <p:cxnSp>
          <p:nvCxnSpPr>
            <p:cNvPr id="104" name="직선 화살표 연결선 103"/>
            <p:cNvCxnSpPr/>
            <p:nvPr/>
          </p:nvCxnSpPr>
          <p:spPr>
            <a:xfrm flipV="1">
              <a:off x="6729071" y="4149080"/>
              <a:ext cx="1383054" cy="277169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직선 연결선 104"/>
            <p:cNvCxnSpPr/>
            <p:nvPr/>
          </p:nvCxnSpPr>
          <p:spPr>
            <a:xfrm>
              <a:off x="3613656" y="4426249"/>
              <a:ext cx="31154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5777972" y="4500570"/>
            <a:ext cx="2865994" cy="3693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파랑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적외선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(IR)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송신</a:t>
            </a:r>
            <a:endParaRPr lang="en-US" altLang="ko-KR" sz="24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777972" y="3366315"/>
            <a:ext cx="2865994" cy="3693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검정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적외선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(IR)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수신</a:t>
            </a:r>
            <a:endParaRPr lang="en-US" altLang="ko-KR" sz="24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93642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적외선이 어떻게 선을 찾을까요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1428728" y="1500174"/>
            <a:ext cx="735811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검정색은 빛을 흡수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 외 색상은 빛을 반사하여 눈을 통해 고유의 색으로 구분하게 된다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endParaRPr lang="en-US" altLang="ko-KR" sz="25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이런 빛의 특성을 이용하여 적외선의 송수신 으로 빛의 반사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흡수를 통해 라인을 찾아 주행하게 된다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그룹 54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258591" y="3714753"/>
            <a:ext cx="8742565" cy="2796342"/>
            <a:chOff x="785786" y="3929065"/>
            <a:chExt cx="6052548" cy="1935930"/>
          </a:xfrm>
        </p:grpSpPr>
        <p:pic>
          <p:nvPicPr>
            <p:cNvPr id="27" name="Picture 4" descr="Concept of White Line Follower Robot"/>
            <p:cNvPicPr>
              <a:picLocks noChangeAspect="1" noChangeArrowheads="1"/>
            </p:cNvPicPr>
            <p:nvPr/>
          </p:nvPicPr>
          <p:blipFill>
            <a:blip r:embed="rId3"/>
            <a:srcRect r="6214" b="14286"/>
            <a:stretch>
              <a:fillRect/>
            </a:stretch>
          </p:blipFill>
          <p:spPr bwMode="auto">
            <a:xfrm>
              <a:off x="785786" y="3966000"/>
              <a:ext cx="2786082" cy="1714512"/>
            </a:xfrm>
            <a:prstGeom prst="rect">
              <a:avLst/>
            </a:prstGeom>
            <a:noFill/>
          </p:spPr>
        </p:pic>
        <p:pic>
          <p:nvPicPr>
            <p:cNvPr id="28" name="Picture 6" descr="Concept of Black Line Follower Robot"/>
            <p:cNvPicPr>
              <a:picLocks noChangeAspect="1" noChangeArrowheads="1"/>
            </p:cNvPicPr>
            <p:nvPr/>
          </p:nvPicPr>
          <p:blipFill>
            <a:blip r:embed="rId4"/>
            <a:srcRect b="10912"/>
            <a:stretch>
              <a:fillRect/>
            </a:stretch>
          </p:blipFill>
          <p:spPr bwMode="auto">
            <a:xfrm>
              <a:off x="3837938" y="3929065"/>
              <a:ext cx="2928958" cy="1785951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2285984" y="4440188"/>
              <a:ext cx="1000132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 </a:t>
              </a:r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light </a:t>
              </a:r>
              <a:r>
                <a:rPr lang="ko-KR" altLang="en-US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반사</a:t>
              </a:r>
              <a:endParaRPr lang="en-US" altLang="ko-KR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00298" y="5101722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light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81012" y="5056163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 light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09574" y="4315905"/>
              <a:ext cx="928694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light  </a:t>
              </a:r>
              <a:r>
                <a:rPr lang="ko-KR" altLang="en-US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흡수</a:t>
              </a:r>
              <a:endParaRPr lang="en-US" altLang="ko-KR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cxnSp>
          <p:nvCxnSpPr>
            <p:cNvPr id="33" name="직선 화살표 연결선 32"/>
            <p:cNvCxnSpPr/>
            <p:nvPr/>
          </p:nvCxnSpPr>
          <p:spPr>
            <a:xfrm rot="10800000">
              <a:off x="5123822" y="4530219"/>
              <a:ext cx="1214446" cy="214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덧셈 기호 33"/>
            <p:cNvSpPr/>
            <p:nvPr/>
          </p:nvSpPr>
          <p:spPr>
            <a:xfrm rot="2501276">
              <a:off x="5579755" y="4530219"/>
              <a:ext cx="214314" cy="214314"/>
            </a:xfrm>
            <a:prstGeom prst="mathPlus">
              <a:avLst>
                <a:gd name="adj1" fmla="val 0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5786" y="4500570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수신부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96842" y="5084470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송신부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77302" y="4490855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수신부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88358" y="5074755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송신부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00364" y="5673226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흰색 표면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52516" y="5638722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검정색 표면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409574" y="4769070"/>
              <a:ext cx="928694" cy="1917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US" altLang="ko-KR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8408</TotalTime>
  <Words>359</Words>
  <Application>Microsoft Office PowerPoint</Application>
  <PresentationFormat>화면 슬라이드 쇼(4:3)</PresentationFormat>
  <Paragraphs>93</Paragraphs>
  <Slides>17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19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Contents Subtitle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junilab</cp:lastModifiedBy>
  <cp:revision>1978</cp:revision>
  <dcterms:created xsi:type="dcterms:W3CDTF">2012-05-30T12:36:11Z</dcterms:created>
  <dcterms:modified xsi:type="dcterms:W3CDTF">2021-08-02T03:40:25Z</dcterms:modified>
</cp:coreProperties>
</file>